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4"/>
  </p:notesMasterIdLst>
  <p:sldIdLst>
    <p:sldId id="256" r:id="rId2"/>
    <p:sldId id="558" r:id="rId3"/>
    <p:sldId id="352" r:id="rId4"/>
    <p:sldId id="311" r:id="rId5"/>
    <p:sldId id="258" r:id="rId6"/>
    <p:sldId id="261" r:id="rId7"/>
    <p:sldId id="294" r:id="rId8"/>
    <p:sldId id="289" r:id="rId9"/>
    <p:sldId id="293" r:id="rId10"/>
    <p:sldId id="325" r:id="rId11"/>
    <p:sldId id="268" r:id="rId12"/>
    <p:sldId id="358" r:id="rId13"/>
    <p:sldId id="359" r:id="rId14"/>
    <p:sldId id="360" r:id="rId15"/>
    <p:sldId id="259" r:id="rId16"/>
    <p:sldId id="260" r:id="rId17"/>
    <p:sldId id="361" r:id="rId18"/>
    <p:sldId id="262" r:id="rId19"/>
    <p:sldId id="264" r:id="rId20"/>
    <p:sldId id="266" r:id="rId21"/>
    <p:sldId id="267" r:id="rId22"/>
    <p:sldId id="555" r:id="rId23"/>
    <p:sldId id="554" r:id="rId24"/>
    <p:sldId id="556" r:id="rId25"/>
    <p:sldId id="291" r:id="rId26"/>
    <p:sldId id="561" r:id="rId27"/>
    <p:sldId id="336" r:id="rId28"/>
    <p:sldId id="557" r:id="rId29"/>
    <p:sldId id="339" r:id="rId30"/>
    <p:sldId id="310" r:id="rId31"/>
    <p:sldId id="277" r:id="rId32"/>
    <p:sldId id="280" r:id="rId33"/>
    <p:sldId id="282" r:id="rId34"/>
    <p:sldId id="357" r:id="rId35"/>
    <p:sldId id="559" r:id="rId36"/>
    <p:sldId id="560" r:id="rId37"/>
    <p:sldId id="330" r:id="rId38"/>
    <p:sldId id="307" r:id="rId39"/>
    <p:sldId id="356" r:id="rId40"/>
    <p:sldId id="351" r:id="rId41"/>
    <p:sldId id="347" r:id="rId42"/>
    <p:sldId id="341"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F3F7"/>
    <a:srgbClr val="6DE5F5"/>
    <a:srgbClr val="66EEFC"/>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709" autoAdjust="0"/>
  </p:normalViewPr>
  <p:slideViewPr>
    <p:cSldViewPr>
      <p:cViewPr varScale="1">
        <p:scale>
          <a:sx n="104" d="100"/>
          <a:sy n="104" d="100"/>
        </p:scale>
        <p:origin x="878" y="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173DB6-A6AE-40E7-84FB-59AC7C5F6955}" type="datetimeFigureOut">
              <a:rPr lang="en-US" smtClean="0"/>
              <a:pPr/>
              <a:t>5/28/2026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1E47B7-D200-45CE-84D9-E885B4C41B7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004C8F6-785A-457B-A5AF-7845422A4C2A}" type="datetime1">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19B19-BAA1-4A51-865C-FE1CD72532C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F74B80-4C0F-40B7-A107-83923805C2CB}" type="datetime1">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19B19-BAA1-4A51-865C-FE1CD72532C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3AC36F-AB3C-4064-84E3-7FC3D8A17449}" type="datetime1">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19B19-BAA1-4A51-865C-FE1CD72532C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26BFFC-C860-482F-887C-9B6C8C0CCDEE}" type="datetime1">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E19B19-BAA1-4A51-865C-FE1CD72532C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012178A-6929-4488-8171-8158F21E225F}" type="datetime1">
              <a:rPr lang="en-US" smtClean="0"/>
              <a:pPr/>
              <a:t>5/28/2026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E19B19-BAA1-4A51-865C-FE1CD72532C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8E9ECCC-FF6A-40FD-94E1-452FB976ED28}" type="datetime1">
              <a:rPr lang="en-US" smtClean="0"/>
              <a:pPr/>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E19B19-BAA1-4A51-865C-FE1CD72532C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7C3FB4-96BE-4E23-8730-C9FA8F15C4FB}" type="datetime1">
              <a:rPr lang="en-US" smtClean="0"/>
              <a:pPr/>
              <a:t>5/28/2026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E19B19-BAA1-4A51-865C-FE1CD72532C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DB7ECA-55D0-4CEE-A017-55E3EF116833}" type="datetime1">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E19B19-BAA1-4A51-865C-FE1CD72532C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9E8431-34C1-44E6-AB73-566FD9FF1873}" type="datetime1">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E19B19-BAA1-4A51-865C-FE1CD72532C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6AD0B9-476D-4F20-972E-F1AFDBBEB408}" type="datetime1">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19B19-BAA1-4A51-865C-FE1CD72532C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3FD4B5-732A-4A0D-932C-FD2C6CE00187}" type="datetime1">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19B19-BAA1-4A51-865C-FE1CD72532C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6DE5F5"/>
            </a:gs>
            <a:gs pos="50000">
              <a:schemeClr val="accent1">
                <a:tint val="44500"/>
                <a:satMod val="160000"/>
              </a:schemeClr>
            </a:gs>
            <a:gs pos="100000">
              <a:srgbClr val="E1F3F7"/>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02F549-9437-4430-8BE5-18A0AAA3E78A}" type="datetime1">
              <a:rPr lang="en-US" smtClean="0"/>
              <a:pPr/>
              <a:t>5/28/2026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E19B19-BAA1-4A51-865C-FE1CD72532C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5" r:id="rId1"/>
    <p:sldLayoutId id="2147483661"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png"/><Relationship Id="rId4" Type="http://schemas.openxmlformats.org/officeDocument/2006/relationships/image" Target="../media/image43.jpeg"/></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1.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b="1" dirty="0"/>
            </a:br>
            <a:br>
              <a:rPr lang="en-US" b="1" dirty="0"/>
            </a:br>
            <a:br>
              <a:rPr lang="en-US" b="1" dirty="0"/>
            </a:br>
            <a:br>
              <a:rPr lang="en-US" dirty="0"/>
            </a:br>
            <a:r>
              <a:rPr lang="en-GB" dirty="0"/>
              <a:t> </a:t>
            </a:r>
            <a:br>
              <a:rPr lang="en-GB" dirty="0"/>
            </a:br>
            <a:r>
              <a:rPr lang="en-GB" b="1" dirty="0"/>
              <a:t>Comparison of Soviet- era and modern multi-digestion rock geochemical and mineralogical  methods for vectoring toward mineralising systems</a:t>
            </a:r>
            <a:br>
              <a:rPr lang="en-GB" dirty="0"/>
            </a:br>
            <a:br>
              <a:rPr lang="en-US" dirty="0"/>
            </a:br>
            <a:br>
              <a:rPr lang="en-US" dirty="0"/>
            </a:br>
            <a:r>
              <a:rPr lang="en-US" dirty="0"/>
              <a:t>Charlie Moon</a:t>
            </a:r>
            <a:br>
              <a:rPr lang="en-US" dirty="0"/>
            </a:br>
            <a:br>
              <a:rPr lang="en-US" dirty="0"/>
            </a:br>
            <a:br>
              <a:rPr lang="en-US" dirty="0"/>
            </a:br>
            <a:br>
              <a:rPr lang="en-US" dirty="0"/>
            </a:br>
            <a:endParaRPr lang="en-US" dirty="0"/>
          </a:p>
        </p:txBody>
      </p:sp>
      <p:sp>
        <p:nvSpPr>
          <p:cNvPr id="3" name="Subtitle 2"/>
          <p:cNvSpPr>
            <a:spLocks noGrp="1"/>
          </p:cNvSpPr>
          <p:nvPr>
            <p:ph type="subTitle" idx="1"/>
          </p:nvPr>
        </p:nvSpPr>
        <p:spPr>
          <a:xfrm>
            <a:off x="1331640" y="4653136"/>
            <a:ext cx="4608512" cy="265584"/>
          </a:xfrm>
        </p:spPr>
        <p:txBody>
          <a:bodyPr>
            <a:normAutofit fontScale="40000" lnSpcReduction="20000"/>
          </a:bodyPr>
          <a:lstStyle/>
          <a:p>
            <a:endParaRPr lang="en-US" dirty="0"/>
          </a:p>
        </p:txBody>
      </p:sp>
      <p:pic>
        <p:nvPicPr>
          <p:cNvPr id="4" name="Picture 5" descr="Copy of Ex_Uni_Logo_RGB"/>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5661248"/>
            <a:ext cx="936625" cy="387350"/>
          </a:xfrm>
          <a:prstGeom prst="rect">
            <a:avLst/>
          </a:prstGeom>
          <a:noFill/>
        </p:spPr>
      </p:pic>
      <p:pic>
        <p:nvPicPr>
          <p:cNvPr id="6" name="Picture 6" descr="Csmlogo highre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51520" y="6308725"/>
            <a:ext cx="425450" cy="5492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37DCA-2424-D668-882F-625E9A030780}"/>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BAAD5D5D-536A-11B0-FF8A-6C460B3ECA6D}"/>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286019EC-3299-1914-56C0-3059B52B13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7641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A landscape with a blue sky and clouds&#10;&#10;Description automatically generated">
            <a:extLst>
              <a:ext uri="{FF2B5EF4-FFF2-40B4-BE49-F238E27FC236}">
                <a16:creationId xmlns:a16="http://schemas.microsoft.com/office/drawing/2014/main" id="{A4D034BF-62F1-9631-A6DE-F9B9960635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485" y="548680"/>
            <a:ext cx="8712213" cy="5807670"/>
          </a:xfrm>
          <a:prstGeom prst="rect">
            <a:avLst/>
          </a:prstGeom>
        </p:spPr>
      </p:pic>
      <p:sp>
        <p:nvSpPr>
          <p:cNvPr id="2" name="Title 1">
            <a:extLst>
              <a:ext uri="{FF2B5EF4-FFF2-40B4-BE49-F238E27FC236}">
                <a16:creationId xmlns:a16="http://schemas.microsoft.com/office/drawing/2014/main" id="{DD61A0E5-9CEB-C2EC-483E-BB5D7C891BCB}"/>
              </a:ext>
            </a:extLst>
          </p:cNvPr>
          <p:cNvSpPr>
            <a:spLocks noGrp="1"/>
          </p:cNvSpPr>
          <p:nvPr>
            <p:ph type="title"/>
          </p:nvPr>
        </p:nvSpPr>
        <p:spPr/>
        <p:txBody>
          <a:bodyPr/>
          <a:lstStyle/>
          <a:p>
            <a:r>
              <a:rPr lang="en-US" dirty="0">
                <a:solidFill>
                  <a:srgbClr val="FFFF00"/>
                </a:solidFill>
              </a:rPr>
              <a:t>Mining Area C</a:t>
            </a:r>
            <a:endParaRPr lang="en-GB" dirty="0">
              <a:solidFill>
                <a:srgbClr val="FFFF00"/>
              </a:solidFill>
            </a:endParaRPr>
          </a:p>
        </p:txBody>
      </p:sp>
      <p:sp>
        <p:nvSpPr>
          <p:cNvPr id="3" name="Content Placeholder 2">
            <a:extLst>
              <a:ext uri="{FF2B5EF4-FFF2-40B4-BE49-F238E27FC236}">
                <a16:creationId xmlns:a16="http://schemas.microsoft.com/office/drawing/2014/main" id="{FEFA029C-6933-945F-7372-B25E97BD78F5}"/>
              </a:ext>
            </a:extLst>
          </p:cNvPr>
          <p:cNvSpPr>
            <a:spLocks noGrp="1"/>
          </p:cNvSpPr>
          <p:nvPr>
            <p:ph idx="1"/>
          </p:nvPr>
        </p:nvSpPr>
        <p:spPr/>
        <p:txBody>
          <a:bodyPr/>
          <a:lstStyle/>
          <a:p>
            <a:r>
              <a:rPr lang="en-US" dirty="0">
                <a:solidFill>
                  <a:srgbClr val="FFFF00"/>
                </a:solidFill>
              </a:rPr>
              <a:t>Originally Mt Goldsworthy JV (Consolidated Gold Fields (33%) Utah Cyprus 1964</a:t>
            </a:r>
          </a:p>
          <a:p>
            <a:r>
              <a:rPr lang="en-US" dirty="0">
                <a:solidFill>
                  <a:srgbClr val="FFFF00"/>
                </a:solidFill>
              </a:rPr>
              <a:t>Now BHP 85%, Mitsui 8%, Itochu 7%</a:t>
            </a:r>
          </a:p>
          <a:p>
            <a:r>
              <a:rPr lang="en-US" dirty="0">
                <a:solidFill>
                  <a:srgbClr val="FFFF00"/>
                </a:solidFill>
              </a:rPr>
              <a:t>CGF exited 1977</a:t>
            </a:r>
          </a:p>
          <a:p>
            <a:r>
              <a:rPr lang="en-US" dirty="0">
                <a:solidFill>
                  <a:srgbClr val="FFFF00"/>
                </a:solidFill>
              </a:rPr>
              <a:t>First production 2003</a:t>
            </a:r>
          </a:p>
          <a:p>
            <a:r>
              <a:rPr lang="en-US" dirty="0">
                <a:solidFill>
                  <a:srgbClr val="FFFF00"/>
                </a:solidFill>
              </a:rPr>
              <a:t>Current production 62 Mt, costs 1-2</a:t>
            </a:r>
            <a:r>
              <a:rPr lang="en-US" baseline="30000" dirty="0">
                <a:solidFill>
                  <a:srgbClr val="FFFF00"/>
                </a:solidFill>
              </a:rPr>
              <a:t>nd</a:t>
            </a:r>
            <a:r>
              <a:rPr lang="en-US" dirty="0">
                <a:solidFill>
                  <a:srgbClr val="FFFF00"/>
                </a:solidFill>
              </a:rPr>
              <a:t> quartile</a:t>
            </a:r>
          </a:p>
          <a:p>
            <a:r>
              <a:rPr lang="en-US" dirty="0">
                <a:solidFill>
                  <a:srgbClr val="FFFF00"/>
                </a:solidFill>
              </a:rPr>
              <a:t>Royalty $A60-80 M (2022) previously to Iluka (CGF residue)</a:t>
            </a:r>
            <a:endParaRPr lang="en-GB" dirty="0">
              <a:solidFill>
                <a:srgbClr val="FFFF00"/>
              </a:solidFill>
            </a:endParaRPr>
          </a:p>
        </p:txBody>
      </p:sp>
      <p:sp>
        <p:nvSpPr>
          <p:cNvPr id="4" name="Slide Number Placeholder 3">
            <a:extLst>
              <a:ext uri="{FF2B5EF4-FFF2-40B4-BE49-F238E27FC236}">
                <a16:creationId xmlns:a16="http://schemas.microsoft.com/office/drawing/2014/main" id="{4C5A8C41-43C3-4A47-0E32-B6477FF7C423}"/>
              </a:ext>
            </a:extLst>
          </p:cNvPr>
          <p:cNvSpPr>
            <a:spLocks noGrp="1"/>
          </p:cNvSpPr>
          <p:nvPr>
            <p:ph type="sldNum" sz="quarter" idx="12"/>
          </p:nvPr>
        </p:nvSpPr>
        <p:spPr/>
        <p:txBody>
          <a:bodyPr/>
          <a:lstStyle/>
          <a:p>
            <a:fld id="{C8E19B19-BAA1-4A51-865C-FE1CD72532C8}" type="slidenum">
              <a:rPr lang="en-US" smtClean="0"/>
              <a:pPr/>
              <a:t>3</a:t>
            </a:fld>
            <a:endParaRPr lang="en-US"/>
          </a:p>
        </p:txBody>
      </p:sp>
    </p:spTree>
    <p:extLst>
      <p:ext uri="{BB962C8B-B14F-4D97-AF65-F5344CB8AC3E}">
        <p14:creationId xmlns:p14="http://schemas.microsoft.com/office/powerpoint/2010/main" val="2843283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0380D-CC0B-B70A-03D8-E655ED5121F1}"/>
              </a:ext>
            </a:extLst>
          </p:cNvPr>
          <p:cNvSpPr>
            <a:spLocks noGrp="1"/>
          </p:cNvSpPr>
          <p:nvPr>
            <p:ph type="title"/>
          </p:nvPr>
        </p:nvSpPr>
        <p:spPr/>
        <p:txBody>
          <a:bodyPr/>
          <a:lstStyle/>
          <a:p>
            <a:r>
              <a:rPr lang="en-US" dirty="0"/>
              <a:t>South Deep (30-50 Moz)</a:t>
            </a:r>
            <a:endParaRPr lang="en-GB" dirty="0"/>
          </a:p>
        </p:txBody>
      </p:sp>
      <p:sp>
        <p:nvSpPr>
          <p:cNvPr id="3" name="Content Placeholder 2">
            <a:extLst>
              <a:ext uri="{FF2B5EF4-FFF2-40B4-BE49-F238E27FC236}">
                <a16:creationId xmlns:a16="http://schemas.microsoft.com/office/drawing/2014/main" id="{B45B9F87-0977-A4B6-1B48-5D5C12B9BE3A}"/>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E42F0EA9-04D5-3DD6-DE8A-23F19C99F846}"/>
              </a:ext>
            </a:extLst>
          </p:cNvPr>
          <p:cNvSpPr>
            <a:spLocks noGrp="1"/>
          </p:cNvSpPr>
          <p:nvPr>
            <p:ph type="sldNum" sz="quarter" idx="12"/>
          </p:nvPr>
        </p:nvSpPr>
        <p:spPr/>
        <p:txBody>
          <a:bodyPr/>
          <a:lstStyle/>
          <a:p>
            <a:fld id="{C8E19B19-BAA1-4A51-865C-FE1CD72532C8}" type="slidenum">
              <a:rPr lang="en-US" smtClean="0"/>
              <a:pPr/>
              <a:t>4</a:t>
            </a:fld>
            <a:endParaRPr lang="en-US"/>
          </a:p>
        </p:txBody>
      </p:sp>
      <p:pic>
        <p:nvPicPr>
          <p:cNvPr id="10" name="Picture 9" descr="A group of men in a cave&#10;&#10;Description automatically generated">
            <a:extLst>
              <a:ext uri="{FF2B5EF4-FFF2-40B4-BE49-F238E27FC236}">
                <a16:creationId xmlns:a16="http://schemas.microsoft.com/office/drawing/2014/main" id="{3DC7B116-58A5-3376-64F1-31506C0641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1640" y="1370013"/>
            <a:ext cx="7048959" cy="4525963"/>
          </a:xfrm>
          <a:prstGeom prst="rect">
            <a:avLst/>
          </a:prstGeom>
        </p:spPr>
      </p:pic>
    </p:spTree>
    <p:extLst>
      <p:ext uri="{BB962C8B-B14F-4D97-AF65-F5344CB8AC3E}">
        <p14:creationId xmlns:p14="http://schemas.microsoft.com/office/powerpoint/2010/main" val="448507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70784" cy="1143000"/>
          </a:xfrm>
        </p:spPr>
        <p:txBody>
          <a:bodyPr/>
          <a:lstStyle/>
          <a:p>
            <a:r>
              <a:rPr lang="en-US" dirty="0"/>
              <a:t>Pakistan</a:t>
            </a:r>
          </a:p>
        </p:txBody>
      </p:sp>
      <p:pic>
        <p:nvPicPr>
          <p:cNvPr id="4" name="Content Placeholder 3" descr="over1.JPG"/>
          <p:cNvPicPr>
            <a:picLocks noGrp="1" noChangeAspect="1"/>
          </p:cNvPicPr>
          <p:nvPr>
            <p:ph idx="1"/>
          </p:nvPr>
        </p:nvPicPr>
        <p:blipFill>
          <a:blip r:embed="rId2" cstate="print"/>
          <a:stretch>
            <a:fillRect/>
          </a:stretch>
        </p:blipFill>
        <p:spPr>
          <a:xfrm>
            <a:off x="395536" y="2492896"/>
            <a:ext cx="4748344" cy="3561259"/>
          </a:xfrm>
        </p:spPr>
      </p:pic>
      <p:sp>
        <p:nvSpPr>
          <p:cNvPr id="5" name="Slide Number Placeholder 4"/>
          <p:cNvSpPr>
            <a:spLocks noGrp="1"/>
          </p:cNvSpPr>
          <p:nvPr>
            <p:ph type="sldNum" sz="quarter" idx="12"/>
          </p:nvPr>
        </p:nvSpPr>
        <p:spPr/>
        <p:txBody>
          <a:bodyPr/>
          <a:lstStyle/>
          <a:p>
            <a:fld id="{C8E19B19-BAA1-4A51-865C-FE1CD72532C8}" type="slidenum">
              <a:rPr lang="en-US" smtClean="0"/>
              <a:pPr/>
              <a:t>5</a:t>
            </a:fld>
            <a:endParaRPr lang="en-US"/>
          </a:p>
        </p:txBody>
      </p:sp>
      <p:pic>
        <p:nvPicPr>
          <p:cNvPr id="7" name="Picture 6" descr="sem.tif"/>
          <p:cNvPicPr>
            <a:picLocks noChangeAspect="1"/>
          </p:cNvPicPr>
          <p:nvPr/>
        </p:nvPicPr>
        <p:blipFill>
          <a:blip r:embed="rId3" cstate="print"/>
          <a:stretch>
            <a:fillRect/>
          </a:stretch>
        </p:blipFill>
        <p:spPr>
          <a:xfrm>
            <a:off x="5004048" y="0"/>
            <a:ext cx="3843548" cy="264957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4248" y="274638"/>
            <a:ext cx="2339752" cy="2290266"/>
          </a:xfrm>
        </p:spPr>
        <p:txBody>
          <a:bodyPr>
            <a:normAutofit fontScale="90000"/>
          </a:bodyPr>
          <a:lstStyle/>
          <a:p>
            <a:r>
              <a:rPr lang="en-GB" dirty="0"/>
              <a:t>Examples of Detail</a:t>
            </a:r>
            <a:br>
              <a:rPr lang="en-GB" dirty="0"/>
            </a:br>
            <a:r>
              <a:rPr lang="en-GB" dirty="0" err="1"/>
              <a:t>Bagrot</a:t>
            </a:r>
            <a:br>
              <a:rPr lang="en-GB" dirty="0"/>
            </a:br>
            <a:r>
              <a:rPr lang="en-GB" dirty="0"/>
              <a:t>HMC</a:t>
            </a:r>
            <a:endParaRPr lang="en-US" dirty="0"/>
          </a:p>
        </p:txBody>
      </p:sp>
      <p:pic>
        <p:nvPicPr>
          <p:cNvPr id="4" name="Picture 2"/>
          <p:cNvPicPr>
            <a:picLocks noGrp="1" noChangeAspect="1" noChangeArrowheads="1"/>
          </p:cNvPicPr>
          <p:nvPr>
            <p:ph idx="1"/>
          </p:nvPr>
        </p:nvPicPr>
        <p:blipFill>
          <a:blip r:embed="rId2" cstate="print"/>
          <a:srcRect r="42308" b="12338"/>
          <a:stretch>
            <a:fillRect/>
          </a:stretch>
        </p:blipFill>
        <p:spPr bwMode="auto">
          <a:xfrm>
            <a:off x="0" y="188640"/>
            <a:ext cx="1385517" cy="4525963"/>
          </a:xfrm>
          <a:prstGeom prst="rect">
            <a:avLst/>
          </a:prstGeom>
          <a:noFill/>
          <a:ln w="9525">
            <a:noFill/>
            <a:miter lim="800000"/>
            <a:headEnd/>
            <a:tailEnd/>
          </a:ln>
        </p:spPr>
      </p:pic>
      <p:sp>
        <p:nvSpPr>
          <p:cNvPr id="19" name="Slide Number Placeholder 18"/>
          <p:cNvSpPr>
            <a:spLocks noGrp="1"/>
          </p:cNvSpPr>
          <p:nvPr>
            <p:ph type="sldNum" sz="quarter" idx="12"/>
          </p:nvPr>
        </p:nvSpPr>
        <p:spPr/>
        <p:txBody>
          <a:bodyPr/>
          <a:lstStyle/>
          <a:p>
            <a:fld id="{C8E19B19-BAA1-4A51-865C-FE1CD72532C8}" type="slidenum">
              <a:rPr lang="en-US" smtClean="0"/>
              <a:pPr/>
              <a:t>6</a:t>
            </a:fld>
            <a:endParaRPr lang="en-US"/>
          </a:p>
        </p:txBody>
      </p:sp>
      <p:grpSp>
        <p:nvGrpSpPr>
          <p:cNvPr id="2058" name="Group 10"/>
          <p:cNvGrpSpPr>
            <a:grpSpLocks/>
          </p:cNvGrpSpPr>
          <p:nvPr/>
        </p:nvGrpSpPr>
        <p:grpSpPr bwMode="auto">
          <a:xfrm>
            <a:off x="1763688" y="0"/>
            <a:ext cx="4752528" cy="2664296"/>
            <a:chOff x="1260" y="1260"/>
            <a:chExt cx="9360" cy="4500"/>
          </a:xfrm>
        </p:grpSpPr>
        <p:sp>
          <p:nvSpPr>
            <p:cNvPr id="2059" name="Text Box 11"/>
            <p:cNvSpPr txBox="1">
              <a:spLocks noChangeArrowheads="1"/>
            </p:cNvSpPr>
            <p:nvPr/>
          </p:nvSpPr>
          <p:spPr bwMode="auto">
            <a:xfrm>
              <a:off x="1440" y="1440"/>
              <a:ext cx="2373" cy="7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dirty="0" err="1">
                  <a:ln>
                    <a:noFill/>
                  </a:ln>
                  <a:solidFill>
                    <a:srgbClr val="000000"/>
                  </a:solidFill>
                  <a:effectLst/>
                  <a:latin typeface="Arial" pitchFamily="34" charset="0"/>
                </a:rPr>
                <a:t>Arsenopyrite</a:t>
              </a:r>
              <a:endParaRPr kumimoji="0" lang="en-US" sz="1000" b="1" i="0" u="none" strike="noStrike" cap="none" normalizeH="0" baseline="0" dirty="0">
                <a:ln>
                  <a:noFill/>
                </a:ln>
                <a:solidFill>
                  <a:srgbClr val="000000"/>
                </a:solidFill>
                <a:effectLst/>
                <a:latin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endParaRPr>
            </a:p>
          </p:txBody>
        </p:sp>
        <p:grpSp>
          <p:nvGrpSpPr>
            <p:cNvPr id="2060" name="Group 12"/>
            <p:cNvGrpSpPr>
              <a:grpSpLocks/>
            </p:cNvGrpSpPr>
            <p:nvPr/>
          </p:nvGrpSpPr>
          <p:grpSpPr bwMode="auto">
            <a:xfrm>
              <a:off x="1440" y="2160"/>
              <a:ext cx="8809" cy="3046"/>
              <a:chOff x="1440" y="2160"/>
              <a:chExt cx="8809" cy="3046"/>
            </a:xfrm>
          </p:grpSpPr>
          <p:pic>
            <p:nvPicPr>
              <p:cNvPr id="2061" name="Picture 13"/>
              <p:cNvPicPr>
                <a:picLocks noChangeAspect="1" noChangeArrowheads="1"/>
              </p:cNvPicPr>
              <p:nvPr/>
            </p:nvPicPr>
            <p:blipFill>
              <a:blip r:embed="rId3" cstate="print"/>
              <a:srcRect b="76111"/>
              <a:stretch>
                <a:fillRect/>
              </a:stretch>
            </p:blipFill>
            <p:spPr bwMode="auto">
              <a:xfrm>
                <a:off x="1440" y="2160"/>
                <a:ext cx="8622" cy="1080"/>
              </a:xfrm>
              <a:prstGeom prst="rect">
                <a:avLst/>
              </a:prstGeom>
              <a:noFill/>
              <a:ln w="9525">
                <a:noFill/>
                <a:miter lim="800000"/>
                <a:headEnd/>
                <a:tailEnd/>
              </a:ln>
            </p:spPr>
          </p:pic>
          <p:pic>
            <p:nvPicPr>
              <p:cNvPr id="2062" name="Picture 14"/>
              <p:cNvPicPr>
                <a:picLocks noChangeAspect="1" noChangeArrowheads="1"/>
              </p:cNvPicPr>
              <p:nvPr/>
            </p:nvPicPr>
            <p:blipFill>
              <a:blip r:embed="rId4" cstate="print"/>
              <a:srcRect r="1878" b="72130"/>
              <a:stretch>
                <a:fillRect/>
              </a:stretch>
            </p:blipFill>
            <p:spPr bwMode="auto">
              <a:xfrm>
                <a:off x="1620" y="3240"/>
                <a:ext cx="8460" cy="1260"/>
              </a:xfrm>
              <a:prstGeom prst="rect">
                <a:avLst/>
              </a:prstGeom>
              <a:noFill/>
              <a:ln w="9525">
                <a:noFill/>
                <a:miter lim="800000"/>
                <a:headEnd/>
                <a:tailEnd/>
              </a:ln>
            </p:spPr>
          </p:pic>
          <p:pic>
            <p:nvPicPr>
              <p:cNvPr id="2063" name="Picture 15"/>
              <p:cNvPicPr>
                <a:picLocks noChangeAspect="1" noChangeArrowheads="1"/>
              </p:cNvPicPr>
              <p:nvPr/>
            </p:nvPicPr>
            <p:blipFill>
              <a:blip r:embed="rId5" cstate="print"/>
              <a:srcRect/>
              <a:stretch>
                <a:fillRect/>
              </a:stretch>
            </p:blipFill>
            <p:spPr bwMode="auto">
              <a:xfrm>
                <a:off x="1620" y="4680"/>
                <a:ext cx="8629" cy="526"/>
              </a:xfrm>
              <a:prstGeom prst="rect">
                <a:avLst/>
              </a:prstGeom>
              <a:noFill/>
              <a:ln w="9525">
                <a:noFill/>
                <a:miter lim="800000"/>
                <a:headEnd/>
                <a:tailEnd/>
              </a:ln>
            </p:spPr>
          </p:pic>
        </p:grpSp>
        <p:sp>
          <p:nvSpPr>
            <p:cNvPr id="2064" name="Rectangle 16"/>
            <p:cNvSpPr>
              <a:spLocks noChangeArrowheads="1"/>
            </p:cNvSpPr>
            <p:nvPr/>
          </p:nvSpPr>
          <p:spPr bwMode="auto">
            <a:xfrm>
              <a:off x="1260" y="1260"/>
              <a:ext cx="9360" cy="450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065" name="Group 17"/>
          <p:cNvGrpSpPr>
            <a:grpSpLocks/>
          </p:cNvGrpSpPr>
          <p:nvPr/>
        </p:nvGrpSpPr>
        <p:grpSpPr bwMode="auto">
          <a:xfrm>
            <a:off x="1475656" y="2765128"/>
            <a:ext cx="6064696" cy="4092872"/>
            <a:chOff x="1260" y="6480"/>
            <a:chExt cx="9360" cy="7740"/>
          </a:xfrm>
        </p:grpSpPr>
        <p:sp>
          <p:nvSpPr>
            <p:cNvPr id="2066" name="Text Box 18"/>
            <p:cNvSpPr txBox="1">
              <a:spLocks noChangeArrowheads="1"/>
            </p:cNvSpPr>
            <p:nvPr/>
          </p:nvSpPr>
          <p:spPr bwMode="auto">
            <a:xfrm>
              <a:off x="1440" y="6480"/>
              <a:ext cx="18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a:ln>
                    <a:noFill/>
                  </a:ln>
                  <a:solidFill>
                    <a:srgbClr val="000000"/>
                  </a:solidFill>
                  <a:effectLst/>
                  <a:latin typeface="Arial" pitchFamily="34" charset="0"/>
                </a:rPr>
                <a:t>Chalcopyrite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nvGrpSpPr>
            <p:cNvPr id="2067" name="Group 19"/>
            <p:cNvGrpSpPr>
              <a:grpSpLocks/>
            </p:cNvGrpSpPr>
            <p:nvPr/>
          </p:nvGrpSpPr>
          <p:grpSpPr bwMode="auto">
            <a:xfrm>
              <a:off x="1620" y="7200"/>
              <a:ext cx="8415" cy="6660"/>
              <a:chOff x="1620" y="7200"/>
              <a:chExt cx="8415" cy="6660"/>
            </a:xfrm>
          </p:grpSpPr>
          <p:pic>
            <p:nvPicPr>
              <p:cNvPr id="2068" name="Picture 20"/>
              <p:cNvPicPr>
                <a:picLocks noChangeAspect="1" noChangeArrowheads="1"/>
              </p:cNvPicPr>
              <p:nvPr/>
            </p:nvPicPr>
            <p:blipFill>
              <a:blip r:embed="rId6" cstate="print"/>
              <a:srcRect r="4407" b="60028"/>
              <a:stretch>
                <a:fillRect/>
              </a:stretch>
            </p:blipFill>
            <p:spPr bwMode="auto">
              <a:xfrm>
                <a:off x="1620" y="7200"/>
                <a:ext cx="8237" cy="1800"/>
              </a:xfrm>
              <a:prstGeom prst="rect">
                <a:avLst/>
              </a:prstGeom>
              <a:noFill/>
              <a:ln w="9525">
                <a:noFill/>
                <a:miter lim="800000"/>
                <a:headEnd/>
                <a:tailEnd/>
              </a:ln>
            </p:spPr>
          </p:pic>
          <p:pic>
            <p:nvPicPr>
              <p:cNvPr id="2069" name="Picture 21"/>
              <p:cNvPicPr>
                <a:picLocks noChangeAspect="1" noChangeArrowheads="1"/>
              </p:cNvPicPr>
              <p:nvPr/>
            </p:nvPicPr>
            <p:blipFill>
              <a:blip r:embed="rId7" cstate="print"/>
              <a:srcRect r="6000" b="56039"/>
              <a:stretch>
                <a:fillRect/>
              </a:stretch>
            </p:blipFill>
            <p:spPr bwMode="auto">
              <a:xfrm>
                <a:off x="1800" y="9180"/>
                <a:ext cx="8100" cy="1980"/>
              </a:xfrm>
              <a:prstGeom prst="rect">
                <a:avLst/>
              </a:prstGeom>
              <a:noFill/>
              <a:ln w="9525">
                <a:noFill/>
                <a:miter lim="800000"/>
                <a:headEnd/>
                <a:tailEnd/>
              </a:ln>
            </p:spPr>
          </p:pic>
          <p:pic>
            <p:nvPicPr>
              <p:cNvPr id="2070" name="Picture 22"/>
              <p:cNvPicPr>
                <a:picLocks noChangeAspect="1" noChangeArrowheads="1"/>
              </p:cNvPicPr>
              <p:nvPr/>
            </p:nvPicPr>
            <p:blipFill>
              <a:blip r:embed="rId8" cstate="print"/>
              <a:srcRect l="31334" b="56039"/>
              <a:stretch>
                <a:fillRect/>
              </a:stretch>
            </p:blipFill>
            <p:spPr bwMode="auto">
              <a:xfrm>
                <a:off x="1800" y="11160"/>
                <a:ext cx="5917" cy="1980"/>
              </a:xfrm>
              <a:prstGeom prst="rect">
                <a:avLst/>
              </a:prstGeom>
              <a:noFill/>
              <a:ln w="9525">
                <a:noFill/>
                <a:miter lim="800000"/>
                <a:headEnd/>
                <a:tailEnd/>
              </a:ln>
            </p:spPr>
          </p:pic>
          <p:pic>
            <p:nvPicPr>
              <p:cNvPr id="2071" name="Picture 23"/>
              <p:cNvPicPr>
                <a:picLocks noChangeAspect="1" noChangeArrowheads="1"/>
              </p:cNvPicPr>
              <p:nvPr/>
            </p:nvPicPr>
            <p:blipFill>
              <a:blip r:embed="rId9" cstate="print"/>
              <a:srcRect/>
              <a:stretch>
                <a:fillRect/>
              </a:stretch>
            </p:blipFill>
            <p:spPr bwMode="auto">
              <a:xfrm>
                <a:off x="1800" y="13140"/>
                <a:ext cx="8235" cy="720"/>
              </a:xfrm>
              <a:prstGeom prst="rect">
                <a:avLst/>
              </a:prstGeom>
              <a:noFill/>
              <a:ln w="9525">
                <a:noFill/>
                <a:miter lim="800000"/>
                <a:headEnd/>
                <a:tailEnd/>
              </a:ln>
            </p:spPr>
          </p:pic>
        </p:grpSp>
        <p:sp>
          <p:nvSpPr>
            <p:cNvPr id="2072" name="Rectangle 24"/>
            <p:cNvSpPr>
              <a:spLocks noChangeArrowheads="1"/>
            </p:cNvSpPr>
            <p:nvPr/>
          </p:nvSpPr>
          <p:spPr bwMode="auto">
            <a:xfrm>
              <a:off x="1260" y="6480"/>
              <a:ext cx="9360" cy="774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E4EC8-914D-7F2F-863A-245500AE970E}"/>
              </a:ext>
            </a:extLst>
          </p:cNvPr>
          <p:cNvSpPr>
            <a:spLocks noGrp="1"/>
          </p:cNvSpPr>
          <p:nvPr>
            <p:ph type="title"/>
          </p:nvPr>
        </p:nvSpPr>
        <p:spPr>
          <a:xfrm>
            <a:off x="457200" y="274638"/>
            <a:ext cx="8229600" cy="742094"/>
          </a:xfrm>
        </p:spPr>
        <p:txBody>
          <a:bodyPr>
            <a:normAutofit fontScale="90000"/>
          </a:bodyPr>
          <a:lstStyle/>
          <a:p>
            <a:r>
              <a:rPr lang="en-US" dirty="0"/>
              <a:t>Waziristan</a:t>
            </a:r>
            <a:endParaRPr lang="en-GB" dirty="0"/>
          </a:p>
        </p:txBody>
      </p:sp>
      <p:pic>
        <p:nvPicPr>
          <p:cNvPr id="8" name="Content Placeholder 7" descr="A group of men posing for a photo&#10;&#10;Description automatically generated">
            <a:extLst>
              <a:ext uri="{FF2B5EF4-FFF2-40B4-BE49-F238E27FC236}">
                <a16:creationId xmlns:a16="http://schemas.microsoft.com/office/drawing/2014/main" id="{EC399BE7-AD85-1B54-4132-4FAC5667427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71600" y="1412776"/>
            <a:ext cx="7397942" cy="4782126"/>
          </a:xfrm>
        </p:spPr>
      </p:pic>
      <p:sp>
        <p:nvSpPr>
          <p:cNvPr id="4" name="Slide Number Placeholder 3">
            <a:extLst>
              <a:ext uri="{FF2B5EF4-FFF2-40B4-BE49-F238E27FC236}">
                <a16:creationId xmlns:a16="http://schemas.microsoft.com/office/drawing/2014/main" id="{EC441ED6-135C-1B8E-E372-AA89425853A5}"/>
              </a:ext>
            </a:extLst>
          </p:cNvPr>
          <p:cNvSpPr>
            <a:spLocks noGrp="1"/>
          </p:cNvSpPr>
          <p:nvPr>
            <p:ph type="sldNum" sz="quarter" idx="12"/>
          </p:nvPr>
        </p:nvSpPr>
        <p:spPr/>
        <p:txBody>
          <a:bodyPr/>
          <a:lstStyle/>
          <a:p>
            <a:fld id="{C8E19B19-BAA1-4A51-865C-FE1CD72532C8}" type="slidenum">
              <a:rPr lang="en-US" smtClean="0"/>
              <a:pPr/>
              <a:t>7</a:t>
            </a:fld>
            <a:endParaRPr lang="en-US"/>
          </a:p>
        </p:txBody>
      </p:sp>
      <p:pic>
        <p:nvPicPr>
          <p:cNvPr id="10" name="Picture 9">
            <a:extLst>
              <a:ext uri="{FF2B5EF4-FFF2-40B4-BE49-F238E27FC236}">
                <a16:creationId xmlns:a16="http://schemas.microsoft.com/office/drawing/2014/main" id="{A5A5C242-6AAB-236F-2622-BCF7BC1594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76452"/>
            <a:ext cx="1944216" cy="1336324"/>
          </a:xfrm>
          <a:prstGeom prst="rect">
            <a:avLst/>
          </a:prstGeom>
        </p:spPr>
      </p:pic>
    </p:spTree>
    <p:extLst>
      <p:ext uri="{BB962C8B-B14F-4D97-AF65-F5344CB8AC3E}">
        <p14:creationId xmlns:p14="http://schemas.microsoft.com/office/powerpoint/2010/main" val="2481728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21B25-76D9-8791-E290-86EF2A14EF59}"/>
              </a:ext>
            </a:extLst>
          </p:cNvPr>
          <p:cNvSpPr>
            <a:spLocks noGrp="1"/>
          </p:cNvSpPr>
          <p:nvPr>
            <p:ph type="title"/>
          </p:nvPr>
        </p:nvSpPr>
        <p:spPr/>
        <p:txBody>
          <a:bodyPr/>
          <a:lstStyle/>
          <a:p>
            <a:r>
              <a:rPr lang="en-US" dirty="0"/>
              <a:t>Former Soviet Union</a:t>
            </a:r>
            <a:endParaRPr lang="en-GB" dirty="0"/>
          </a:p>
        </p:txBody>
      </p:sp>
      <p:pic>
        <p:nvPicPr>
          <p:cNvPr id="6" name="Content Placeholder 5" descr="A statue of a person lying on a bench&#10;&#10;Description automatically generated">
            <a:extLst>
              <a:ext uri="{FF2B5EF4-FFF2-40B4-BE49-F238E27FC236}">
                <a16:creationId xmlns:a16="http://schemas.microsoft.com/office/drawing/2014/main" id="{3CE08F2E-F0AF-2571-6783-CE54EBD2723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36185" y="1484784"/>
            <a:ext cx="6992199" cy="4703364"/>
          </a:xfrm>
        </p:spPr>
      </p:pic>
      <p:sp>
        <p:nvSpPr>
          <p:cNvPr id="4" name="Slide Number Placeholder 3">
            <a:extLst>
              <a:ext uri="{FF2B5EF4-FFF2-40B4-BE49-F238E27FC236}">
                <a16:creationId xmlns:a16="http://schemas.microsoft.com/office/drawing/2014/main" id="{3824FD1D-89B1-2C82-B5F0-99C83550EA16}"/>
              </a:ext>
            </a:extLst>
          </p:cNvPr>
          <p:cNvSpPr>
            <a:spLocks noGrp="1"/>
          </p:cNvSpPr>
          <p:nvPr>
            <p:ph type="sldNum" sz="quarter" idx="12"/>
          </p:nvPr>
        </p:nvSpPr>
        <p:spPr/>
        <p:txBody>
          <a:bodyPr/>
          <a:lstStyle/>
          <a:p>
            <a:fld id="{C8E19B19-BAA1-4A51-865C-FE1CD72532C8}" type="slidenum">
              <a:rPr lang="en-US" smtClean="0"/>
              <a:pPr/>
              <a:t>8</a:t>
            </a:fld>
            <a:endParaRPr lang="en-US"/>
          </a:p>
        </p:txBody>
      </p:sp>
    </p:spTree>
    <p:extLst>
      <p:ext uri="{BB962C8B-B14F-4D97-AF65-F5344CB8AC3E}">
        <p14:creationId xmlns:p14="http://schemas.microsoft.com/office/powerpoint/2010/main" val="1231681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D2BC8-71B4-3EF4-CE4E-D79D02152FF2}"/>
              </a:ext>
            </a:extLst>
          </p:cNvPr>
          <p:cNvSpPr>
            <a:spLocks noGrp="1"/>
          </p:cNvSpPr>
          <p:nvPr>
            <p:ph type="title"/>
          </p:nvPr>
        </p:nvSpPr>
        <p:spPr/>
        <p:txBody>
          <a:bodyPr/>
          <a:lstStyle/>
          <a:p>
            <a:r>
              <a:rPr lang="en-US" dirty="0"/>
              <a:t>Soviet Union</a:t>
            </a:r>
            <a:endParaRPr lang="en-GB" dirty="0"/>
          </a:p>
        </p:txBody>
      </p:sp>
      <p:sp>
        <p:nvSpPr>
          <p:cNvPr id="4" name="Slide Number Placeholder 3">
            <a:extLst>
              <a:ext uri="{FF2B5EF4-FFF2-40B4-BE49-F238E27FC236}">
                <a16:creationId xmlns:a16="http://schemas.microsoft.com/office/drawing/2014/main" id="{4F0C1D9A-F6FE-A140-9270-CCB4216A2B69}"/>
              </a:ext>
            </a:extLst>
          </p:cNvPr>
          <p:cNvSpPr>
            <a:spLocks noGrp="1"/>
          </p:cNvSpPr>
          <p:nvPr>
            <p:ph type="sldNum" sz="quarter" idx="12"/>
          </p:nvPr>
        </p:nvSpPr>
        <p:spPr/>
        <p:txBody>
          <a:bodyPr/>
          <a:lstStyle/>
          <a:p>
            <a:fld id="{C8E19B19-BAA1-4A51-865C-FE1CD72532C8}" type="slidenum">
              <a:rPr lang="en-US" smtClean="0"/>
              <a:pPr/>
              <a:t>9</a:t>
            </a:fld>
            <a:endParaRPr lang="en-US"/>
          </a:p>
        </p:txBody>
      </p:sp>
      <p:pic>
        <p:nvPicPr>
          <p:cNvPr id="5" name="Picture 4" descr="A map of the world with different minerals&#10;&#10;Description automatically generated">
            <a:extLst>
              <a:ext uri="{FF2B5EF4-FFF2-40B4-BE49-F238E27FC236}">
                <a16:creationId xmlns:a16="http://schemas.microsoft.com/office/drawing/2014/main" id="{4FED9CE8-69FE-FE66-76B9-F675D87DFF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1355422"/>
            <a:ext cx="6676626" cy="4966312"/>
          </a:xfrm>
          <a:prstGeom prst="rect">
            <a:avLst/>
          </a:prstGeom>
        </p:spPr>
      </p:pic>
      <p:pic>
        <p:nvPicPr>
          <p:cNvPr id="6" name="Content Placeholder 5">
            <a:extLst>
              <a:ext uri="{FF2B5EF4-FFF2-40B4-BE49-F238E27FC236}">
                <a16:creationId xmlns:a16="http://schemas.microsoft.com/office/drawing/2014/main" id="{64B6C59C-8713-7FA1-F275-5503E4FF8746}"/>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3861" y="3888654"/>
            <a:ext cx="1797810" cy="2694708"/>
          </a:xfrm>
          <a:prstGeom prst="rect">
            <a:avLst/>
          </a:prstGeom>
        </p:spPr>
      </p:pic>
      <p:pic>
        <p:nvPicPr>
          <p:cNvPr id="8" name="Content Placeholder 5" descr="A large open pit mine&#10;&#10;Description automatically generated">
            <a:extLst>
              <a:ext uri="{FF2B5EF4-FFF2-40B4-BE49-F238E27FC236}">
                <a16:creationId xmlns:a16="http://schemas.microsoft.com/office/drawing/2014/main" id="{4F500F06-34AD-1407-C1B1-42E8CB9518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691" y="1484784"/>
            <a:ext cx="1918150" cy="1656184"/>
          </a:xfrm>
          <a:prstGeom prst="rect">
            <a:avLst/>
          </a:prstGeom>
        </p:spPr>
      </p:pic>
      <p:sp>
        <p:nvSpPr>
          <p:cNvPr id="10" name="TextBox 9">
            <a:extLst>
              <a:ext uri="{FF2B5EF4-FFF2-40B4-BE49-F238E27FC236}">
                <a16:creationId xmlns:a16="http://schemas.microsoft.com/office/drawing/2014/main" id="{C2EFEF62-5288-E3B7-C468-61233AEDD9CD}"/>
              </a:ext>
            </a:extLst>
          </p:cNvPr>
          <p:cNvSpPr txBox="1"/>
          <p:nvPr/>
        </p:nvSpPr>
        <p:spPr>
          <a:xfrm>
            <a:off x="73691" y="3244334"/>
            <a:ext cx="2194053" cy="369332"/>
          </a:xfrm>
          <a:prstGeom prst="rect">
            <a:avLst/>
          </a:prstGeom>
          <a:noFill/>
        </p:spPr>
        <p:txBody>
          <a:bodyPr wrap="square">
            <a:spAutoFit/>
          </a:bodyPr>
          <a:lstStyle/>
          <a:p>
            <a:r>
              <a:rPr lang="en-US" sz="1800" dirty="0" err="1"/>
              <a:t>Kounrad</a:t>
            </a:r>
            <a:r>
              <a:rPr lang="en-US" sz="1800" dirty="0"/>
              <a:t>- Kazakhstan</a:t>
            </a:r>
            <a:endParaRPr lang="en-GB" dirty="0"/>
          </a:p>
        </p:txBody>
      </p:sp>
    </p:spTree>
    <p:extLst>
      <p:ext uri="{BB962C8B-B14F-4D97-AF65-F5344CB8AC3E}">
        <p14:creationId xmlns:p14="http://schemas.microsoft.com/office/powerpoint/2010/main" val="2998998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D0655-E0AC-8939-4F96-1F55297EE33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5FE38ED-1303-B33A-05C5-93E7BB8EE161}"/>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D505EB23-A21B-7225-6D39-76F3D2EA1772}"/>
              </a:ext>
            </a:extLst>
          </p:cNvPr>
          <p:cNvSpPr>
            <a:spLocks noGrp="1"/>
          </p:cNvSpPr>
          <p:nvPr>
            <p:ph type="sldNum" sz="quarter" idx="12"/>
          </p:nvPr>
        </p:nvSpPr>
        <p:spPr/>
        <p:txBody>
          <a:bodyPr/>
          <a:lstStyle/>
          <a:p>
            <a:fld id="{C8E19B19-BAA1-4A51-865C-FE1CD72532C8}" type="slidenum">
              <a:rPr lang="en-US" smtClean="0"/>
              <a:pPr/>
              <a:t>10</a:t>
            </a:fld>
            <a:endParaRPr lang="en-US"/>
          </a:p>
        </p:txBody>
      </p:sp>
      <p:pic>
        <p:nvPicPr>
          <p:cNvPr id="1026" name="Picture 2">
            <a:extLst>
              <a:ext uri="{FF2B5EF4-FFF2-40B4-BE49-F238E27FC236}">
                <a16:creationId xmlns:a16="http://schemas.microsoft.com/office/drawing/2014/main" id="{EB856D15-0FBA-B173-E67E-27641E4BBCC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137" y="163519"/>
            <a:ext cx="8959725" cy="6244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304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555BD-D8B1-59A6-2A64-5609ADA36779}"/>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FC0F0603-5618-4FEF-0395-C7F8C154BC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9124" y="1340643"/>
            <a:ext cx="7336226" cy="3836194"/>
          </a:xfrm>
          <a:prstGeom prst="rect">
            <a:avLst/>
          </a:prstGeom>
        </p:spPr>
      </p:pic>
    </p:spTree>
    <p:extLst>
      <p:ext uri="{BB962C8B-B14F-4D97-AF65-F5344CB8AC3E}">
        <p14:creationId xmlns:p14="http://schemas.microsoft.com/office/powerpoint/2010/main" val="3742681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935D5-8146-BF05-72A5-C3FA2983CAD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B8FC4B44-4CE4-0F7C-9B1C-E65D59A4A7A6}"/>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81F9572A-7F36-193D-6A61-0A0A5158D7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37994" y="950976"/>
            <a:ext cx="5211005" cy="4764024"/>
          </a:xfrm>
          <a:prstGeom prst="rect">
            <a:avLst/>
          </a:prstGeom>
        </p:spPr>
      </p:pic>
    </p:spTree>
    <p:extLst>
      <p:ext uri="{BB962C8B-B14F-4D97-AF65-F5344CB8AC3E}">
        <p14:creationId xmlns:p14="http://schemas.microsoft.com/office/powerpoint/2010/main" val="1265797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25823-DA88-E102-9E53-2EA5484594EB}"/>
              </a:ext>
            </a:extLst>
          </p:cNvPr>
          <p:cNvSpPr>
            <a:spLocks noGrp="1"/>
          </p:cNvSpPr>
          <p:nvPr>
            <p:ph type="title"/>
          </p:nvPr>
        </p:nvSpPr>
        <p:spPr>
          <a:xfrm>
            <a:off x="6586537" y="1131094"/>
            <a:ext cx="1928813" cy="3188494"/>
          </a:xfrm>
        </p:spPr>
        <p:txBody>
          <a:bodyPr>
            <a:normAutofit/>
          </a:bodyPr>
          <a:lstStyle/>
          <a:p>
            <a:r>
              <a:rPr lang="en-GB" sz="1800" dirty="0"/>
              <a:t>Cu Pb Zn Mo Ag As Co Ni Cr V Mn Ti Zr Sc Li BeP Ba W Sn Bi Sb Ge Y Au</a:t>
            </a:r>
            <a:br>
              <a:rPr lang="en-GB" sz="1800" dirty="0"/>
            </a:br>
            <a:r>
              <a:rPr lang="en-GB" sz="1800" dirty="0"/>
              <a:t>DC arc spectrometry</a:t>
            </a:r>
            <a:br>
              <a:rPr lang="en-GB" sz="1800" dirty="0"/>
            </a:br>
            <a:r>
              <a:rPr lang="en-GB" sz="1800" dirty="0"/>
              <a:t>+ thin section (point counted)</a:t>
            </a:r>
            <a:br>
              <a:rPr lang="en-GB" sz="1800" dirty="0"/>
            </a:br>
            <a:endParaRPr lang="en-GB" sz="1800" dirty="0"/>
          </a:p>
        </p:txBody>
      </p:sp>
      <p:pic>
        <p:nvPicPr>
          <p:cNvPr id="5" name="Content Placeholder 4">
            <a:extLst>
              <a:ext uri="{FF2B5EF4-FFF2-40B4-BE49-F238E27FC236}">
                <a16:creationId xmlns:a16="http://schemas.microsoft.com/office/drawing/2014/main" id="{48EED151-C716-90AE-8060-0AE238A9038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31198" y="985938"/>
            <a:ext cx="3896897" cy="5014813"/>
          </a:xfrm>
          <a:prstGeom prst="rect">
            <a:avLst/>
          </a:prstGeom>
        </p:spPr>
      </p:pic>
    </p:spTree>
    <p:extLst>
      <p:ext uri="{BB962C8B-B14F-4D97-AF65-F5344CB8AC3E}">
        <p14:creationId xmlns:p14="http://schemas.microsoft.com/office/powerpoint/2010/main" val="4156088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A4933-A2CB-D4D0-3210-DFB74485182E}"/>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32E641F8-8F42-1684-BB47-53ECE3E62F6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46763" y="1415102"/>
            <a:ext cx="8189450" cy="4186451"/>
          </a:xfrm>
          <a:prstGeom prst="rect">
            <a:avLst/>
          </a:prstGeom>
        </p:spPr>
      </p:pic>
    </p:spTree>
    <p:extLst>
      <p:ext uri="{BB962C8B-B14F-4D97-AF65-F5344CB8AC3E}">
        <p14:creationId xmlns:p14="http://schemas.microsoft.com/office/powerpoint/2010/main" val="2731001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9247268-5FA8-582B-EFF7-A509431A5CC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47894" y="1509961"/>
            <a:ext cx="6576525" cy="4490789"/>
          </a:xfrm>
          <a:prstGeom prst="rect">
            <a:avLst/>
          </a:prstGeom>
        </p:spPr>
      </p:pic>
      <p:sp>
        <p:nvSpPr>
          <p:cNvPr id="2" name="Title 1">
            <a:extLst>
              <a:ext uri="{FF2B5EF4-FFF2-40B4-BE49-F238E27FC236}">
                <a16:creationId xmlns:a16="http://schemas.microsoft.com/office/drawing/2014/main" id="{3AB20C03-B9E5-ED8D-D1DD-4E35B2739B39}"/>
              </a:ext>
            </a:extLst>
          </p:cNvPr>
          <p:cNvSpPr>
            <a:spLocks noGrp="1"/>
          </p:cNvSpPr>
          <p:nvPr>
            <p:ph type="title"/>
          </p:nvPr>
        </p:nvSpPr>
        <p:spPr>
          <a:xfrm>
            <a:off x="2123728" y="404664"/>
            <a:ext cx="5724525" cy="719137"/>
          </a:xfrm>
        </p:spPr>
        <p:txBody>
          <a:bodyPr>
            <a:normAutofit fontScale="90000"/>
          </a:bodyPr>
          <a:lstStyle/>
          <a:p>
            <a:r>
              <a:rPr lang="en-US" dirty="0"/>
              <a:t>Distance from </a:t>
            </a:r>
            <a:r>
              <a:rPr lang="en-US" dirty="0" err="1"/>
              <a:t>Yubileinoe</a:t>
            </a:r>
            <a:r>
              <a:rPr lang="en-US" dirty="0"/>
              <a:t> </a:t>
            </a:r>
            <a:r>
              <a:rPr lang="en-US" dirty="0" err="1"/>
              <a:t>centre</a:t>
            </a:r>
            <a:endParaRPr lang="en-GB" dirty="0"/>
          </a:p>
        </p:txBody>
      </p:sp>
    </p:spTree>
    <p:extLst>
      <p:ext uri="{BB962C8B-B14F-4D97-AF65-F5344CB8AC3E}">
        <p14:creationId xmlns:p14="http://schemas.microsoft.com/office/powerpoint/2010/main" val="4260807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6D3CFC-B1E1-A00A-A3C2-EB916F6412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5764" y="1861199"/>
            <a:ext cx="5917671" cy="4040889"/>
          </a:xfrm>
          <a:prstGeom prst="rect">
            <a:avLst/>
          </a:prstGeom>
        </p:spPr>
      </p:pic>
      <p:sp>
        <p:nvSpPr>
          <p:cNvPr id="2" name="Title 1">
            <a:extLst>
              <a:ext uri="{FF2B5EF4-FFF2-40B4-BE49-F238E27FC236}">
                <a16:creationId xmlns:a16="http://schemas.microsoft.com/office/drawing/2014/main" id="{0461EDA6-671B-5FCE-52FF-B7847923ADD2}"/>
              </a:ext>
            </a:extLst>
          </p:cNvPr>
          <p:cNvSpPr>
            <a:spLocks noGrp="1"/>
          </p:cNvSpPr>
          <p:nvPr>
            <p:ph type="ctrTitle"/>
          </p:nvPr>
        </p:nvSpPr>
        <p:spPr>
          <a:xfrm>
            <a:off x="-114300" y="857251"/>
            <a:ext cx="9405938" cy="800100"/>
          </a:xfrm>
        </p:spPr>
        <p:txBody>
          <a:bodyPr>
            <a:normAutofit fontScale="90000"/>
          </a:bodyPr>
          <a:lstStyle/>
          <a:p>
            <a:r>
              <a:rPr lang="en-US" dirty="0"/>
              <a:t>Distance from </a:t>
            </a:r>
            <a:r>
              <a:rPr lang="en-US" dirty="0" err="1"/>
              <a:t>Yubileinoe</a:t>
            </a:r>
            <a:r>
              <a:rPr lang="en-US" dirty="0"/>
              <a:t> </a:t>
            </a:r>
            <a:r>
              <a:rPr lang="en-US" dirty="0" err="1"/>
              <a:t>centre</a:t>
            </a:r>
            <a:r>
              <a:rPr lang="en-US" dirty="0"/>
              <a:t> </a:t>
            </a:r>
            <a:r>
              <a:rPr lang="en-US" dirty="0" err="1"/>
              <a:t>normalised</a:t>
            </a:r>
            <a:endParaRPr lang="en-GB" dirty="0"/>
          </a:p>
        </p:txBody>
      </p:sp>
      <p:sp>
        <p:nvSpPr>
          <p:cNvPr id="4" name="TextBox 3">
            <a:extLst>
              <a:ext uri="{FF2B5EF4-FFF2-40B4-BE49-F238E27FC236}">
                <a16:creationId xmlns:a16="http://schemas.microsoft.com/office/drawing/2014/main" id="{63EB6BF9-4256-45D3-8A87-3435D657783B}"/>
              </a:ext>
            </a:extLst>
          </p:cNvPr>
          <p:cNvSpPr txBox="1"/>
          <p:nvPr/>
        </p:nvSpPr>
        <p:spPr>
          <a:xfrm>
            <a:off x="2447925" y="3881644"/>
            <a:ext cx="1304925" cy="300082"/>
          </a:xfrm>
          <a:prstGeom prst="rect">
            <a:avLst/>
          </a:prstGeom>
          <a:noFill/>
        </p:spPr>
        <p:txBody>
          <a:bodyPr wrap="square" rtlCol="0">
            <a:spAutoFit/>
          </a:bodyPr>
          <a:lstStyle/>
          <a:p>
            <a:r>
              <a:rPr lang="en-US" sz="1350" dirty="0"/>
              <a:t>Cu</a:t>
            </a:r>
            <a:r>
              <a:rPr lang="en-US" sz="1350" baseline="-25000" dirty="0"/>
              <a:t>n</a:t>
            </a:r>
            <a:r>
              <a:rPr lang="en-US" sz="1350" dirty="0"/>
              <a:t> *Au</a:t>
            </a:r>
            <a:r>
              <a:rPr lang="en-US" sz="1350" baseline="-25000" dirty="0"/>
              <a:t>n</a:t>
            </a:r>
            <a:r>
              <a:rPr lang="en-US" sz="1350" dirty="0"/>
              <a:t>*Mo</a:t>
            </a:r>
            <a:r>
              <a:rPr lang="en-US" sz="1350" baseline="-25000" dirty="0"/>
              <a:t>n</a:t>
            </a:r>
            <a:endParaRPr lang="en-GB" sz="1350" baseline="-25000" dirty="0"/>
          </a:p>
        </p:txBody>
      </p:sp>
      <p:sp>
        <p:nvSpPr>
          <p:cNvPr id="7" name="TextBox 6">
            <a:extLst>
              <a:ext uri="{FF2B5EF4-FFF2-40B4-BE49-F238E27FC236}">
                <a16:creationId xmlns:a16="http://schemas.microsoft.com/office/drawing/2014/main" id="{152A9CE7-54B4-5356-B9CF-E624999433C8}"/>
              </a:ext>
            </a:extLst>
          </p:cNvPr>
          <p:cNvSpPr txBox="1"/>
          <p:nvPr/>
        </p:nvSpPr>
        <p:spPr>
          <a:xfrm>
            <a:off x="4894600" y="2057400"/>
            <a:ext cx="4826793" cy="300082"/>
          </a:xfrm>
          <a:prstGeom prst="rect">
            <a:avLst/>
          </a:prstGeom>
          <a:noFill/>
        </p:spPr>
        <p:txBody>
          <a:bodyPr wrap="square">
            <a:spAutoFit/>
          </a:bodyPr>
          <a:lstStyle/>
          <a:p>
            <a:r>
              <a:rPr lang="en-US" sz="1350" dirty="0"/>
              <a:t>Cu</a:t>
            </a:r>
            <a:r>
              <a:rPr lang="en-US" sz="1350" baseline="-25000" dirty="0"/>
              <a:t>n</a:t>
            </a:r>
            <a:endParaRPr lang="en-GB" sz="1350" baseline="-25000" dirty="0"/>
          </a:p>
        </p:txBody>
      </p:sp>
      <p:sp>
        <p:nvSpPr>
          <p:cNvPr id="9" name="TextBox 8">
            <a:extLst>
              <a:ext uri="{FF2B5EF4-FFF2-40B4-BE49-F238E27FC236}">
                <a16:creationId xmlns:a16="http://schemas.microsoft.com/office/drawing/2014/main" id="{BA8C2CBE-D7D0-D7EB-BDFC-F27CFC754E2C}"/>
              </a:ext>
            </a:extLst>
          </p:cNvPr>
          <p:cNvSpPr txBox="1"/>
          <p:nvPr/>
        </p:nvSpPr>
        <p:spPr>
          <a:xfrm>
            <a:off x="2128837" y="2219325"/>
            <a:ext cx="404813" cy="300082"/>
          </a:xfrm>
          <a:prstGeom prst="rect">
            <a:avLst/>
          </a:prstGeom>
          <a:noFill/>
        </p:spPr>
        <p:txBody>
          <a:bodyPr wrap="square" rtlCol="0">
            <a:spAutoFit/>
          </a:bodyPr>
          <a:lstStyle/>
          <a:p>
            <a:r>
              <a:rPr lang="en-US" sz="1350" dirty="0"/>
              <a:t>Cu</a:t>
            </a:r>
            <a:endParaRPr lang="en-GB" sz="1350" dirty="0"/>
          </a:p>
        </p:txBody>
      </p:sp>
      <p:sp>
        <p:nvSpPr>
          <p:cNvPr id="10" name="TextBox 9">
            <a:extLst>
              <a:ext uri="{FF2B5EF4-FFF2-40B4-BE49-F238E27FC236}">
                <a16:creationId xmlns:a16="http://schemas.microsoft.com/office/drawing/2014/main" id="{2E6088C5-2592-37AD-C7C1-8C1B8AF6B8AA}"/>
              </a:ext>
            </a:extLst>
          </p:cNvPr>
          <p:cNvSpPr txBox="1"/>
          <p:nvPr/>
        </p:nvSpPr>
        <p:spPr>
          <a:xfrm>
            <a:off x="5767388" y="3881644"/>
            <a:ext cx="1304925" cy="300082"/>
          </a:xfrm>
          <a:prstGeom prst="rect">
            <a:avLst/>
          </a:prstGeom>
          <a:noFill/>
        </p:spPr>
        <p:txBody>
          <a:bodyPr wrap="square" rtlCol="0">
            <a:spAutoFit/>
          </a:bodyPr>
          <a:lstStyle/>
          <a:p>
            <a:r>
              <a:rPr lang="en-US" sz="1350" dirty="0"/>
              <a:t>Cu</a:t>
            </a:r>
            <a:r>
              <a:rPr lang="en-US" sz="1350" baseline="-25000" dirty="0"/>
              <a:t>n</a:t>
            </a:r>
            <a:r>
              <a:rPr lang="en-US" sz="1350" dirty="0"/>
              <a:t> *</a:t>
            </a:r>
            <a:r>
              <a:rPr lang="en-US" sz="1350" dirty="0" err="1"/>
              <a:t>Ag</a:t>
            </a:r>
            <a:r>
              <a:rPr lang="en-US" sz="1350" baseline="-25000" dirty="0" err="1"/>
              <a:t>n</a:t>
            </a:r>
            <a:r>
              <a:rPr lang="en-US" sz="1350" dirty="0"/>
              <a:t>*Bi</a:t>
            </a:r>
            <a:r>
              <a:rPr lang="en-US" sz="1350" baseline="-25000" dirty="0"/>
              <a:t>n</a:t>
            </a:r>
            <a:endParaRPr lang="en-GB" sz="1350" baseline="-25000" dirty="0"/>
          </a:p>
        </p:txBody>
      </p:sp>
    </p:spTree>
    <p:extLst>
      <p:ext uri="{BB962C8B-B14F-4D97-AF65-F5344CB8AC3E}">
        <p14:creationId xmlns:p14="http://schemas.microsoft.com/office/powerpoint/2010/main" val="1554516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51BB-2359-40AE-9AC6-C0C66588872B}"/>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053B7DA-1A7D-85CC-3BF5-13370657F30D}"/>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240D0AF2-5B63-DC62-18A8-4727C8339B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19133" y="1063408"/>
            <a:ext cx="6739355" cy="4852629"/>
          </a:xfrm>
          <a:prstGeom prst="rect">
            <a:avLst/>
          </a:prstGeom>
        </p:spPr>
      </p:pic>
      <p:sp>
        <p:nvSpPr>
          <p:cNvPr id="4" name="TextBox 3">
            <a:extLst>
              <a:ext uri="{FF2B5EF4-FFF2-40B4-BE49-F238E27FC236}">
                <a16:creationId xmlns:a16="http://schemas.microsoft.com/office/drawing/2014/main" id="{0C56C0C4-7690-0390-5BA9-5A83E7107074}"/>
              </a:ext>
            </a:extLst>
          </p:cNvPr>
          <p:cNvSpPr txBox="1"/>
          <p:nvPr/>
        </p:nvSpPr>
        <p:spPr>
          <a:xfrm>
            <a:off x="7100888" y="2809875"/>
            <a:ext cx="492645" cy="300082"/>
          </a:xfrm>
          <a:prstGeom prst="rect">
            <a:avLst/>
          </a:prstGeom>
          <a:noFill/>
        </p:spPr>
        <p:txBody>
          <a:bodyPr wrap="square" rtlCol="0">
            <a:spAutoFit/>
          </a:bodyPr>
          <a:lstStyle/>
          <a:p>
            <a:r>
              <a:rPr lang="en-US" sz="1350" dirty="0"/>
              <a:t> %</a:t>
            </a:r>
            <a:endParaRPr lang="en-GB" sz="1350" dirty="0"/>
          </a:p>
        </p:txBody>
      </p:sp>
    </p:spTree>
    <p:extLst>
      <p:ext uri="{BB962C8B-B14F-4D97-AF65-F5344CB8AC3E}">
        <p14:creationId xmlns:p14="http://schemas.microsoft.com/office/powerpoint/2010/main" val="214312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FF80EEF-46E1-086D-A3AA-CFB0D3FA62A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17185" y="1407319"/>
            <a:ext cx="6465107" cy="4552346"/>
          </a:xfrm>
          <a:prstGeom prst="rect">
            <a:avLst/>
          </a:prstGeom>
        </p:spPr>
      </p:pic>
      <p:sp>
        <p:nvSpPr>
          <p:cNvPr id="2" name="Title 1">
            <a:extLst>
              <a:ext uri="{FF2B5EF4-FFF2-40B4-BE49-F238E27FC236}">
                <a16:creationId xmlns:a16="http://schemas.microsoft.com/office/drawing/2014/main" id="{FAC1585E-D50F-F8BC-CE6D-C9082B610F55}"/>
              </a:ext>
            </a:extLst>
          </p:cNvPr>
          <p:cNvSpPr>
            <a:spLocks noGrp="1"/>
          </p:cNvSpPr>
          <p:nvPr>
            <p:ph type="title"/>
          </p:nvPr>
        </p:nvSpPr>
        <p:spPr>
          <a:xfrm>
            <a:off x="1814513" y="0"/>
            <a:ext cx="6677025" cy="1787129"/>
          </a:xfrm>
        </p:spPr>
        <p:txBody>
          <a:bodyPr>
            <a:normAutofit/>
          </a:bodyPr>
          <a:lstStyle/>
          <a:p>
            <a:r>
              <a:rPr lang="en-US" dirty="0"/>
              <a:t>Distance from </a:t>
            </a:r>
            <a:r>
              <a:rPr lang="en-US" dirty="0" err="1"/>
              <a:t>Yubileinoe</a:t>
            </a:r>
            <a:r>
              <a:rPr lang="en-US" dirty="0"/>
              <a:t> </a:t>
            </a:r>
            <a:r>
              <a:rPr lang="en-US" dirty="0" err="1"/>
              <a:t>centre</a:t>
            </a:r>
            <a:endParaRPr lang="en-GB" dirty="0"/>
          </a:p>
        </p:txBody>
      </p:sp>
    </p:spTree>
    <p:extLst>
      <p:ext uri="{BB962C8B-B14F-4D97-AF65-F5344CB8AC3E}">
        <p14:creationId xmlns:p14="http://schemas.microsoft.com/office/powerpoint/2010/main" val="2338253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F743E-4A49-9199-36D0-BBAC2E7AFDE7}"/>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38315741-1D70-BA6E-DC89-DFA84BCAAE6F}"/>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BD0F5312-9959-907C-CD6D-82EFB9299B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2553" y="968583"/>
            <a:ext cx="4308077" cy="2391362"/>
          </a:xfrm>
          <a:prstGeom prst="rect">
            <a:avLst/>
          </a:prstGeom>
        </p:spPr>
      </p:pic>
      <p:pic>
        <p:nvPicPr>
          <p:cNvPr id="4" name="Picture 3">
            <a:extLst>
              <a:ext uri="{FF2B5EF4-FFF2-40B4-BE49-F238E27FC236}">
                <a16:creationId xmlns:a16="http://schemas.microsoft.com/office/drawing/2014/main" id="{E04122C1-7D9E-18EF-6F6F-D0886EC32D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1921" y="3429000"/>
            <a:ext cx="4271544" cy="2342360"/>
          </a:xfrm>
          <a:prstGeom prst="rect">
            <a:avLst/>
          </a:prstGeom>
        </p:spPr>
      </p:pic>
    </p:spTree>
    <p:extLst>
      <p:ext uri="{BB962C8B-B14F-4D97-AF65-F5344CB8AC3E}">
        <p14:creationId xmlns:p14="http://schemas.microsoft.com/office/powerpoint/2010/main" val="2248044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3F539-2435-7FA8-8023-5E2F253F4952}"/>
              </a:ext>
            </a:extLst>
          </p:cNvPr>
          <p:cNvSpPr>
            <a:spLocks noGrp="1"/>
          </p:cNvSpPr>
          <p:nvPr>
            <p:ph type="title"/>
          </p:nvPr>
        </p:nvSpPr>
        <p:spPr/>
        <p:txBody>
          <a:bodyPr/>
          <a:lstStyle/>
          <a:p>
            <a:endParaRPr lang="en-GB" dirty="0"/>
          </a:p>
        </p:txBody>
      </p:sp>
      <p:pic>
        <p:nvPicPr>
          <p:cNvPr id="5" name="Content Placeholder 4">
            <a:extLst>
              <a:ext uri="{FF2B5EF4-FFF2-40B4-BE49-F238E27FC236}">
                <a16:creationId xmlns:a16="http://schemas.microsoft.com/office/drawing/2014/main" id="{E0904F1D-DF3A-2A52-D22C-BD576502997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45626" y="1070398"/>
            <a:ext cx="7084000" cy="4864538"/>
          </a:xfrm>
          <a:prstGeom prst="rect">
            <a:avLst/>
          </a:prstGeom>
        </p:spPr>
      </p:pic>
      <p:grpSp>
        <p:nvGrpSpPr>
          <p:cNvPr id="7" name="Group 6">
            <a:extLst>
              <a:ext uri="{FF2B5EF4-FFF2-40B4-BE49-F238E27FC236}">
                <a16:creationId xmlns:a16="http://schemas.microsoft.com/office/drawing/2014/main" id="{A228031A-F3BC-D61B-F932-BA4BE704506F}"/>
              </a:ext>
            </a:extLst>
          </p:cNvPr>
          <p:cNvGrpSpPr/>
          <p:nvPr/>
        </p:nvGrpSpPr>
        <p:grpSpPr>
          <a:xfrm>
            <a:off x="2552416" y="1298003"/>
            <a:ext cx="4977097" cy="373680"/>
            <a:chOff x="3403221" y="587670"/>
            <a:chExt cx="6636129" cy="498240"/>
          </a:xfrm>
        </p:grpSpPr>
        <p:sp>
          <p:nvSpPr>
            <p:cNvPr id="3" name="TextBox 2">
              <a:extLst>
                <a:ext uri="{FF2B5EF4-FFF2-40B4-BE49-F238E27FC236}">
                  <a16:creationId xmlns:a16="http://schemas.microsoft.com/office/drawing/2014/main" id="{4FEF57F9-7452-5F0F-E478-F824B047B449}"/>
                </a:ext>
              </a:extLst>
            </p:cNvPr>
            <p:cNvSpPr txBox="1"/>
            <p:nvPr/>
          </p:nvSpPr>
          <p:spPr>
            <a:xfrm>
              <a:off x="3403221" y="587670"/>
              <a:ext cx="1835624" cy="400109"/>
            </a:xfrm>
            <a:prstGeom prst="rect">
              <a:avLst/>
            </a:prstGeom>
            <a:noFill/>
          </p:spPr>
          <p:txBody>
            <a:bodyPr wrap="square" rtlCol="0">
              <a:spAutoFit/>
            </a:bodyPr>
            <a:lstStyle/>
            <a:p>
              <a:r>
                <a:rPr lang="en-US" sz="1350" dirty="0">
                  <a:solidFill>
                    <a:srgbClr val="FFFF00"/>
                  </a:solidFill>
                </a:rPr>
                <a:t>Total</a:t>
              </a:r>
              <a:endParaRPr lang="en-GB" sz="1350" dirty="0">
                <a:solidFill>
                  <a:srgbClr val="FFFF00"/>
                </a:solidFill>
              </a:endParaRPr>
            </a:p>
          </p:txBody>
        </p:sp>
        <p:sp>
          <p:nvSpPr>
            <p:cNvPr id="4" name="TextBox 3">
              <a:extLst>
                <a:ext uri="{FF2B5EF4-FFF2-40B4-BE49-F238E27FC236}">
                  <a16:creationId xmlns:a16="http://schemas.microsoft.com/office/drawing/2014/main" id="{469496D1-829F-D506-F6E1-496327151829}"/>
                </a:ext>
              </a:extLst>
            </p:cNvPr>
            <p:cNvSpPr txBox="1"/>
            <p:nvPr/>
          </p:nvSpPr>
          <p:spPr>
            <a:xfrm>
              <a:off x="8858250" y="685801"/>
              <a:ext cx="1181100" cy="400109"/>
            </a:xfrm>
            <a:prstGeom prst="rect">
              <a:avLst/>
            </a:prstGeom>
            <a:noFill/>
          </p:spPr>
          <p:txBody>
            <a:bodyPr wrap="square" rtlCol="0">
              <a:spAutoFit/>
            </a:bodyPr>
            <a:lstStyle/>
            <a:p>
              <a:r>
                <a:rPr lang="en-US" sz="1350" dirty="0"/>
                <a:t>Granitoid</a:t>
              </a:r>
              <a:endParaRPr lang="en-GB" sz="1350" dirty="0"/>
            </a:p>
          </p:txBody>
        </p:sp>
        <p:sp>
          <p:nvSpPr>
            <p:cNvPr id="6" name="TextBox 5">
              <a:extLst>
                <a:ext uri="{FF2B5EF4-FFF2-40B4-BE49-F238E27FC236}">
                  <a16:creationId xmlns:a16="http://schemas.microsoft.com/office/drawing/2014/main" id="{6A99913B-F681-122E-6954-AAAD0D982811}"/>
                </a:ext>
              </a:extLst>
            </p:cNvPr>
            <p:cNvSpPr txBox="1"/>
            <p:nvPr/>
          </p:nvSpPr>
          <p:spPr>
            <a:xfrm>
              <a:off x="6019800" y="587670"/>
              <a:ext cx="1023357" cy="400109"/>
            </a:xfrm>
            <a:prstGeom prst="rect">
              <a:avLst/>
            </a:prstGeom>
            <a:noFill/>
          </p:spPr>
          <p:txBody>
            <a:bodyPr wrap="none" rtlCol="0">
              <a:spAutoFit/>
            </a:bodyPr>
            <a:lstStyle/>
            <a:p>
              <a:r>
                <a:rPr lang="en-US" sz="1350" dirty="0"/>
                <a:t>Volcanic</a:t>
              </a:r>
              <a:endParaRPr lang="en-GB" sz="1350" dirty="0"/>
            </a:p>
          </p:txBody>
        </p:sp>
      </p:grpSp>
    </p:spTree>
    <p:extLst>
      <p:ext uri="{BB962C8B-B14F-4D97-AF65-F5344CB8AC3E}">
        <p14:creationId xmlns:p14="http://schemas.microsoft.com/office/powerpoint/2010/main" val="3128524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F229D-9FC3-3B5D-ED18-6C80E24E6DA9}"/>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F9835F99-9D7B-2C99-3518-E853D219ACA7}"/>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F4515018-F691-1746-838F-CD99BB0002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5915" y="1145466"/>
            <a:ext cx="6099876" cy="4567069"/>
          </a:xfrm>
          <a:prstGeom prst="rect">
            <a:avLst/>
          </a:prstGeom>
        </p:spPr>
      </p:pic>
    </p:spTree>
    <p:extLst>
      <p:ext uri="{BB962C8B-B14F-4D97-AF65-F5344CB8AC3E}">
        <p14:creationId xmlns:p14="http://schemas.microsoft.com/office/powerpoint/2010/main" val="701730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F5358-F2D6-8690-5505-32F5C17112D5}"/>
              </a:ext>
            </a:extLst>
          </p:cNvPr>
          <p:cNvSpPr>
            <a:spLocks noGrp="1"/>
          </p:cNvSpPr>
          <p:nvPr>
            <p:ph type="title"/>
          </p:nvPr>
        </p:nvSpPr>
        <p:spPr/>
        <p:txBody>
          <a:bodyPr/>
          <a:lstStyle/>
          <a:p>
            <a:r>
              <a:rPr lang="en-US" dirty="0"/>
              <a:t>What has changed since 1990s?</a:t>
            </a:r>
            <a:endParaRPr lang="en-GB" dirty="0"/>
          </a:p>
        </p:txBody>
      </p:sp>
      <p:sp>
        <p:nvSpPr>
          <p:cNvPr id="3" name="Content Placeholder 2">
            <a:extLst>
              <a:ext uri="{FF2B5EF4-FFF2-40B4-BE49-F238E27FC236}">
                <a16:creationId xmlns:a16="http://schemas.microsoft.com/office/drawing/2014/main" id="{3E226A72-A0BF-EA66-AF29-90F049349EFD}"/>
              </a:ext>
            </a:extLst>
          </p:cNvPr>
          <p:cNvSpPr>
            <a:spLocks noGrp="1"/>
          </p:cNvSpPr>
          <p:nvPr>
            <p:ph idx="1"/>
          </p:nvPr>
        </p:nvSpPr>
        <p:spPr/>
        <p:txBody>
          <a:bodyPr/>
          <a:lstStyle/>
          <a:p>
            <a:endParaRPr lang="en-GB"/>
          </a:p>
        </p:txBody>
      </p:sp>
      <p:pic>
        <p:nvPicPr>
          <p:cNvPr id="4" name="Content Placeholder 5" descr="A statue of a person lying on a bench&#10;&#10;Description automatically generated">
            <a:extLst>
              <a:ext uri="{FF2B5EF4-FFF2-40B4-BE49-F238E27FC236}">
                <a16:creationId xmlns:a16="http://schemas.microsoft.com/office/drawing/2014/main" id="{50EC8276-A750-1CBE-A9B2-F0C688DDB2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3024" y="2125266"/>
            <a:ext cx="4860740" cy="3269620"/>
          </a:xfrm>
          <a:prstGeom prst="rect">
            <a:avLst/>
          </a:prstGeom>
        </p:spPr>
      </p:pic>
    </p:spTree>
    <p:extLst>
      <p:ext uri="{BB962C8B-B14F-4D97-AF65-F5344CB8AC3E}">
        <p14:creationId xmlns:p14="http://schemas.microsoft.com/office/powerpoint/2010/main" val="295148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628650" y="404664"/>
            <a:ext cx="7886700" cy="1720602"/>
          </a:xfrm>
        </p:spPr>
        <p:txBody>
          <a:bodyPr>
            <a:normAutofit/>
          </a:bodyPr>
          <a:lstStyle/>
          <a:p>
            <a:r>
              <a:rPr lang="en-US" altLang="en-US" dirty="0" err="1"/>
              <a:t>pXRF</a:t>
            </a:r>
            <a:br>
              <a:rPr lang="en-US" altLang="en-US" dirty="0"/>
            </a:br>
            <a:r>
              <a:rPr lang="en-US" altLang="en-US" dirty="0"/>
              <a:t>2011 Rovaniemi demonstration</a:t>
            </a:r>
          </a:p>
        </p:txBody>
      </p:sp>
      <p:pic>
        <p:nvPicPr>
          <p:cNvPr id="51203" name="Content Placeholder 3" descr="IMG_1877_1.JPG"/>
          <p:cNvPicPr>
            <a:picLocks noGrp="1" noChangeAspect="1"/>
          </p:cNvPicPr>
          <p:nvPr>
            <p:ph idx="1"/>
          </p:nvPr>
        </p:nvPicPr>
        <p:blipFill>
          <a:blip r:embed="rId2" cstate="print"/>
          <a:srcRect/>
          <a:stretch>
            <a:fillRect/>
          </a:stretch>
        </p:blipFill>
        <p:spPr>
          <a:xfrm>
            <a:off x="2309217" y="1936395"/>
            <a:ext cx="5071095" cy="3803655"/>
          </a:xfrm>
        </p:spPr>
      </p:pic>
    </p:spTree>
    <p:extLst>
      <p:ext uri="{BB962C8B-B14F-4D97-AF65-F5344CB8AC3E}">
        <p14:creationId xmlns:p14="http://schemas.microsoft.com/office/powerpoint/2010/main" val="1541144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78A05-2B0F-428E-B8F0-62F35D566C18}"/>
              </a:ext>
            </a:extLst>
          </p:cNvPr>
          <p:cNvSpPr>
            <a:spLocks noGrp="1"/>
          </p:cNvSpPr>
          <p:nvPr>
            <p:ph type="title"/>
          </p:nvPr>
        </p:nvSpPr>
        <p:spPr>
          <a:xfrm>
            <a:off x="628650" y="986434"/>
            <a:ext cx="7886700" cy="994172"/>
          </a:xfrm>
        </p:spPr>
        <p:txBody>
          <a:bodyPr/>
          <a:lstStyle/>
          <a:p>
            <a:r>
              <a:rPr lang="en-GB" dirty="0"/>
              <a:t>2020s Analytical Methods</a:t>
            </a:r>
          </a:p>
        </p:txBody>
      </p:sp>
      <p:sp>
        <p:nvSpPr>
          <p:cNvPr id="3" name="Content Placeholder 2">
            <a:extLst>
              <a:ext uri="{FF2B5EF4-FFF2-40B4-BE49-F238E27FC236}">
                <a16:creationId xmlns:a16="http://schemas.microsoft.com/office/drawing/2014/main" id="{73594D05-ABD7-4A0F-A1FD-2647511356B3}"/>
              </a:ext>
            </a:extLst>
          </p:cNvPr>
          <p:cNvSpPr>
            <a:spLocks noGrp="1"/>
          </p:cNvSpPr>
          <p:nvPr>
            <p:ph idx="1"/>
          </p:nvPr>
        </p:nvSpPr>
        <p:spPr>
          <a:xfrm>
            <a:off x="628650" y="1821656"/>
            <a:ext cx="7886700" cy="4093369"/>
          </a:xfrm>
        </p:spPr>
        <p:txBody>
          <a:bodyPr>
            <a:normAutofit fontScale="32500" lnSpcReduction="20000"/>
          </a:bodyPr>
          <a:lstStyle/>
          <a:p>
            <a:pPr marL="0" indent="0">
              <a:buNone/>
            </a:pPr>
            <a:r>
              <a:rPr lang="en-GB" sz="4125" dirty="0">
                <a:solidFill>
                  <a:srgbClr val="000000"/>
                </a:solidFill>
                <a:latin typeface="Calibri" panose="020F0502020204030204" pitchFamily="34" charset="0"/>
              </a:rPr>
              <a:t>Granites</a:t>
            </a:r>
          </a:p>
          <a:p>
            <a:r>
              <a:rPr lang="en-GB" sz="4125" dirty="0">
                <a:solidFill>
                  <a:srgbClr val="000000"/>
                </a:solidFill>
                <a:cs typeface="Arial" panose="020B0604020202020204" pitchFamily="34" charset="0"/>
              </a:rPr>
              <a:t>Acme XRF and CSM ICP-MS</a:t>
            </a:r>
          </a:p>
          <a:p>
            <a:r>
              <a:rPr lang="en-GB" sz="4125" dirty="0">
                <a:solidFill>
                  <a:srgbClr val="000000"/>
                </a:solidFill>
                <a:cs typeface="Arial" panose="020B0604020202020204" pitchFamily="34" charset="0"/>
              </a:rPr>
              <a:t>SiO</a:t>
            </a:r>
            <a:r>
              <a:rPr lang="en-GB" sz="4125" baseline="-25000" dirty="0">
                <a:solidFill>
                  <a:srgbClr val="000000"/>
                </a:solidFill>
                <a:cs typeface="Arial" panose="020B0604020202020204" pitchFamily="34" charset="0"/>
              </a:rPr>
              <a:t>2</a:t>
            </a:r>
            <a:r>
              <a:rPr lang="en-GB" sz="4125" dirty="0">
                <a:cs typeface="Arial" panose="020B0604020202020204" pitchFamily="34" charset="0"/>
              </a:rPr>
              <a:t> </a:t>
            </a:r>
            <a:r>
              <a:rPr lang="en-GB" sz="4125" dirty="0">
                <a:solidFill>
                  <a:srgbClr val="000000"/>
                </a:solidFill>
                <a:cs typeface="Arial" panose="020B0604020202020204" pitchFamily="34" charset="0"/>
              </a:rPr>
              <a:t>TiO</a:t>
            </a:r>
            <a:r>
              <a:rPr lang="en-GB" sz="4125" baseline="-25000" dirty="0">
                <a:solidFill>
                  <a:srgbClr val="000000"/>
                </a:solidFill>
                <a:cs typeface="Arial" panose="020B0604020202020204" pitchFamily="34" charset="0"/>
              </a:rPr>
              <a:t>2</a:t>
            </a:r>
            <a:r>
              <a:rPr lang="en-GB" sz="4125" dirty="0">
                <a:cs typeface="Arial" panose="020B0604020202020204" pitchFamily="34" charset="0"/>
              </a:rPr>
              <a:t> </a:t>
            </a:r>
            <a:r>
              <a:rPr lang="en-GB" sz="4125" dirty="0">
                <a:solidFill>
                  <a:srgbClr val="000000"/>
                </a:solidFill>
                <a:cs typeface="Arial" panose="020B0604020202020204" pitchFamily="34" charset="0"/>
              </a:rPr>
              <a:t>Al</a:t>
            </a:r>
            <a:r>
              <a:rPr lang="en-GB" sz="4125" baseline="-25000" dirty="0">
                <a:solidFill>
                  <a:srgbClr val="000000"/>
                </a:solidFill>
                <a:cs typeface="Arial" panose="020B0604020202020204" pitchFamily="34" charset="0"/>
              </a:rPr>
              <a:t>2</a:t>
            </a:r>
            <a:r>
              <a:rPr lang="en-GB" sz="4125" dirty="0">
                <a:solidFill>
                  <a:srgbClr val="000000"/>
                </a:solidFill>
                <a:cs typeface="Arial" panose="020B0604020202020204" pitchFamily="34" charset="0"/>
              </a:rPr>
              <a:t>O</a:t>
            </a:r>
            <a:r>
              <a:rPr lang="en-GB" sz="4125" baseline="-25000" dirty="0">
                <a:solidFill>
                  <a:srgbClr val="000000"/>
                </a:solidFill>
                <a:cs typeface="Arial" panose="020B0604020202020204" pitchFamily="34" charset="0"/>
              </a:rPr>
              <a:t>3</a:t>
            </a:r>
            <a:r>
              <a:rPr lang="en-GB" sz="4125" dirty="0">
                <a:cs typeface="Arial" panose="020B0604020202020204" pitchFamily="34" charset="0"/>
              </a:rPr>
              <a:t> </a:t>
            </a:r>
            <a:r>
              <a:rPr lang="en-GB" sz="4125" dirty="0">
                <a:solidFill>
                  <a:srgbClr val="000000"/>
                </a:solidFill>
                <a:cs typeface="Arial" panose="020B0604020202020204" pitchFamily="34" charset="0"/>
              </a:rPr>
              <a:t>Fe</a:t>
            </a:r>
            <a:r>
              <a:rPr lang="en-GB" sz="4125" baseline="-25000" dirty="0">
                <a:solidFill>
                  <a:srgbClr val="000000"/>
                </a:solidFill>
                <a:cs typeface="Arial" panose="020B0604020202020204" pitchFamily="34" charset="0"/>
              </a:rPr>
              <a:t>2</a:t>
            </a:r>
            <a:r>
              <a:rPr lang="en-GB" sz="4125" dirty="0">
                <a:solidFill>
                  <a:srgbClr val="000000"/>
                </a:solidFill>
                <a:cs typeface="Arial" panose="020B0604020202020204" pitchFamily="34" charset="0"/>
              </a:rPr>
              <a:t>O</a:t>
            </a:r>
            <a:r>
              <a:rPr lang="en-GB" sz="4125" baseline="-25000" dirty="0">
                <a:solidFill>
                  <a:srgbClr val="000000"/>
                </a:solidFill>
                <a:cs typeface="Arial" panose="020B0604020202020204" pitchFamily="34" charset="0"/>
              </a:rPr>
              <a:t>3</a:t>
            </a:r>
            <a:r>
              <a:rPr lang="en-GB" sz="4125" dirty="0">
                <a:cs typeface="Arial" panose="020B0604020202020204" pitchFamily="34" charset="0"/>
              </a:rPr>
              <a:t> </a:t>
            </a:r>
            <a:r>
              <a:rPr lang="en-GB" sz="4125" dirty="0">
                <a:solidFill>
                  <a:srgbClr val="000000"/>
                </a:solidFill>
                <a:cs typeface="Arial" panose="020B0604020202020204" pitchFamily="34" charset="0"/>
              </a:rPr>
              <a:t>MnO</a:t>
            </a:r>
            <a:r>
              <a:rPr lang="en-GB" sz="4125" dirty="0">
                <a:cs typeface="Arial" panose="020B0604020202020204" pitchFamily="34" charset="0"/>
              </a:rPr>
              <a:t> </a:t>
            </a:r>
            <a:r>
              <a:rPr lang="en-GB" sz="4125" dirty="0">
                <a:solidFill>
                  <a:srgbClr val="000000"/>
                </a:solidFill>
                <a:cs typeface="Arial" panose="020B0604020202020204" pitchFamily="34" charset="0"/>
              </a:rPr>
              <a:t>MgO</a:t>
            </a:r>
            <a:r>
              <a:rPr lang="en-GB" sz="4125" dirty="0">
                <a:cs typeface="Arial" panose="020B0604020202020204" pitchFamily="34" charset="0"/>
              </a:rPr>
              <a:t> </a:t>
            </a:r>
            <a:r>
              <a:rPr lang="en-GB" sz="4125" dirty="0">
                <a:solidFill>
                  <a:srgbClr val="000000"/>
                </a:solidFill>
                <a:cs typeface="Arial" panose="020B0604020202020204" pitchFamily="34" charset="0"/>
              </a:rPr>
              <a:t>CaO</a:t>
            </a:r>
            <a:r>
              <a:rPr lang="en-GB" sz="4125" dirty="0">
                <a:cs typeface="Arial" panose="020B0604020202020204" pitchFamily="34" charset="0"/>
              </a:rPr>
              <a:t> </a:t>
            </a:r>
            <a:r>
              <a:rPr lang="en-GB" sz="4125" dirty="0">
                <a:solidFill>
                  <a:srgbClr val="000000"/>
                </a:solidFill>
                <a:cs typeface="Arial" panose="020B0604020202020204" pitchFamily="34" charset="0"/>
              </a:rPr>
              <a:t>Na</a:t>
            </a:r>
            <a:r>
              <a:rPr lang="en-GB" sz="4125" baseline="-25000" dirty="0">
                <a:solidFill>
                  <a:srgbClr val="000000"/>
                </a:solidFill>
                <a:cs typeface="Arial" panose="020B0604020202020204" pitchFamily="34" charset="0"/>
              </a:rPr>
              <a:t>2</a:t>
            </a:r>
            <a:r>
              <a:rPr lang="en-GB" sz="4125" dirty="0">
                <a:solidFill>
                  <a:srgbClr val="000000"/>
                </a:solidFill>
                <a:cs typeface="Arial" panose="020B0604020202020204" pitchFamily="34" charset="0"/>
              </a:rPr>
              <a:t>O</a:t>
            </a:r>
            <a:r>
              <a:rPr lang="en-GB" sz="4125" dirty="0">
                <a:cs typeface="Arial" panose="020B0604020202020204" pitchFamily="34" charset="0"/>
              </a:rPr>
              <a:t> </a:t>
            </a:r>
            <a:r>
              <a:rPr lang="en-GB" sz="4125" dirty="0">
                <a:solidFill>
                  <a:srgbClr val="000000"/>
                </a:solidFill>
                <a:cs typeface="Arial" panose="020B0604020202020204" pitchFamily="34" charset="0"/>
              </a:rPr>
              <a:t>K</a:t>
            </a:r>
            <a:r>
              <a:rPr lang="en-GB" sz="4125" baseline="-25000" dirty="0">
                <a:solidFill>
                  <a:srgbClr val="000000"/>
                </a:solidFill>
                <a:cs typeface="Arial" panose="020B0604020202020204" pitchFamily="34" charset="0"/>
              </a:rPr>
              <a:t>2</a:t>
            </a:r>
            <a:r>
              <a:rPr lang="en-GB" sz="4125" dirty="0">
                <a:solidFill>
                  <a:srgbClr val="000000"/>
                </a:solidFill>
                <a:cs typeface="Arial" panose="020B0604020202020204" pitchFamily="34" charset="0"/>
              </a:rPr>
              <a:t>O</a:t>
            </a:r>
            <a:r>
              <a:rPr lang="en-GB" sz="4125" dirty="0">
                <a:cs typeface="Arial" panose="020B0604020202020204" pitchFamily="34" charset="0"/>
              </a:rPr>
              <a:t> </a:t>
            </a:r>
            <a:r>
              <a:rPr lang="en-GB" sz="4125" dirty="0">
                <a:solidFill>
                  <a:srgbClr val="000000"/>
                </a:solidFill>
                <a:cs typeface="Arial" panose="020B0604020202020204" pitchFamily="34" charset="0"/>
              </a:rPr>
              <a:t>P</a:t>
            </a:r>
            <a:r>
              <a:rPr lang="en-GB" sz="4125" baseline="-25000" dirty="0">
                <a:solidFill>
                  <a:srgbClr val="000000"/>
                </a:solidFill>
                <a:cs typeface="Arial" panose="020B0604020202020204" pitchFamily="34" charset="0"/>
              </a:rPr>
              <a:t>2</a:t>
            </a:r>
            <a:r>
              <a:rPr lang="en-GB" sz="4125" dirty="0">
                <a:solidFill>
                  <a:srgbClr val="000000"/>
                </a:solidFill>
                <a:cs typeface="Arial" panose="020B0604020202020204" pitchFamily="34" charset="0"/>
              </a:rPr>
              <a:t>O</a:t>
            </a:r>
            <a:r>
              <a:rPr lang="en-GB" sz="4125" baseline="-25000" dirty="0">
                <a:solidFill>
                  <a:srgbClr val="000000"/>
                </a:solidFill>
                <a:cs typeface="Arial" panose="020B0604020202020204" pitchFamily="34" charset="0"/>
              </a:rPr>
              <a:t>5</a:t>
            </a:r>
            <a:r>
              <a:rPr lang="en-GB" sz="4125" dirty="0">
                <a:cs typeface="Arial" panose="020B0604020202020204" pitchFamily="34" charset="0"/>
              </a:rPr>
              <a:t> </a:t>
            </a:r>
            <a:r>
              <a:rPr lang="en-GB" sz="4125" i="1" dirty="0">
                <a:cs typeface="Arial" panose="020B0604020202020204" pitchFamily="34" charset="0"/>
              </a:rPr>
              <a:t>XRF beads </a:t>
            </a:r>
            <a:r>
              <a:rPr lang="en-GB" sz="4125" dirty="0">
                <a:cs typeface="Arial" panose="020B0604020202020204" pitchFamily="34" charset="0"/>
              </a:rPr>
              <a:t>(</a:t>
            </a:r>
            <a:r>
              <a:rPr lang="en-GB" sz="4125" dirty="0">
                <a:solidFill>
                  <a:srgbClr val="000000"/>
                </a:solidFill>
                <a:cs typeface="Arial" panose="020B0604020202020204" pitchFamily="34" charset="0"/>
              </a:rPr>
              <a:t>LOI </a:t>
            </a:r>
            <a:r>
              <a:rPr lang="en-GB" sz="4125" dirty="0">
                <a:cs typeface="Arial" panose="020B0604020202020204" pitchFamily="34" charset="0"/>
              </a:rPr>
              <a:t> </a:t>
            </a:r>
            <a:r>
              <a:rPr lang="en-GB" sz="4125" dirty="0">
                <a:solidFill>
                  <a:srgbClr val="000000"/>
                </a:solidFill>
                <a:cs typeface="Arial" panose="020B0604020202020204" pitchFamily="34" charset="0"/>
              </a:rPr>
              <a:t>Total)</a:t>
            </a:r>
            <a:r>
              <a:rPr lang="en-GB" sz="4125" dirty="0">
                <a:cs typeface="Arial" panose="020B0604020202020204" pitchFamily="34" charset="0"/>
              </a:rPr>
              <a:t> </a:t>
            </a:r>
          </a:p>
          <a:p>
            <a:r>
              <a:rPr lang="en-US" sz="4125" dirty="0">
                <a:solidFill>
                  <a:srgbClr val="000000"/>
                </a:solidFill>
                <a:cs typeface="Arial" panose="020B0604020202020204" pitchFamily="34" charset="0"/>
              </a:rPr>
              <a:t>Ba Cr Cs Cu Ga Ni Pb Rb Sc Sr Th U V Y Zn Zr. (La Sn Nb  As) </a:t>
            </a:r>
            <a:r>
              <a:rPr lang="en-US" sz="4125" i="1" dirty="0">
                <a:solidFill>
                  <a:srgbClr val="000000"/>
                </a:solidFill>
                <a:cs typeface="Arial" panose="020B0604020202020204" pitchFamily="34" charset="0"/>
              </a:rPr>
              <a:t>XRF pellets</a:t>
            </a:r>
            <a:endParaRPr lang="en-GB" sz="4125" i="1" dirty="0">
              <a:solidFill>
                <a:srgbClr val="000000"/>
              </a:solidFill>
              <a:cs typeface="Arial" panose="020B0604020202020204" pitchFamily="34" charset="0"/>
            </a:endParaRPr>
          </a:p>
          <a:p>
            <a:r>
              <a:rPr lang="en-GB" sz="4125" dirty="0">
                <a:solidFill>
                  <a:srgbClr val="000000"/>
                </a:solidFill>
                <a:cs typeface="Arial" panose="020B0604020202020204" pitchFamily="34" charset="0"/>
              </a:rPr>
              <a:t>Ce</a:t>
            </a:r>
            <a:r>
              <a:rPr lang="en-GB" sz="4125" dirty="0">
                <a:cs typeface="Arial" panose="020B0604020202020204" pitchFamily="34" charset="0"/>
              </a:rPr>
              <a:t> </a:t>
            </a:r>
            <a:r>
              <a:rPr lang="en-GB" sz="4125" dirty="0">
                <a:solidFill>
                  <a:srgbClr val="000000"/>
                </a:solidFill>
                <a:cs typeface="Arial" panose="020B0604020202020204" pitchFamily="34" charset="0"/>
              </a:rPr>
              <a:t>Dy</a:t>
            </a:r>
            <a:r>
              <a:rPr lang="en-GB" sz="4125" dirty="0">
                <a:cs typeface="Arial" panose="020B0604020202020204" pitchFamily="34" charset="0"/>
              </a:rPr>
              <a:t> </a:t>
            </a:r>
            <a:r>
              <a:rPr lang="en-GB" sz="4125" dirty="0">
                <a:solidFill>
                  <a:srgbClr val="000000"/>
                </a:solidFill>
                <a:cs typeface="Arial" panose="020B0604020202020204" pitchFamily="34" charset="0"/>
              </a:rPr>
              <a:t>Er</a:t>
            </a:r>
            <a:r>
              <a:rPr lang="en-GB" sz="4125" dirty="0">
                <a:cs typeface="Arial" panose="020B0604020202020204" pitchFamily="34" charset="0"/>
              </a:rPr>
              <a:t> </a:t>
            </a:r>
            <a:r>
              <a:rPr lang="en-GB" sz="4125" dirty="0">
                <a:solidFill>
                  <a:srgbClr val="000000"/>
                </a:solidFill>
                <a:cs typeface="Arial" panose="020B0604020202020204" pitchFamily="34" charset="0"/>
              </a:rPr>
              <a:t>Eu</a:t>
            </a:r>
            <a:r>
              <a:rPr lang="en-GB" sz="4125" dirty="0">
                <a:cs typeface="Arial" panose="020B0604020202020204" pitchFamily="34" charset="0"/>
              </a:rPr>
              <a:t> </a:t>
            </a:r>
            <a:r>
              <a:rPr lang="en-GB" sz="4125" dirty="0">
                <a:solidFill>
                  <a:srgbClr val="000000"/>
                </a:solidFill>
                <a:cs typeface="Arial" panose="020B0604020202020204" pitchFamily="34" charset="0"/>
              </a:rPr>
              <a:t>Gd</a:t>
            </a:r>
            <a:r>
              <a:rPr lang="en-GB" sz="4125" dirty="0">
                <a:cs typeface="Arial" panose="020B0604020202020204" pitchFamily="34" charset="0"/>
              </a:rPr>
              <a:t> </a:t>
            </a:r>
            <a:r>
              <a:rPr lang="en-GB" sz="4125" dirty="0">
                <a:solidFill>
                  <a:srgbClr val="000000"/>
                </a:solidFill>
                <a:cs typeface="Arial" panose="020B0604020202020204" pitchFamily="34" charset="0"/>
              </a:rPr>
              <a:t>Ho</a:t>
            </a:r>
            <a:r>
              <a:rPr lang="en-GB" sz="4125" dirty="0">
                <a:cs typeface="Arial" panose="020B0604020202020204" pitchFamily="34" charset="0"/>
              </a:rPr>
              <a:t> </a:t>
            </a:r>
            <a:r>
              <a:rPr lang="en-GB" sz="4125" dirty="0">
                <a:solidFill>
                  <a:srgbClr val="000000"/>
                </a:solidFill>
                <a:cs typeface="Arial" panose="020B0604020202020204" pitchFamily="34" charset="0"/>
              </a:rPr>
              <a:t>La</a:t>
            </a:r>
            <a:r>
              <a:rPr lang="en-GB" sz="4125" dirty="0">
                <a:cs typeface="Arial" panose="020B0604020202020204" pitchFamily="34" charset="0"/>
              </a:rPr>
              <a:t> </a:t>
            </a:r>
            <a:r>
              <a:rPr lang="en-GB" sz="4125" dirty="0">
                <a:solidFill>
                  <a:srgbClr val="000000"/>
                </a:solidFill>
                <a:cs typeface="Arial" panose="020B0604020202020204" pitchFamily="34" charset="0"/>
              </a:rPr>
              <a:t>Lu</a:t>
            </a:r>
            <a:r>
              <a:rPr lang="en-GB" sz="4125" dirty="0">
                <a:cs typeface="Arial" panose="020B0604020202020204" pitchFamily="34" charset="0"/>
              </a:rPr>
              <a:t> </a:t>
            </a:r>
            <a:r>
              <a:rPr lang="en-GB" sz="4125" dirty="0">
                <a:solidFill>
                  <a:srgbClr val="000000"/>
                </a:solidFill>
                <a:cs typeface="Arial" panose="020B0604020202020204" pitchFamily="34" charset="0"/>
              </a:rPr>
              <a:t>Nb</a:t>
            </a:r>
            <a:r>
              <a:rPr lang="en-GB" sz="4125" dirty="0">
                <a:cs typeface="Arial" panose="020B0604020202020204" pitchFamily="34" charset="0"/>
              </a:rPr>
              <a:t> </a:t>
            </a:r>
            <a:r>
              <a:rPr lang="en-GB" sz="4125" dirty="0">
                <a:solidFill>
                  <a:srgbClr val="000000"/>
                </a:solidFill>
                <a:cs typeface="Arial" panose="020B0604020202020204" pitchFamily="34" charset="0"/>
              </a:rPr>
              <a:t>Nd</a:t>
            </a:r>
            <a:r>
              <a:rPr lang="en-GB" sz="4125" dirty="0">
                <a:cs typeface="Arial" panose="020B0604020202020204" pitchFamily="34" charset="0"/>
              </a:rPr>
              <a:t> </a:t>
            </a:r>
            <a:r>
              <a:rPr lang="en-GB" sz="4125" dirty="0">
                <a:solidFill>
                  <a:srgbClr val="000000"/>
                </a:solidFill>
                <a:cs typeface="Arial" panose="020B0604020202020204" pitchFamily="34" charset="0"/>
              </a:rPr>
              <a:t>Pr</a:t>
            </a:r>
            <a:r>
              <a:rPr lang="en-GB" sz="4125" dirty="0">
                <a:cs typeface="Arial" panose="020B0604020202020204" pitchFamily="34" charset="0"/>
              </a:rPr>
              <a:t> </a:t>
            </a:r>
            <a:r>
              <a:rPr lang="en-GB" sz="4125" dirty="0">
                <a:solidFill>
                  <a:srgbClr val="000000"/>
                </a:solidFill>
                <a:cs typeface="Arial" panose="020B0604020202020204" pitchFamily="34" charset="0"/>
              </a:rPr>
              <a:t>Sm</a:t>
            </a:r>
            <a:r>
              <a:rPr lang="en-GB" sz="4125" dirty="0">
                <a:cs typeface="Arial" panose="020B0604020202020204" pitchFamily="34" charset="0"/>
              </a:rPr>
              <a:t> </a:t>
            </a:r>
            <a:r>
              <a:rPr lang="en-GB" sz="4125" dirty="0">
                <a:solidFill>
                  <a:srgbClr val="000000"/>
                </a:solidFill>
                <a:cs typeface="Arial" panose="020B0604020202020204" pitchFamily="34" charset="0"/>
              </a:rPr>
              <a:t>Sn</a:t>
            </a:r>
            <a:r>
              <a:rPr lang="en-GB" sz="4125" dirty="0">
                <a:cs typeface="Arial" panose="020B0604020202020204" pitchFamily="34" charset="0"/>
              </a:rPr>
              <a:t> </a:t>
            </a:r>
            <a:r>
              <a:rPr lang="en-GB" sz="4125" dirty="0">
                <a:solidFill>
                  <a:srgbClr val="000000"/>
                </a:solidFill>
                <a:cs typeface="Arial" panose="020B0604020202020204" pitchFamily="34" charset="0"/>
              </a:rPr>
              <a:t>Ta</a:t>
            </a:r>
            <a:r>
              <a:rPr lang="en-GB" sz="4125" dirty="0">
                <a:cs typeface="Arial" panose="020B0604020202020204" pitchFamily="34" charset="0"/>
              </a:rPr>
              <a:t>  </a:t>
            </a:r>
            <a:r>
              <a:rPr lang="en-GB" sz="4125" dirty="0">
                <a:solidFill>
                  <a:srgbClr val="000000"/>
                </a:solidFill>
                <a:cs typeface="Arial" panose="020B0604020202020204" pitchFamily="34" charset="0"/>
              </a:rPr>
              <a:t>Tm</a:t>
            </a:r>
            <a:r>
              <a:rPr lang="en-GB" sz="4125" dirty="0">
                <a:cs typeface="Arial" panose="020B0604020202020204" pitchFamily="34" charset="0"/>
              </a:rPr>
              <a:t> </a:t>
            </a:r>
            <a:r>
              <a:rPr lang="en-GB" sz="4125" dirty="0">
                <a:solidFill>
                  <a:srgbClr val="000000"/>
                </a:solidFill>
                <a:cs typeface="Arial" panose="020B0604020202020204" pitchFamily="34" charset="0"/>
              </a:rPr>
              <a:t>W</a:t>
            </a:r>
            <a:r>
              <a:rPr lang="en-GB" sz="4125" dirty="0">
                <a:cs typeface="Arial" panose="020B0604020202020204" pitchFamily="34" charset="0"/>
              </a:rPr>
              <a:t> </a:t>
            </a:r>
            <a:r>
              <a:rPr lang="en-GB" sz="4125" dirty="0">
                <a:solidFill>
                  <a:srgbClr val="000000"/>
                </a:solidFill>
                <a:cs typeface="Arial" panose="020B0604020202020204" pitchFamily="34" charset="0"/>
              </a:rPr>
              <a:t>Yb</a:t>
            </a:r>
            <a:r>
              <a:rPr lang="en-GB" sz="4125" dirty="0">
                <a:cs typeface="Arial" panose="020B0604020202020204" pitchFamily="34" charset="0"/>
              </a:rPr>
              <a:t> </a:t>
            </a:r>
            <a:r>
              <a:rPr lang="en-GB" sz="4125" dirty="0">
                <a:solidFill>
                  <a:srgbClr val="000000"/>
                </a:solidFill>
                <a:cs typeface="Arial" panose="020B0604020202020204" pitchFamily="34" charset="0"/>
              </a:rPr>
              <a:t>Zr</a:t>
            </a:r>
            <a:r>
              <a:rPr lang="en-GB" sz="4125" dirty="0">
                <a:cs typeface="Arial" panose="020B0604020202020204" pitchFamily="34" charset="0"/>
              </a:rPr>
              <a:t> Ge In </a:t>
            </a:r>
            <a:r>
              <a:rPr lang="en-GB" sz="4125" dirty="0">
                <a:solidFill>
                  <a:srgbClr val="000000"/>
                </a:solidFill>
                <a:cs typeface="Arial" panose="020B0604020202020204" pitchFamily="34" charset="0"/>
              </a:rPr>
              <a:t>Li</a:t>
            </a:r>
            <a:r>
              <a:rPr lang="en-GB" sz="4125" dirty="0">
                <a:cs typeface="Arial" panose="020B0604020202020204" pitchFamily="34" charset="0"/>
              </a:rPr>
              <a:t> </a:t>
            </a:r>
            <a:r>
              <a:rPr lang="en-GB" sz="4125" dirty="0">
                <a:solidFill>
                  <a:srgbClr val="000000"/>
                </a:solidFill>
                <a:cs typeface="Arial" panose="020B0604020202020204" pitchFamily="34" charset="0"/>
              </a:rPr>
              <a:t>Pb</a:t>
            </a:r>
            <a:r>
              <a:rPr lang="en-GB" sz="4125" dirty="0">
                <a:cs typeface="Arial" panose="020B0604020202020204" pitchFamily="34" charset="0"/>
              </a:rPr>
              <a:t> </a:t>
            </a:r>
            <a:r>
              <a:rPr lang="en-GB" sz="4125" dirty="0">
                <a:solidFill>
                  <a:srgbClr val="000000"/>
                </a:solidFill>
                <a:cs typeface="Arial" panose="020B0604020202020204" pitchFamily="34" charset="0"/>
              </a:rPr>
              <a:t>Zn</a:t>
            </a:r>
            <a:r>
              <a:rPr lang="en-GB" sz="4125" dirty="0">
                <a:cs typeface="Arial" panose="020B0604020202020204" pitchFamily="34" charset="0"/>
              </a:rPr>
              <a:t> </a:t>
            </a:r>
            <a:r>
              <a:rPr lang="en-GB" sz="4125" dirty="0">
                <a:solidFill>
                  <a:srgbClr val="000000"/>
                </a:solidFill>
                <a:cs typeface="Arial" panose="020B0604020202020204" pitchFamily="34" charset="0"/>
              </a:rPr>
              <a:t>As</a:t>
            </a:r>
            <a:r>
              <a:rPr lang="en-GB" sz="4125" dirty="0">
                <a:cs typeface="Arial" panose="020B0604020202020204" pitchFamily="34" charset="0"/>
              </a:rPr>
              <a:t> </a:t>
            </a:r>
            <a:r>
              <a:rPr lang="en-GB" sz="4125" dirty="0">
                <a:solidFill>
                  <a:srgbClr val="000000"/>
                </a:solidFill>
                <a:cs typeface="Arial" panose="020B0604020202020204" pitchFamily="34" charset="0"/>
              </a:rPr>
              <a:t>Bi</a:t>
            </a:r>
            <a:r>
              <a:rPr lang="en-GB" sz="4125" dirty="0">
                <a:cs typeface="Arial" panose="020B0604020202020204" pitchFamily="34" charset="0"/>
              </a:rPr>
              <a:t> </a:t>
            </a:r>
            <a:r>
              <a:rPr lang="en-GB" sz="4125" dirty="0">
                <a:solidFill>
                  <a:srgbClr val="000000"/>
                </a:solidFill>
                <a:cs typeface="Arial" panose="020B0604020202020204" pitchFamily="34" charset="0"/>
              </a:rPr>
              <a:t>Sb</a:t>
            </a:r>
            <a:r>
              <a:rPr lang="en-GB" sz="4125" dirty="0">
                <a:cs typeface="Arial" panose="020B0604020202020204" pitchFamily="34" charset="0"/>
              </a:rPr>
              <a:t> </a:t>
            </a:r>
            <a:r>
              <a:rPr lang="en-GB" sz="4125" dirty="0">
                <a:solidFill>
                  <a:srgbClr val="000000"/>
                </a:solidFill>
                <a:cs typeface="Arial" panose="020B0604020202020204" pitchFamily="34" charset="0"/>
              </a:rPr>
              <a:t>Tl</a:t>
            </a:r>
            <a:r>
              <a:rPr lang="en-GB" sz="4125" dirty="0">
                <a:cs typeface="Arial" panose="020B0604020202020204" pitchFamily="34" charset="0"/>
              </a:rPr>
              <a:t> </a:t>
            </a:r>
            <a:r>
              <a:rPr lang="en-GB" sz="4125" dirty="0">
                <a:solidFill>
                  <a:srgbClr val="000000"/>
                </a:solidFill>
                <a:cs typeface="Arial" panose="020B0604020202020204" pitchFamily="34" charset="0"/>
              </a:rPr>
              <a:t>Be  </a:t>
            </a:r>
          </a:p>
          <a:p>
            <a:pPr marL="0" indent="0">
              <a:buNone/>
            </a:pPr>
            <a:r>
              <a:rPr lang="en-GB" sz="4125" i="1" dirty="0">
                <a:solidFill>
                  <a:srgbClr val="000000"/>
                </a:solidFill>
                <a:cs typeface="Calibri" panose="020F0502020204030204" pitchFamily="34" charset="0"/>
              </a:rPr>
              <a:t>     4 acid </a:t>
            </a:r>
            <a:r>
              <a:rPr lang="en-GB" sz="4125" dirty="0">
                <a:solidFill>
                  <a:srgbClr val="000000"/>
                </a:solidFill>
                <a:cs typeface="Arial" panose="020B0604020202020204" pitchFamily="34" charset="0"/>
              </a:rPr>
              <a:t>(</a:t>
            </a:r>
            <a:r>
              <a:rPr lang="en-GB" sz="4125" i="1" dirty="0">
                <a:solidFill>
                  <a:srgbClr val="000000"/>
                </a:solidFill>
                <a:cs typeface="Arial" panose="020B0604020202020204" pitchFamily="34" charset="0"/>
              </a:rPr>
              <a:t>HF) digestion ICP-MS +aqua regia</a:t>
            </a:r>
          </a:p>
          <a:p>
            <a:r>
              <a:rPr lang="en-GB" sz="4125" dirty="0">
                <a:cs typeface="Arial" panose="020B0604020202020204" pitchFamily="34" charset="0"/>
              </a:rPr>
              <a:t>Cl F</a:t>
            </a:r>
            <a:r>
              <a:rPr lang="en-GB" sz="4125" dirty="0"/>
              <a:t> KOH fusion Ion Chromatography DL 25ppm; OL 2% Loughrea ALS</a:t>
            </a:r>
          </a:p>
          <a:p>
            <a:r>
              <a:rPr lang="en-GB" sz="4125" dirty="0">
                <a:cs typeface="Arial" panose="020B0604020202020204" pitchFamily="34" charset="0"/>
              </a:rPr>
              <a:t>B Na</a:t>
            </a:r>
            <a:r>
              <a:rPr lang="en-GB" sz="4125" baseline="-25000" dirty="0">
                <a:cs typeface="Arial" panose="020B0604020202020204" pitchFamily="34" charset="0"/>
              </a:rPr>
              <a:t>2</a:t>
            </a:r>
            <a:r>
              <a:rPr lang="en-GB" sz="4125" dirty="0">
                <a:cs typeface="Arial" panose="020B0604020202020204" pitchFamily="34" charset="0"/>
              </a:rPr>
              <a:t>O</a:t>
            </a:r>
            <a:r>
              <a:rPr lang="en-GB" sz="4125" baseline="-25000" dirty="0">
                <a:cs typeface="Arial" panose="020B0604020202020204" pitchFamily="34" charset="0"/>
              </a:rPr>
              <a:t>2</a:t>
            </a:r>
            <a:r>
              <a:rPr lang="en-GB" sz="4125" dirty="0">
                <a:cs typeface="Arial" panose="020B0604020202020204" pitchFamily="34" charset="0"/>
              </a:rPr>
              <a:t> ICPMS glass free Vancouver ALS</a:t>
            </a:r>
          </a:p>
          <a:p>
            <a:endParaRPr lang="en-GB" sz="1500" dirty="0">
              <a:solidFill>
                <a:srgbClr val="000000"/>
              </a:solidFill>
              <a:cs typeface="Arial" panose="020B0604020202020204" pitchFamily="34" charset="0"/>
            </a:endParaRPr>
          </a:p>
          <a:p>
            <a:endParaRPr lang="en-GB" sz="1500" dirty="0">
              <a:solidFill>
                <a:srgbClr val="000000"/>
              </a:solidFill>
              <a:cs typeface="Arial" panose="020B0604020202020204" pitchFamily="34" charset="0"/>
            </a:endParaRPr>
          </a:p>
          <a:p>
            <a:pPr marL="0" indent="0">
              <a:buNone/>
            </a:pPr>
            <a:r>
              <a:rPr lang="en-GB" sz="4125" dirty="0">
                <a:solidFill>
                  <a:srgbClr val="000000"/>
                </a:solidFill>
                <a:cs typeface="Arial" panose="020B0604020202020204" pitchFamily="34" charset="0"/>
              </a:rPr>
              <a:t>Elvans (Dykes)</a:t>
            </a:r>
          </a:p>
          <a:p>
            <a:r>
              <a:rPr lang="en-GB" sz="4125" dirty="0">
                <a:solidFill>
                  <a:srgbClr val="000000"/>
                </a:solidFill>
                <a:cs typeface="Arial" panose="020B0604020202020204" pitchFamily="34" charset="0"/>
              </a:rPr>
              <a:t> ALS majors mostly ICP-ES Li metaborate fusion, some XRF, traces fusion + 4 acid + aqua regia + F Ion Chromatography</a:t>
            </a:r>
          </a:p>
          <a:p>
            <a:r>
              <a:rPr lang="en-GB" sz="4125" dirty="0">
                <a:solidFill>
                  <a:srgbClr val="000000"/>
                </a:solidFill>
                <a:cs typeface="Arial" panose="020B0604020202020204" pitchFamily="34" charset="0"/>
              </a:rPr>
              <a:t>Initial +OL Sn </a:t>
            </a:r>
            <a:r>
              <a:rPr lang="en-GB" sz="4125" dirty="0" err="1">
                <a:solidFill>
                  <a:srgbClr val="000000"/>
                </a:solidFill>
                <a:cs typeface="Arial" panose="020B0604020202020204" pitchFamily="34" charset="0"/>
              </a:rPr>
              <a:t>pXRF</a:t>
            </a:r>
            <a:endParaRPr lang="en-GB" sz="4125" dirty="0">
              <a:solidFill>
                <a:srgbClr val="000000"/>
              </a:solidFill>
              <a:cs typeface="Arial" panose="020B0604020202020204" pitchFamily="34" charset="0"/>
            </a:endParaRPr>
          </a:p>
          <a:p>
            <a:pPr marL="0" indent="0">
              <a:buNone/>
            </a:pPr>
            <a:endParaRPr lang="en-GB" sz="4125" dirty="0">
              <a:solidFill>
                <a:srgbClr val="000000"/>
              </a:solidFill>
            </a:endParaRPr>
          </a:p>
          <a:p>
            <a:endParaRPr lang="en-GB" sz="1500" dirty="0">
              <a:solidFill>
                <a:srgbClr val="FF0000"/>
              </a:solidFill>
              <a:latin typeface="Arial" panose="020B0604020202020204" pitchFamily="34" charset="0"/>
              <a:cs typeface="Arial" panose="020B0604020202020204" pitchFamily="34" charset="0"/>
            </a:endParaRPr>
          </a:p>
          <a:p>
            <a:r>
              <a:rPr lang="en-GB" sz="5400" dirty="0"/>
              <a:t>Additional cost B F Cl ~50% </a:t>
            </a:r>
            <a:r>
              <a:rPr lang="el-GR" sz="5400" dirty="0"/>
              <a:t>ϵ</a:t>
            </a:r>
            <a:r>
              <a:rPr lang="en-GB" sz="5400" dirty="0"/>
              <a:t> 180</a:t>
            </a:r>
          </a:p>
          <a:p>
            <a:r>
              <a:rPr lang="en-GB" sz="5400" dirty="0"/>
              <a:t>QA/QC 10% </a:t>
            </a:r>
          </a:p>
        </p:txBody>
      </p:sp>
    </p:spTree>
    <p:extLst>
      <p:ext uri="{BB962C8B-B14F-4D97-AF65-F5344CB8AC3E}">
        <p14:creationId xmlns:p14="http://schemas.microsoft.com/office/powerpoint/2010/main" val="916464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48C5-154A-4025-B896-F9766D8B350F}"/>
              </a:ext>
            </a:extLst>
          </p:cNvPr>
          <p:cNvSpPr>
            <a:spLocks noGrp="1"/>
          </p:cNvSpPr>
          <p:nvPr>
            <p:ph type="title"/>
          </p:nvPr>
        </p:nvSpPr>
        <p:spPr>
          <a:xfrm>
            <a:off x="628650" y="939043"/>
            <a:ext cx="2020704" cy="1186223"/>
          </a:xfrm>
        </p:spPr>
        <p:txBody>
          <a:bodyPr/>
          <a:lstStyle/>
          <a:p>
            <a:r>
              <a:rPr lang="en-GB" dirty="0"/>
              <a:t>RS12</a:t>
            </a:r>
            <a:br>
              <a:rPr lang="en-GB" dirty="0"/>
            </a:br>
            <a:r>
              <a:rPr lang="en-GB" sz="1350" dirty="0"/>
              <a:t>width 2cm</a:t>
            </a:r>
          </a:p>
        </p:txBody>
      </p:sp>
      <p:pic>
        <p:nvPicPr>
          <p:cNvPr id="8" name="Content Placeholder 7" descr="A close up of a flower&#10;&#10;Description automatically generated">
            <a:extLst>
              <a:ext uri="{FF2B5EF4-FFF2-40B4-BE49-F238E27FC236}">
                <a16:creationId xmlns:a16="http://schemas.microsoft.com/office/drawing/2014/main" id="{30789A92-40DD-4227-A32E-017273359CD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95477" y="1217723"/>
            <a:ext cx="2345478" cy="4560990"/>
          </a:xfrm>
        </p:spPr>
      </p:pic>
      <p:pic>
        <p:nvPicPr>
          <p:cNvPr id="12" name="Picture 11" descr="A screenshot of a cell phone&#10;&#10;Description automatically generated">
            <a:extLst>
              <a:ext uri="{FF2B5EF4-FFF2-40B4-BE49-F238E27FC236}">
                <a16:creationId xmlns:a16="http://schemas.microsoft.com/office/drawing/2014/main" id="{30379615-DC47-4F8B-A6D4-601BB488A4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2586" y="1827296"/>
            <a:ext cx="1707356" cy="2914650"/>
          </a:xfrm>
          <a:prstGeom prst="rect">
            <a:avLst/>
          </a:prstGeom>
        </p:spPr>
      </p:pic>
      <p:graphicFrame>
        <p:nvGraphicFramePr>
          <p:cNvPr id="14" name="Table 13">
            <a:extLst>
              <a:ext uri="{FF2B5EF4-FFF2-40B4-BE49-F238E27FC236}">
                <a16:creationId xmlns:a16="http://schemas.microsoft.com/office/drawing/2014/main" id="{93536DE5-9650-4470-9E27-E7E38F78DC7A}"/>
              </a:ext>
            </a:extLst>
          </p:cNvPr>
          <p:cNvGraphicFramePr>
            <a:graphicFrameLocks noGrp="1"/>
          </p:cNvGraphicFramePr>
          <p:nvPr/>
        </p:nvGraphicFramePr>
        <p:xfrm>
          <a:off x="527020" y="2125266"/>
          <a:ext cx="1342688" cy="2724589"/>
        </p:xfrm>
        <a:graphic>
          <a:graphicData uri="http://schemas.openxmlformats.org/drawingml/2006/table">
            <a:tbl>
              <a:tblPr>
                <a:tableStyleId>{5C22544A-7EE6-4342-B048-85BDC9FD1C3A}</a:tableStyleId>
              </a:tblPr>
              <a:tblGrid>
                <a:gridCol w="757953">
                  <a:extLst>
                    <a:ext uri="{9D8B030D-6E8A-4147-A177-3AD203B41FA5}">
                      <a16:colId xmlns:a16="http://schemas.microsoft.com/office/drawing/2014/main" val="636458585"/>
                    </a:ext>
                  </a:extLst>
                </a:gridCol>
                <a:gridCol w="584735">
                  <a:extLst>
                    <a:ext uri="{9D8B030D-6E8A-4147-A177-3AD203B41FA5}">
                      <a16:colId xmlns:a16="http://schemas.microsoft.com/office/drawing/2014/main" val="3393754104"/>
                    </a:ext>
                  </a:extLst>
                </a:gridCol>
              </a:tblGrid>
              <a:tr h="109232">
                <a:tc>
                  <a:txBody>
                    <a:bodyPr/>
                    <a:lstStyle/>
                    <a:p>
                      <a:pPr algn="l" fontAlgn="b"/>
                      <a:r>
                        <a:rPr lang="en-GB" sz="700" u="none" strike="noStrike">
                          <a:effectLst/>
                        </a:rPr>
                        <a:t>Quartz</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a:effectLst/>
                        </a:rPr>
                        <a:t>19.875</a:t>
                      </a:r>
                      <a:endParaRPr lang="en-GB" sz="700" b="0" i="0" u="none" strike="noStrike">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1316924189"/>
                  </a:ext>
                </a:extLst>
              </a:tr>
              <a:tr h="144107">
                <a:tc>
                  <a:txBody>
                    <a:bodyPr/>
                    <a:lstStyle/>
                    <a:p>
                      <a:pPr algn="l" fontAlgn="b"/>
                      <a:r>
                        <a:rPr lang="en-GB" sz="700" u="none" strike="noStrike">
                          <a:effectLst/>
                        </a:rPr>
                        <a:t>K-Feldspar</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a:effectLst/>
                        </a:rPr>
                        <a:t>29.026</a:t>
                      </a:r>
                      <a:endParaRPr lang="en-GB" sz="700" b="0" i="0" u="none" strike="noStrike">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354893266"/>
                  </a:ext>
                </a:extLst>
              </a:tr>
              <a:tr h="162199">
                <a:tc>
                  <a:txBody>
                    <a:bodyPr/>
                    <a:lstStyle/>
                    <a:p>
                      <a:pPr algn="l" fontAlgn="b"/>
                      <a:r>
                        <a:rPr lang="en-GB" sz="700" u="none" strike="noStrike">
                          <a:effectLst/>
                        </a:rPr>
                        <a:t>Plagioclase</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a:effectLst/>
                        </a:rPr>
                        <a:t>23.536</a:t>
                      </a:r>
                      <a:endParaRPr lang="en-GB" sz="700" b="0" i="0" u="none" strike="noStrike">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1648814776"/>
                  </a:ext>
                </a:extLst>
              </a:tr>
              <a:tr h="162199">
                <a:tc>
                  <a:txBody>
                    <a:bodyPr/>
                    <a:lstStyle/>
                    <a:p>
                      <a:pPr algn="l" fontAlgn="b"/>
                      <a:r>
                        <a:rPr lang="en-GB" sz="700" u="none" strike="noStrike">
                          <a:effectLst/>
                        </a:rPr>
                        <a:t>Biotite/Zinnwaldite</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dirty="0">
                          <a:effectLst/>
                        </a:rPr>
                        <a:t>.473</a:t>
                      </a:r>
                      <a:endParaRPr lang="en-GB" sz="700" b="0" i="0" u="none" strike="noStrike" dirty="0">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810567561"/>
                  </a:ext>
                </a:extLst>
              </a:tr>
              <a:tr h="240866">
                <a:tc>
                  <a:txBody>
                    <a:bodyPr/>
                    <a:lstStyle/>
                    <a:p>
                      <a:pPr algn="l" fontAlgn="b"/>
                      <a:r>
                        <a:rPr lang="en-GB" sz="700" u="none" strike="noStrike">
                          <a:effectLst/>
                        </a:rPr>
                        <a:t>Muscovite/Lepidolite</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a:effectLst/>
                        </a:rPr>
                        <a:t>8.296</a:t>
                      </a:r>
                      <a:endParaRPr lang="en-GB" sz="700" b="0" i="0" u="none" strike="noStrike">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2399213728"/>
                  </a:ext>
                </a:extLst>
              </a:tr>
              <a:tr h="109232">
                <a:tc>
                  <a:txBody>
                    <a:bodyPr/>
                    <a:lstStyle/>
                    <a:p>
                      <a:pPr algn="l" fontAlgn="b"/>
                      <a:r>
                        <a:rPr lang="en-GB" sz="700" u="none" strike="noStrike">
                          <a:effectLst/>
                        </a:rPr>
                        <a:t>Chlorite</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a:effectLst/>
                        </a:rPr>
                        <a:t>0.029</a:t>
                      </a:r>
                      <a:endParaRPr lang="en-GB" sz="700" b="0" i="0" u="none" strike="noStrike">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1494298224"/>
                  </a:ext>
                </a:extLst>
              </a:tr>
              <a:tr h="162199">
                <a:tc>
                  <a:txBody>
                    <a:bodyPr/>
                    <a:lstStyle/>
                    <a:p>
                      <a:pPr algn="l" fontAlgn="b"/>
                      <a:r>
                        <a:rPr lang="en-GB" sz="700" u="none" strike="noStrike">
                          <a:effectLst/>
                        </a:rPr>
                        <a:t>Tourmaline (Schorl)</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a:effectLst/>
                        </a:rPr>
                        <a:t>1.529</a:t>
                      </a:r>
                      <a:endParaRPr lang="en-GB" sz="700" b="0" i="0" u="none" strike="noStrike">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3884836915"/>
                  </a:ext>
                </a:extLst>
              </a:tr>
              <a:tr h="109232">
                <a:tc>
                  <a:txBody>
                    <a:bodyPr/>
                    <a:lstStyle/>
                    <a:p>
                      <a:pPr algn="l" fontAlgn="b"/>
                      <a:r>
                        <a:rPr lang="en-GB" sz="700" u="none" strike="noStrike">
                          <a:effectLst/>
                        </a:rPr>
                        <a:t>Kaolinite</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a:effectLst/>
                        </a:rPr>
                        <a:t>0.073</a:t>
                      </a:r>
                      <a:endParaRPr lang="en-GB" sz="700" b="0" i="0" u="none" strike="noStrike">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1918069995"/>
                  </a:ext>
                </a:extLst>
              </a:tr>
              <a:tr h="109232">
                <a:tc>
                  <a:txBody>
                    <a:bodyPr/>
                    <a:lstStyle/>
                    <a:p>
                      <a:pPr algn="l" fontAlgn="b"/>
                      <a:r>
                        <a:rPr lang="en-GB" sz="700" u="none" strike="noStrike">
                          <a:effectLst/>
                        </a:rPr>
                        <a:t>Topaz</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a:effectLst/>
                        </a:rPr>
                        <a:t>1.013</a:t>
                      </a:r>
                      <a:endParaRPr lang="en-GB" sz="700" b="0" i="0" u="none" strike="noStrike">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835442687"/>
                  </a:ext>
                </a:extLst>
              </a:tr>
              <a:tr h="240866">
                <a:tc>
                  <a:txBody>
                    <a:bodyPr/>
                    <a:lstStyle/>
                    <a:p>
                      <a:pPr algn="l" fontAlgn="b"/>
                      <a:r>
                        <a:rPr lang="en-GB" sz="700" u="none" strike="noStrike">
                          <a:effectLst/>
                        </a:rPr>
                        <a:t>Al silicates/Elbaite</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a:effectLst/>
                        </a:rPr>
                        <a:t>0.237</a:t>
                      </a:r>
                      <a:endParaRPr lang="en-GB" sz="700" b="0" i="0" u="none" strike="noStrike">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3965174606"/>
                  </a:ext>
                </a:extLst>
              </a:tr>
              <a:tr h="109232">
                <a:tc>
                  <a:txBody>
                    <a:bodyPr/>
                    <a:lstStyle/>
                    <a:p>
                      <a:pPr algn="l" fontAlgn="b"/>
                      <a:r>
                        <a:rPr lang="en-GB" sz="700" u="none" strike="noStrike">
                          <a:effectLst/>
                        </a:rPr>
                        <a:t>Zircon</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a:effectLst/>
                        </a:rPr>
                        <a:t>0.001</a:t>
                      </a:r>
                      <a:endParaRPr lang="en-GB" sz="700" b="0" i="0" u="none" strike="noStrike">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3637415329"/>
                  </a:ext>
                </a:extLst>
              </a:tr>
              <a:tr h="162199">
                <a:tc>
                  <a:txBody>
                    <a:bodyPr/>
                    <a:lstStyle/>
                    <a:p>
                      <a:pPr algn="l" fontAlgn="b"/>
                      <a:r>
                        <a:rPr lang="en-GB" sz="700" u="none" strike="noStrike">
                          <a:effectLst/>
                        </a:rPr>
                        <a:t>Petalite/Beryl</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a:effectLst/>
                        </a:rPr>
                        <a:t>14.766</a:t>
                      </a:r>
                      <a:endParaRPr lang="en-GB" sz="700" b="0" i="0" u="none" strike="noStrike">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1696855979"/>
                  </a:ext>
                </a:extLst>
              </a:tr>
              <a:tr h="319534">
                <a:tc>
                  <a:txBody>
                    <a:bodyPr/>
                    <a:lstStyle/>
                    <a:p>
                      <a:pPr algn="l" fontAlgn="b"/>
                      <a:r>
                        <a:rPr lang="en-GB" sz="700" u="none" strike="noStrike">
                          <a:effectLst/>
                        </a:rPr>
                        <a:t>Amblygonite-Montebrasite</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a:effectLst/>
                        </a:rPr>
                        <a:t>0.001</a:t>
                      </a:r>
                      <a:endParaRPr lang="en-GB" sz="700" b="0" i="0" u="none" strike="noStrike">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2738523303"/>
                  </a:ext>
                </a:extLst>
              </a:tr>
              <a:tr h="109232">
                <a:tc>
                  <a:txBody>
                    <a:bodyPr/>
                    <a:lstStyle/>
                    <a:p>
                      <a:pPr algn="l" fontAlgn="b"/>
                      <a:r>
                        <a:rPr lang="en-GB" sz="700" u="none" strike="noStrike">
                          <a:effectLst/>
                        </a:rPr>
                        <a:t>Columbite</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a:effectLst/>
                        </a:rPr>
                        <a:t>0.005</a:t>
                      </a:r>
                      <a:endParaRPr lang="en-GB" sz="700" b="0" i="0" u="none" strike="noStrike">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2631337217"/>
                  </a:ext>
                </a:extLst>
              </a:tr>
              <a:tr h="109232">
                <a:tc>
                  <a:txBody>
                    <a:bodyPr/>
                    <a:lstStyle/>
                    <a:p>
                      <a:pPr algn="l" fontAlgn="b"/>
                      <a:r>
                        <a:rPr lang="en-GB" sz="700" u="none" strike="noStrike">
                          <a:effectLst/>
                        </a:rPr>
                        <a:t>Uraninite</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a:effectLst/>
                        </a:rPr>
                        <a:t>0.000</a:t>
                      </a:r>
                      <a:endParaRPr lang="en-GB" sz="700" b="0" i="0" u="none" strike="noStrike">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3554713289"/>
                  </a:ext>
                </a:extLst>
              </a:tr>
              <a:tr h="109232">
                <a:tc>
                  <a:txBody>
                    <a:bodyPr/>
                    <a:lstStyle/>
                    <a:p>
                      <a:pPr algn="l" fontAlgn="b"/>
                      <a:r>
                        <a:rPr lang="en-GB" sz="700" u="none" strike="noStrike">
                          <a:effectLst/>
                        </a:rPr>
                        <a:t>Apatite</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a:effectLst/>
                        </a:rPr>
                        <a:t>0.131</a:t>
                      </a:r>
                      <a:endParaRPr lang="en-GB" sz="700" b="0" i="0" u="none" strike="noStrike">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1274234559"/>
                  </a:ext>
                </a:extLst>
              </a:tr>
              <a:tr h="109232">
                <a:tc>
                  <a:txBody>
                    <a:bodyPr/>
                    <a:lstStyle/>
                    <a:p>
                      <a:pPr algn="l" fontAlgn="b"/>
                      <a:r>
                        <a:rPr lang="en-GB" sz="700" u="none" strike="noStrike">
                          <a:effectLst/>
                        </a:rPr>
                        <a:t>Fluorite</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a:effectLst/>
                        </a:rPr>
                        <a:t>0.001</a:t>
                      </a:r>
                      <a:endParaRPr lang="en-GB" sz="700" b="0" i="0" u="none" strike="noStrike">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4138120343"/>
                  </a:ext>
                </a:extLst>
              </a:tr>
              <a:tr h="109232">
                <a:tc>
                  <a:txBody>
                    <a:bodyPr/>
                    <a:lstStyle/>
                    <a:p>
                      <a:pPr algn="l" fontAlgn="b"/>
                      <a:r>
                        <a:rPr lang="en-GB" sz="700" u="none" strike="noStrike">
                          <a:effectLst/>
                        </a:rPr>
                        <a:t>Others</a:t>
                      </a:r>
                      <a:endParaRPr lang="en-GB" sz="700" b="0" i="0" u="none" strike="noStrike">
                        <a:solidFill>
                          <a:srgbClr val="000000"/>
                        </a:solidFill>
                        <a:effectLst/>
                        <a:latin typeface="Arial" panose="020B0604020202020204" pitchFamily="34" charset="0"/>
                      </a:endParaRPr>
                    </a:p>
                  </a:txBody>
                  <a:tcPr marL="6362" marR="6362" marT="6362" marB="0" anchor="b"/>
                </a:tc>
                <a:tc>
                  <a:txBody>
                    <a:bodyPr/>
                    <a:lstStyle/>
                    <a:p>
                      <a:pPr algn="r" fontAlgn="b"/>
                      <a:r>
                        <a:rPr lang="en-GB" sz="700" u="none" strike="noStrike" dirty="0">
                          <a:effectLst/>
                        </a:rPr>
                        <a:t>0.009</a:t>
                      </a:r>
                      <a:endParaRPr lang="en-GB" sz="700" b="0" i="0" u="none" strike="noStrike" dirty="0">
                        <a:solidFill>
                          <a:srgbClr val="000000"/>
                        </a:solidFill>
                        <a:effectLst/>
                        <a:latin typeface="Arial" panose="020B0604020202020204" pitchFamily="34" charset="0"/>
                      </a:endParaRPr>
                    </a:p>
                  </a:txBody>
                  <a:tcPr marL="6362" marR="6362" marT="6362" marB="0" anchor="b"/>
                </a:tc>
                <a:extLst>
                  <a:ext uri="{0D108BD9-81ED-4DB2-BD59-A6C34878D82A}">
                    <a16:rowId xmlns:a16="http://schemas.microsoft.com/office/drawing/2014/main" val="1104163238"/>
                  </a:ext>
                </a:extLst>
              </a:tr>
            </a:tbl>
          </a:graphicData>
        </a:graphic>
      </p:graphicFrame>
      <p:sp>
        <p:nvSpPr>
          <p:cNvPr id="15" name="TextBox 14">
            <a:extLst>
              <a:ext uri="{FF2B5EF4-FFF2-40B4-BE49-F238E27FC236}">
                <a16:creationId xmlns:a16="http://schemas.microsoft.com/office/drawing/2014/main" id="{85180DF8-BB71-46E3-8617-530E91698EA2}"/>
              </a:ext>
            </a:extLst>
          </p:cNvPr>
          <p:cNvSpPr txBox="1"/>
          <p:nvPr/>
        </p:nvSpPr>
        <p:spPr>
          <a:xfrm>
            <a:off x="1365308" y="1907752"/>
            <a:ext cx="657552" cy="230832"/>
          </a:xfrm>
          <a:prstGeom prst="rect">
            <a:avLst/>
          </a:prstGeom>
          <a:noFill/>
        </p:spPr>
        <p:txBody>
          <a:bodyPr wrap="none" rtlCol="0">
            <a:spAutoFit/>
          </a:bodyPr>
          <a:lstStyle/>
          <a:p>
            <a:r>
              <a:rPr lang="en-GB" sz="900" dirty="0"/>
              <a:t>Volume %</a:t>
            </a:r>
          </a:p>
        </p:txBody>
      </p:sp>
      <p:sp>
        <p:nvSpPr>
          <p:cNvPr id="3" name="TextBox 2">
            <a:extLst>
              <a:ext uri="{FF2B5EF4-FFF2-40B4-BE49-F238E27FC236}">
                <a16:creationId xmlns:a16="http://schemas.microsoft.com/office/drawing/2014/main" id="{E570ACB5-6F49-5D94-C9C2-F80637552A5F}"/>
              </a:ext>
            </a:extLst>
          </p:cNvPr>
          <p:cNvSpPr txBox="1"/>
          <p:nvPr/>
        </p:nvSpPr>
        <p:spPr>
          <a:xfrm>
            <a:off x="3131840" y="6165304"/>
            <a:ext cx="3024336" cy="646331"/>
          </a:xfrm>
          <a:prstGeom prst="rect">
            <a:avLst/>
          </a:prstGeom>
          <a:noFill/>
        </p:spPr>
        <p:txBody>
          <a:bodyPr wrap="square" rtlCol="0">
            <a:spAutoFit/>
          </a:bodyPr>
          <a:lstStyle/>
          <a:p>
            <a:r>
              <a:rPr lang="en-US" dirty="0"/>
              <a:t>Automated Mineralogy QEMSCA, MLA, LA-ICPMS</a:t>
            </a:r>
            <a:endParaRPr lang="en-GB" dirty="0"/>
          </a:p>
        </p:txBody>
      </p:sp>
    </p:spTree>
    <p:extLst>
      <p:ext uri="{BB962C8B-B14F-4D97-AF65-F5344CB8AC3E}">
        <p14:creationId xmlns:p14="http://schemas.microsoft.com/office/powerpoint/2010/main" val="2025272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44AFB-A284-1A46-5FCE-6896E3A962A7}"/>
              </a:ext>
            </a:extLst>
          </p:cNvPr>
          <p:cNvSpPr>
            <a:spLocks noGrp="1"/>
          </p:cNvSpPr>
          <p:nvPr>
            <p:ph type="title"/>
          </p:nvPr>
        </p:nvSpPr>
        <p:spPr/>
        <p:txBody>
          <a:bodyPr/>
          <a:lstStyle/>
          <a:p>
            <a:r>
              <a:rPr lang="en-GB" dirty="0"/>
              <a:t>Critical Minerals</a:t>
            </a:r>
          </a:p>
        </p:txBody>
      </p:sp>
      <p:sp>
        <p:nvSpPr>
          <p:cNvPr id="3" name="Content Placeholder 2">
            <a:extLst>
              <a:ext uri="{FF2B5EF4-FFF2-40B4-BE49-F238E27FC236}">
                <a16:creationId xmlns:a16="http://schemas.microsoft.com/office/drawing/2014/main" id="{95C0CD19-CBDC-F15A-CF83-A1E9D7BEA7BD}"/>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607E10EE-2F47-2144-4212-1008CDB97C71}"/>
              </a:ext>
            </a:extLst>
          </p:cNvPr>
          <p:cNvSpPr>
            <a:spLocks noGrp="1"/>
          </p:cNvSpPr>
          <p:nvPr>
            <p:ph type="sldNum" sz="quarter" idx="12"/>
          </p:nvPr>
        </p:nvSpPr>
        <p:spPr/>
        <p:txBody>
          <a:bodyPr/>
          <a:lstStyle/>
          <a:p>
            <a:fld id="{C8E19B19-BAA1-4A51-865C-FE1CD72532C8}" type="slidenum">
              <a:rPr lang="en-US" smtClean="0"/>
              <a:pPr/>
              <a:t>26</a:t>
            </a:fld>
            <a:endParaRPr lang="en-US"/>
          </a:p>
        </p:txBody>
      </p:sp>
    </p:spTree>
    <p:extLst>
      <p:ext uri="{BB962C8B-B14F-4D97-AF65-F5344CB8AC3E}">
        <p14:creationId xmlns:p14="http://schemas.microsoft.com/office/powerpoint/2010/main" val="12163300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AB0C5-05D0-B243-BF77-15B5A85C84CE}"/>
              </a:ext>
            </a:extLst>
          </p:cNvPr>
          <p:cNvSpPr>
            <a:spLocks noGrp="1"/>
          </p:cNvSpPr>
          <p:nvPr>
            <p:ph type="title"/>
          </p:nvPr>
        </p:nvSpPr>
        <p:spPr/>
        <p:txBody>
          <a:bodyPr/>
          <a:lstStyle/>
          <a:p>
            <a:endParaRPr lang="en-GB"/>
          </a:p>
        </p:txBody>
      </p:sp>
      <p:pic>
        <p:nvPicPr>
          <p:cNvPr id="6" name="Content Placeholder 5" descr="A map of the island of the ocean&#10;&#10;Description automatically generated with medium confidence">
            <a:extLst>
              <a:ext uri="{FF2B5EF4-FFF2-40B4-BE49-F238E27FC236}">
                <a16:creationId xmlns:a16="http://schemas.microsoft.com/office/drawing/2014/main" id="{81C4A3D7-414F-DAF4-5730-DD9FF05C36D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96328" y="404664"/>
            <a:ext cx="7964846" cy="5951686"/>
          </a:xfrm>
        </p:spPr>
      </p:pic>
      <p:sp>
        <p:nvSpPr>
          <p:cNvPr id="4" name="Slide Number Placeholder 3">
            <a:extLst>
              <a:ext uri="{FF2B5EF4-FFF2-40B4-BE49-F238E27FC236}">
                <a16:creationId xmlns:a16="http://schemas.microsoft.com/office/drawing/2014/main" id="{3D0F0930-8C1B-4125-3948-FB0EF63D2E95}"/>
              </a:ext>
            </a:extLst>
          </p:cNvPr>
          <p:cNvSpPr>
            <a:spLocks noGrp="1"/>
          </p:cNvSpPr>
          <p:nvPr>
            <p:ph type="sldNum" sz="quarter" idx="12"/>
          </p:nvPr>
        </p:nvSpPr>
        <p:spPr/>
        <p:txBody>
          <a:bodyPr/>
          <a:lstStyle/>
          <a:p>
            <a:fld id="{C8E19B19-BAA1-4A51-865C-FE1CD72532C8}" type="slidenum">
              <a:rPr lang="en-US" smtClean="0"/>
              <a:pPr/>
              <a:t>27</a:t>
            </a:fld>
            <a:endParaRPr lang="en-US"/>
          </a:p>
        </p:txBody>
      </p:sp>
    </p:spTree>
    <p:extLst>
      <p:ext uri="{BB962C8B-B14F-4D97-AF65-F5344CB8AC3E}">
        <p14:creationId xmlns:p14="http://schemas.microsoft.com/office/powerpoint/2010/main" val="30057357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dirty="0"/>
              <a:t>New Airborne Survey </a:t>
            </a:r>
          </a:p>
        </p:txBody>
      </p:sp>
      <p:pic>
        <p:nvPicPr>
          <p:cNvPr id="6" name="Content Placeholder 5" descr="allCOMPgreen.tif"/>
          <p:cNvPicPr>
            <a:picLocks noGrp="1" noChangeAspect="1"/>
          </p:cNvPicPr>
          <p:nvPr>
            <p:ph idx="1"/>
          </p:nvPr>
        </p:nvPicPr>
        <p:blipFill>
          <a:blip r:embed="rId2" cstate="print"/>
          <a:stretch>
            <a:fillRect/>
          </a:stretch>
        </p:blipFill>
        <p:spPr>
          <a:xfrm>
            <a:off x="1817694" y="1160748"/>
            <a:ext cx="5738627" cy="4572456"/>
          </a:xfrm>
        </p:spPr>
      </p:pic>
      <p:sp>
        <p:nvSpPr>
          <p:cNvPr id="3" name="TextBox 2"/>
          <p:cNvSpPr txBox="1"/>
          <p:nvPr/>
        </p:nvSpPr>
        <p:spPr>
          <a:xfrm>
            <a:off x="3761910" y="5720770"/>
            <a:ext cx="2386808" cy="507831"/>
          </a:xfrm>
          <a:prstGeom prst="rect">
            <a:avLst/>
          </a:prstGeom>
          <a:noFill/>
        </p:spPr>
        <p:txBody>
          <a:bodyPr wrap="square" rtlCol="0">
            <a:spAutoFit/>
          </a:bodyPr>
          <a:lstStyle/>
          <a:p>
            <a:r>
              <a:rPr lang="en-GB" sz="1350" dirty="0" err="1"/>
              <a:t>Datasource</a:t>
            </a:r>
            <a:r>
              <a:rPr lang="en-GB" sz="1350" dirty="0"/>
              <a:t>: www.tellusgb.ac.uk</a:t>
            </a:r>
            <a:endParaRPr lang="en-US" sz="1350" dirty="0"/>
          </a:p>
        </p:txBody>
      </p:sp>
      <p:sp>
        <p:nvSpPr>
          <p:cNvPr id="4" name="TextBox 3">
            <a:extLst>
              <a:ext uri="{FF2B5EF4-FFF2-40B4-BE49-F238E27FC236}">
                <a16:creationId xmlns:a16="http://schemas.microsoft.com/office/drawing/2014/main" id="{9AAFB375-85BB-DB66-75D8-C3C5E93D4198}"/>
              </a:ext>
            </a:extLst>
          </p:cNvPr>
          <p:cNvSpPr txBox="1"/>
          <p:nvPr/>
        </p:nvSpPr>
        <p:spPr>
          <a:xfrm>
            <a:off x="6148718" y="6165304"/>
            <a:ext cx="1944216" cy="369332"/>
          </a:xfrm>
          <a:prstGeom prst="rect">
            <a:avLst/>
          </a:prstGeom>
          <a:noFill/>
        </p:spPr>
        <p:txBody>
          <a:bodyPr wrap="square" rtlCol="0">
            <a:spAutoFit/>
          </a:bodyPr>
          <a:lstStyle/>
          <a:p>
            <a:r>
              <a:rPr lang="en-US" dirty="0"/>
              <a:t>200m X 80 m</a:t>
            </a:r>
            <a:endParaRPr lang="en-GB" dirty="0"/>
          </a:p>
        </p:txBody>
      </p:sp>
    </p:spTree>
    <p:extLst>
      <p:ext uri="{BB962C8B-B14F-4D97-AF65-F5344CB8AC3E}">
        <p14:creationId xmlns:p14="http://schemas.microsoft.com/office/powerpoint/2010/main" val="3679501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 descr="StMichaelsMount_20130111.jpg">
            <a:extLst>
              <a:ext uri="{FF2B5EF4-FFF2-40B4-BE49-F238E27FC236}">
                <a16:creationId xmlns:a16="http://schemas.microsoft.com/office/drawing/2014/main" id="{B6979F7A-D5F0-4E7B-BF66-6A6EED5853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119062" y="79082"/>
            <a:ext cx="4416633" cy="2483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Content Placeholder 3" descr="croftyroskeara.jpg">
            <a:extLst>
              <a:ext uri="{FF2B5EF4-FFF2-40B4-BE49-F238E27FC236}">
                <a16:creationId xmlns:a16="http://schemas.microsoft.com/office/drawing/2014/main" id="{FB73BAA3-43DB-4322-B13E-3A18E62017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9063" y="3297238"/>
            <a:ext cx="2928937" cy="302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Content Placeholder 3" descr="pryceslode.JPG">
            <a:extLst>
              <a:ext uri="{FF2B5EF4-FFF2-40B4-BE49-F238E27FC236}">
                <a16:creationId xmlns:a16="http://schemas.microsoft.com/office/drawing/2014/main" id="{B6012B8A-EE7C-472E-BC07-16CC4068E5C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44468" y="79082"/>
            <a:ext cx="1826964" cy="2435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le 1">
            <a:extLst>
              <a:ext uri="{FF2B5EF4-FFF2-40B4-BE49-F238E27FC236}">
                <a16:creationId xmlns:a16="http://schemas.microsoft.com/office/drawing/2014/main" id="{958FF37A-9845-4B2B-AF66-B8FAC6074E10}"/>
              </a:ext>
            </a:extLst>
          </p:cNvPr>
          <p:cNvSpPr>
            <a:spLocks noChangeArrowheads="1"/>
          </p:cNvSpPr>
          <p:nvPr/>
        </p:nvSpPr>
        <p:spPr bwMode="auto">
          <a:xfrm>
            <a:off x="3132138" y="4267200"/>
            <a:ext cx="1600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t>Roskear A lode</a:t>
            </a:r>
          </a:p>
          <a:p>
            <a:pPr eaLnBrk="1" hangingPunct="1">
              <a:spcBef>
                <a:spcPct val="0"/>
              </a:spcBef>
              <a:buFontTx/>
              <a:buNone/>
            </a:pPr>
            <a:r>
              <a:rPr lang="en-GB" altLang="en-US" sz="1800"/>
              <a:t>South Crofty</a:t>
            </a:r>
          </a:p>
          <a:p>
            <a:pPr eaLnBrk="1" hangingPunct="1">
              <a:spcBef>
                <a:spcPct val="0"/>
              </a:spcBef>
              <a:buFontTx/>
              <a:buNone/>
            </a:pPr>
            <a:r>
              <a:rPr lang="en-GB" altLang="en-US" sz="1800"/>
              <a:t>~2% Sn</a:t>
            </a:r>
            <a:endParaRPr lang="en-US" altLang="en-US" sz="1800"/>
          </a:p>
        </p:txBody>
      </p:sp>
      <p:sp>
        <p:nvSpPr>
          <p:cNvPr id="12294" name="Rectangle 5">
            <a:extLst>
              <a:ext uri="{FF2B5EF4-FFF2-40B4-BE49-F238E27FC236}">
                <a16:creationId xmlns:a16="http://schemas.microsoft.com/office/drawing/2014/main" id="{7FE99ABA-ABBD-4067-B9E8-2C19924C8433}"/>
              </a:ext>
            </a:extLst>
          </p:cNvPr>
          <p:cNvSpPr>
            <a:spLocks noChangeArrowheads="1"/>
          </p:cNvSpPr>
          <p:nvPr/>
        </p:nvSpPr>
        <p:spPr bwMode="auto">
          <a:xfrm>
            <a:off x="3125788" y="5410200"/>
            <a:ext cx="16748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200">
                <a:latin typeface="Arial" panose="020B0604020202020204" pitchFamily="34" charset="0"/>
              </a:rPr>
              <a:t>Deakin et al., 1995</a:t>
            </a:r>
            <a:endParaRPr lang="en-US" altLang="en-US" sz="1200">
              <a:latin typeface="Arial" panose="020B0604020202020204" pitchFamily="34" charset="0"/>
            </a:endParaRPr>
          </a:p>
        </p:txBody>
      </p:sp>
      <p:sp>
        <p:nvSpPr>
          <p:cNvPr id="12295" name="Rectangle 2">
            <a:extLst>
              <a:ext uri="{FF2B5EF4-FFF2-40B4-BE49-F238E27FC236}">
                <a16:creationId xmlns:a16="http://schemas.microsoft.com/office/drawing/2014/main" id="{3EC1CFCB-2A6E-4770-B543-4A373EBCDC38}"/>
              </a:ext>
            </a:extLst>
          </p:cNvPr>
          <p:cNvSpPr>
            <a:spLocks noChangeArrowheads="1"/>
          </p:cNvSpPr>
          <p:nvPr/>
        </p:nvSpPr>
        <p:spPr bwMode="auto">
          <a:xfrm>
            <a:off x="7717872" y="1308684"/>
            <a:ext cx="12451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600" dirty="0"/>
              <a:t>Main phase lode</a:t>
            </a:r>
            <a:br>
              <a:rPr lang="en-GB" altLang="en-US" sz="1600" dirty="0"/>
            </a:br>
            <a:r>
              <a:rPr lang="en-GB" altLang="en-US" sz="1600" dirty="0" err="1"/>
              <a:t>Pryces</a:t>
            </a:r>
            <a:r>
              <a:rPr lang="en-GB" altLang="en-US" sz="1600" dirty="0"/>
              <a:t> Lode</a:t>
            </a:r>
            <a:endParaRPr lang="en-US" altLang="en-US" sz="1600" dirty="0"/>
          </a:p>
        </p:txBody>
      </p:sp>
      <p:pic>
        <p:nvPicPr>
          <p:cNvPr id="12296" name="Content Placeholder 5" descr="greystonexc.JPG">
            <a:extLst>
              <a:ext uri="{FF2B5EF4-FFF2-40B4-BE49-F238E27FC236}">
                <a16:creationId xmlns:a16="http://schemas.microsoft.com/office/drawing/2014/main" id="{B3722F07-EBCC-4823-A8F7-5B2FBEDFE2A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60470" y="4932604"/>
            <a:ext cx="2505075" cy="182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Rectangle 5">
            <a:extLst>
              <a:ext uri="{FF2B5EF4-FFF2-40B4-BE49-F238E27FC236}">
                <a16:creationId xmlns:a16="http://schemas.microsoft.com/office/drawing/2014/main" id="{AAB6CDAB-9E9D-4E8B-9B30-C66814E09908}"/>
              </a:ext>
            </a:extLst>
          </p:cNvPr>
          <p:cNvSpPr>
            <a:spLocks noChangeArrowheads="1"/>
          </p:cNvSpPr>
          <p:nvPr/>
        </p:nvSpPr>
        <p:spPr bwMode="auto">
          <a:xfrm>
            <a:off x="3187700" y="3340100"/>
            <a:ext cx="1238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t>Tourmaline</a:t>
            </a:r>
          </a:p>
          <a:p>
            <a:pPr eaLnBrk="1" hangingPunct="1">
              <a:spcBef>
                <a:spcPct val="0"/>
              </a:spcBef>
              <a:buFontTx/>
              <a:buNone/>
            </a:pPr>
            <a:r>
              <a:rPr lang="en-GB" altLang="en-US" sz="1800"/>
              <a:t>Veins</a:t>
            </a:r>
            <a:endParaRPr lang="en-US" altLang="en-US" sz="1800"/>
          </a:p>
        </p:txBody>
      </p:sp>
      <p:sp>
        <p:nvSpPr>
          <p:cNvPr id="12298" name="Rectangle 7">
            <a:extLst>
              <a:ext uri="{FF2B5EF4-FFF2-40B4-BE49-F238E27FC236}">
                <a16:creationId xmlns:a16="http://schemas.microsoft.com/office/drawing/2014/main" id="{4F3BCA78-E714-4421-B802-A4866A8560BC}"/>
              </a:ext>
            </a:extLst>
          </p:cNvPr>
          <p:cNvSpPr>
            <a:spLocks noChangeArrowheads="1"/>
          </p:cNvSpPr>
          <p:nvPr/>
        </p:nvSpPr>
        <p:spPr bwMode="auto">
          <a:xfrm>
            <a:off x="4878389" y="5686427"/>
            <a:ext cx="14820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dirty="0" err="1"/>
              <a:t>Crosscourses</a:t>
            </a:r>
            <a:br>
              <a:rPr lang="en-GB" altLang="en-US" sz="1800" dirty="0"/>
            </a:br>
            <a:endParaRPr lang="en-US" altLang="en-US" sz="1800" dirty="0"/>
          </a:p>
        </p:txBody>
      </p:sp>
      <p:sp>
        <p:nvSpPr>
          <p:cNvPr id="12299" name="Rectangle 9">
            <a:extLst>
              <a:ext uri="{FF2B5EF4-FFF2-40B4-BE49-F238E27FC236}">
                <a16:creationId xmlns:a16="http://schemas.microsoft.com/office/drawing/2014/main" id="{932879F0-F9C0-4BC7-BD2D-1459704F8644}"/>
              </a:ext>
            </a:extLst>
          </p:cNvPr>
          <p:cNvSpPr>
            <a:spLocks noChangeArrowheads="1"/>
          </p:cNvSpPr>
          <p:nvPr/>
        </p:nvSpPr>
        <p:spPr bwMode="auto">
          <a:xfrm>
            <a:off x="1514475" y="2590800"/>
            <a:ext cx="2133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t>Sheeted vein greisen</a:t>
            </a:r>
          </a:p>
        </p:txBody>
      </p:sp>
      <p:sp>
        <p:nvSpPr>
          <p:cNvPr id="12300" name="TextBox 1">
            <a:extLst>
              <a:ext uri="{FF2B5EF4-FFF2-40B4-BE49-F238E27FC236}">
                <a16:creationId xmlns:a16="http://schemas.microsoft.com/office/drawing/2014/main" id="{F11ACAB8-15F2-46E1-A4D1-0360E29A05DB}"/>
              </a:ext>
            </a:extLst>
          </p:cNvPr>
          <p:cNvSpPr txBox="1">
            <a:spLocks noChangeArrowheads="1"/>
          </p:cNvSpPr>
          <p:nvPr/>
        </p:nvSpPr>
        <p:spPr bwMode="auto">
          <a:xfrm>
            <a:off x="604008" y="6464300"/>
            <a:ext cx="47481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2000" dirty="0"/>
              <a:t>Main Styles of Metallic Mineralisation</a:t>
            </a:r>
            <a:endParaRPr lang="en-US" altLang="en-US" sz="2000" dirty="0"/>
          </a:p>
        </p:txBody>
      </p:sp>
      <p:grpSp>
        <p:nvGrpSpPr>
          <p:cNvPr id="16" name="Group 15">
            <a:extLst>
              <a:ext uri="{FF2B5EF4-FFF2-40B4-BE49-F238E27FC236}">
                <a16:creationId xmlns:a16="http://schemas.microsoft.com/office/drawing/2014/main" id="{1CBBB783-769C-4CA2-B78B-2E0B5EA5A87E}"/>
              </a:ext>
            </a:extLst>
          </p:cNvPr>
          <p:cNvGrpSpPr/>
          <p:nvPr/>
        </p:nvGrpSpPr>
        <p:grpSpPr>
          <a:xfrm>
            <a:off x="6184523" y="2669129"/>
            <a:ext cx="2856968" cy="2141790"/>
            <a:chOff x="0" y="1268413"/>
            <a:chExt cx="9144000" cy="4559300"/>
          </a:xfrm>
        </p:grpSpPr>
        <p:pic>
          <p:nvPicPr>
            <p:cNvPr id="17" name="Picture 1" descr="gryllsbunny1.jpg">
              <a:extLst>
                <a:ext uri="{FF2B5EF4-FFF2-40B4-BE49-F238E27FC236}">
                  <a16:creationId xmlns:a16="http://schemas.microsoft.com/office/drawing/2014/main" id="{D8295B00-33B4-4FC4-86AB-4A8925C62E4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1268413"/>
              <a:ext cx="6842125" cy="455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gryllsdet.jpg">
              <a:extLst>
                <a:ext uri="{FF2B5EF4-FFF2-40B4-BE49-F238E27FC236}">
                  <a16:creationId xmlns:a16="http://schemas.microsoft.com/office/drawing/2014/main" id="{6AC219CC-6761-49B1-B330-CEF458D5571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842000" y="1268413"/>
              <a:ext cx="3302000" cy="448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2">
            <a:extLst>
              <a:ext uri="{FF2B5EF4-FFF2-40B4-BE49-F238E27FC236}">
                <a16:creationId xmlns:a16="http://schemas.microsoft.com/office/drawing/2014/main" id="{69297D8C-0D20-4960-9268-F0209EF19B15}"/>
              </a:ext>
            </a:extLst>
          </p:cNvPr>
          <p:cNvSpPr txBox="1"/>
          <p:nvPr/>
        </p:nvSpPr>
        <p:spPr>
          <a:xfrm>
            <a:off x="5025006" y="3663156"/>
            <a:ext cx="793038" cy="369332"/>
          </a:xfrm>
          <a:prstGeom prst="rect">
            <a:avLst/>
          </a:prstGeom>
          <a:noFill/>
        </p:spPr>
        <p:txBody>
          <a:bodyPr wrap="none" rtlCol="0">
            <a:spAutoFit/>
          </a:bodyPr>
          <a:lstStyle/>
          <a:p>
            <a:r>
              <a:rPr lang="en-GB" dirty="0"/>
              <a:t>Skarns</a:t>
            </a:r>
          </a:p>
        </p:txBody>
      </p:sp>
    </p:spTree>
    <p:extLst>
      <p:ext uri="{BB962C8B-B14F-4D97-AF65-F5344CB8AC3E}">
        <p14:creationId xmlns:p14="http://schemas.microsoft.com/office/powerpoint/2010/main" val="18992744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F5794-A4C0-22F5-BB68-836DB0873D21}"/>
              </a:ext>
            </a:extLst>
          </p:cNvPr>
          <p:cNvSpPr>
            <a:spLocks noGrp="1"/>
          </p:cNvSpPr>
          <p:nvPr>
            <p:ph type="title"/>
          </p:nvPr>
        </p:nvSpPr>
        <p:spPr>
          <a:xfrm>
            <a:off x="2123728" y="-315416"/>
            <a:ext cx="6391622" cy="1512168"/>
          </a:xfrm>
        </p:spPr>
        <p:txBody>
          <a:bodyPr>
            <a:normAutofit/>
          </a:bodyPr>
          <a:lstStyle/>
          <a:p>
            <a:r>
              <a:rPr lang="en-GB" dirty="0"/>
              <a:t> Rock Geochemistry</a:t>
            </a:r>
          </a:p>
        </p:txBody>
      </p:sp>
      <p:pic>
        <p:nvPicPr>
          <p:cNvPr id="9" name="Content Placeholder 8">
            <a:extLst>
              <a:ext uri="{FF2B5EF4-FFF2-40B4-BE49-F238E27FC236}">
                <a16:creationId xmlns:a16="http://schemas.microsoft.com/office/drawing/2014/main" id="{59F74612-ECBD-ECCD-9593-FFD8DD03B95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085" y="943787"/>
            <a:ext cx="6621037" cy="4414025"/>
          </a:xfrm>
        </p:spPr>
      </p:pic>
      <p:sp>
        <p:nvSpPr>
          <p:cNvPr id="3" name="TextBox 2">
            <a:extLst>
              <a:ext uri="{FF2B5EF4-FFF2-40B4-BE49-F238E27FC236}">
                <a16:creationId xmlns:a16="http://schemas.microsoft.com/office/drawing/2014/main" id="{3FF0128B-A26C-ED8C-DF62-64F5C8B26D72}"/>
              </a:ext>
            </a:extLst>
          </p:cNvPr>
          <p:cNvSpPr txBox="1"/>
          <p:nvPr/>
        </p:nvSpPr>
        <p:spPr>
          <a:xfrm>
            <a:off x="7008019" y="2625329"/>
            <a:ext cx="1632819" cy="507831"/>
          </a:xfrm>
          <a:prstGeom prst="rect">
            <a:avLst/>
          </a:prstGeom>
          <a:noFill/>
        </p:spPr>
        <p:txBody>
          <a:bodyPr wrap="none" rtlCol="0">
            <a:spAutoFit/>
          </a:bodyPr>
          <a:lstStyle/>
          <a:p>
            <a:r>
              <a:rPr lang="en-US" sz="1350" dirty="0"/>
              <a:t>Manning et al., 1996</a:t>
            </a:r>
          </a:p>
          <a:p>
            <a:r>
              <a:rPr lang="en-US" sz="1350" dirty="0"/>
              <a:t>Bromley et al., 1989</a:t>
            </a:r>
            <a:endParaRPr lang="en-GB" sz="1350" dirty="0"/>
          </a:p>
        </p:txBody>
      </p:sp>
    </p:spTree>
    <p:extLst>
      <p:ext uri="{BB962C8B-B14F-4D97-AF65-F5344CB8AC3E}">
        <p14:creationId xmlns:p14="http://schemas.microsoft.com/office/powerpoint/2010/main" val="2818809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a:extLst>
              <a:ext uri="{FF2B5EF4-FFF2-40B4-BE49-F238E27FC236}">
                <a16:creationId xmlns:a16="http://schemas.microsoft.com/office/drawing/2014/main" id="{5E267DC0-4F36-4058-B47D-32324FD22F9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41319" y="1771775"/>
            <a:ext cx="3743325" cy="309019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782205A9-B4FE-4D92-89E8-B38F281AD2A9}"/>
              </a:ext>
            </a:extLst>
          </p:cNvPr>
          <p:cNvSpPr txBox="1">
            <a:spLocks/>
          </p:cNvSpPr>
          <p:nvPr/>
        </p:nvSpPr>
        <p:spPr>
          <a:xfrm>
            <a:off x="166386" y="1107490"/>
            <a:ext cx="8811228" cy="606210"/>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t>Principal components analysis (PCA)</a:t>
            </a:r>
          </a:p>
        </p:txBody>
      </p:sp>
      <p:cxnSp>
        <p:nvCxnSpPr>
          <p:cNvPr id="7" name="Straight Arrow Connector 6">
            <a:extLst>
              <a:ext uri="{FF2B5EF4-FFF2-40B4-BE49-F238E27FC236}">
                <a16:creationId xmlns:a16="http://schemas.microsoft.com/office/drawing/2014/main" id="{027AE520-A489-4E83-8E1C-41A4D050C044}"/>
              </a:ext>
            </a:extLst>
          </p:cNvPr>
          <p:cNvCxnSpPr>
            <a:cxnSpLocks/>
          </p:cNvCxnSpPr>
          <p:nvPr/>
        </p:nvCxnSpPr>
        <p:spPr>
          <a:xfrm>
            <a:off x="1176934" y="2872755"/>
            <a:ext cx="910979" cy="91605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17D7D49-3C53-487F-A031-C4E599031FD3}"/>
              </a:ext>
            </a:extLst>
          </p:cNvPr>
          <p:cNvSpPr txBox="1"/>
          <p:nvPr/>
        </p:nvSpPr>
        <p:spPr>
          <a:xfrm>
            <a:off x="1345800" y="2280737"/>
            <a:ext cx="1006135" cy="646331"/>
          </a:xfrm>
          <a:prstGeom prst="rect">
            <a:avLst/>
          </a:prstGeom>
          <a:noFill/>
        </p:spPr>
        <p:txBody>
          <a:bodyPr wrap="square" rtlCol="0">
            <a:spAutoFit/>
          </a:bodyPr>
          <a:lstStyle/>
          <a:p>
            <a:r>
              <a:rPr lang="en-US" sz="1200" dirty="0"/>
              <a:t>Increasingly evolved granites?</a:t>
            </a:r>
          </a:p>
        </p:txBody>
      </p:sp>
      <p:sp>
        <p:nvSpPr>
          <p:cNvPr id="9" name="Oval 8">
            <a:extLst>
              <a:ext uri="{FF2B5EF4-FFF2-40B4-BE49-F238E27FC236}">
                <a16:creationId xmlns:a16="http://schemas.microsoft.com/office/drawing/2014/main" id="{02A4186A-EFCD-4EFA-BAD6-EF65B7F1E729}"/>
              </a:ext>
            </a:extLst>
          </p:cNvPr>
          <p:cNvSpPr/>
          <p:nvPr/>
        </p:nvSpPr>
        <p:spPr>
          <a:xfrm rot="1498111">
            <a:off x="3003330" y="1823098"/>
            <a:ext cx="752129" cy="192596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 name="TextBox 9">
            <a:extLst>
              <a:ext uri="{FF2B5EF4-FFF2-40B4-BE49-F238E27FC236}">
                <a16:creationId xmlns:a16="http://schemas.microsoft.com/office/drawing/2014/main" id="{3EAF1B67-3B13-49BF-9108-127EA3EB48FA}"/>
              </a:ext>
            </a:extLst>
          </p:cNvPr>
          <p:cNvSpPr txBox="1"/>
          <p:nvPr/>
        </p:nvSpPr>
        <p:spPr>
          <a:xfrm>
            <a:off x="2351935" y="2047125"/>
            <a:ext cx="1018091" cy="461665"/>
          </a:xfrm>
          <a:prstGeom prst="rect">
            <a:avLst/>
          </a:prstGeom>
          <a:noFill/>
        </p:spPr>
        <p:txBody>
          <a:bodyPr wrap="square" rtlCol="0">
            <a:spAutoFit/>
          </a:bodyPr>
          <a:lstStyle/>
          <a:p>
            <a:r>
              <a:rPr lang="en-US" sz="1200" dirty="0"/>
              <a:t>Distinct G5 granite</a:t>
            </a:r>
          </a:p>
        </p:txBody>
      </p:sp>
      <p:sp>
        <p:nvSpPr>
          <p:cNvPr id="12" name="Content Placeholder 2">
            <a:extLst>
              <a:ext uri="{FF2B5EF4-FFF2-40B4-BE49-F238E27FC236}">
                <a16:creationId xmlns:a16="http://schemas.microsoft.com/office/drawing/2014/main" id="{8604C1CE-6040-47E5-A050-D399F14921FB}"/>
              </a:ext>
            </a:extLst>
          </p:cNvPr>
          <p:cNvSpPr txBox="1">
            <a:spLocks/>
          </p:cNvSpPr>
          <p:nvPr/>
        </p:nvSpPr>
        <p:spPr>
          <a:xfrm>
            <a:off x="4248601" y="1776262"/>
            <a:ext cx="4568990" cy="3505121"/>
          </a:xfrm>
          <a:prstGeom prst="rect">
            <a:avLst/>
          </a:prstGeom>
        </p:spPr>
        <p:txBody>
          <a:bodyPr vert="horz" lIns="68580" tIns="34290" rIns="68580" bIns="3429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57175" indent="-257175" algn="l">
              <a:buFont typeface="Arial,Sans-Serif" panose="020B0604020202020204" pitchFamily="34" charset="0"/>
              <a:buChar char="•"/>
            </a:pPr>
            <a:r>
              <a:rPr lang="en-US" sz="1800" dirty="0">
                <a:ea typeface="+mn-lt"/>
                <a:cs typeface="+mn-lt"/>
              </a:rPr>
              <a:t>PCA comparison shows: </a:t>
            </a:r>
          </a:p>
          <a:p>
            <a:pPr marL="600075" lvl="1" indent="-257175" algn="l">
              <a:buFont typeface="Arial,Sans-Serif" panose="020B0604020202020204" pitchFamily="34" charset="0"/>
              <a:buChar char="•"/>
            </a:pPr>
            <a:r>
              <a:rPr lang="en-US" sz="1500" dirty="0">
                <a:ea typeface="+mn-lt"/>
                <a:cs typeface="+mn-lt"/>
              </a:rPr>
              <a:t>Clear geochemical evolution trend for G1-G4 granites</a:t>
            </a:r>
          </a:p>
          <a:p>
            <a:pPr marL="600075" lvl="1" indent="-257175" algn="l">
              <a:buFont typeface="Arial,Sans-Serif" panose="020B0604020202020204" pitchFamily="34" charset="0"/>
              <a:buChar char="•"/>
            </a:pPr>
            <a:r>
              <a:rPr lang="en-US" sz="1500" dirty="0">
                <a:ea typeface="+mn-lt"/>
                <a:cs typeface="+mn-lt"/>
              </a:rPr>
              <a:t>Distinct G5 granite region</a:t>
            </a:r>
          </a:p>
          <a:p>
            <a:pPr marL="600075" lvl="1" indent="-257175" algn="l">
              <a:buFont typeface="Arial,Sans-Serif" panose="020B0604020202020204" pitchFamily="34" charset="0"/>
              <a:buChar char="•"/>
            </a:pPr>
            <a:r>
              <a:rPr lang="en-US" sz="1500" dirty="0">
                <a:ea typeface="+mn-lt"/>
                <a:cs typeface="+mn-lt"/>
              </a:rPr>
              <a:t>Samples in Simons et al. (2016) classification requiring potential reinterpretation</a:t>
            </a:r>
            <a:endParaRPr lang="en-US" sz="1500" dirty="0"/>
          </a:p>
          <a:p>
            <a:pPr marL="257175" indent="-257175" algn="l">
              <a:buFont typeface="Arial" panose="020B0604020202020204" pitchFamily="34" charset="0"/>
              <a:buChar char="•"/>
            </a:pPr>
            <a:r>
              <a:rPr lang="en-US" sz="1800" dirty="0"/>
              <a:t>NB: Meldon Aplite (G5) sample removed from these results</a:t>
            </a:r>
            <a:endParaRPr lang="en-US" sz="1800" dirty="0">
              <a:cs typeface="Calibri"/>
            </a:endParaRPr>
          </a:p>
        </p:txBody>
      </p:sp>
    </p:spTree>
    <p:extLst>
      <p:ext uri="{BB962C8B-B14F-4D97-AF65-F5344CB8AC3E}">
        <p14:creationId xmlns:p14="http://schemas.microsoft.com/office/powerpoint/2010/main" val="13747622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BDB121-0A53-7343-9F0C-486869C485BE}"/>
              </a:ext>
            </a:extLst>
          </p:cNvPr>
          <p:cNvSpPr>
            <a:spLocks noGrp="1"/>
          </p:cNvSpPr>
          <p:nvPr/>
        </p:nvSpPr>
        <p:spPr>
          <a:xfrm>
            <a:off x="880409" y="990179"/>
            <a:ext cx="7886700"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t>Unsupervised machine learning (k-means clustering method) on transformed data</a:t>
            </a:r>
          </a:p>
        </p:txBody>
      </p:sp>
      <p:pic>
        <p:nvPicPr>
          <p:cNvPr id="5" name="Content Placeholder 6">
            <a:extLst>
              <a:ext uri="{FF2B5EF4-FFF2-40B4-BE49-F238E27FC236}">
                <a16:creationId xmlns:a16="http://schemas.microsoft.com/office/drawing/2014/main" id="{FF824C1C-4DDC-2346-9F66-4F9DC2696B7D}"/>
              </a:ext>
            </a:extLst>
          </p:cNvPr>
          <p:cNvPicPr>
            <a:picLocks noGrp="1" noChangeAspect="1"/>
          </p:cNvPicPr>
          <p:nvPr/>
        </p:nvPicPr>
        <p:blipFill>
          <a:blip r:embed="rId2" cstate="email">
            <a:extLst>
              <a:ext uri="{28A0092B-C50C-407E-A947-70E740481C1C}">
                <a14:useLocalDpi xmlns:a14="http://schemas.microsoft.com/office/drawing/2010/main"/>
              </a:ext>
            </a:extLst>
          </a:blip>
          <a:stretch>
            <a:fillRect/>
          </a:stretch>
        </p:blipFill>
        <p:spPr>
          <a:xfrm>
            <a:off x="1488289" y="2099442"/>
            <a:ext cx="3027909" cy="3146558"/>
          </a:xfrm>
          <a:prstGeom prst="rect">
            <a:avLst/>
          </a:prstGeom>
        </p:spPr>
      </p:pic>
      <p:sp>
        <p:nvSpPr>
          <p:cNvPr id="14" name="TextBox 22">
            <a:extLst>
              <a:ext uri="{FF2B5EF4-FFF2-40B4-BE49-F238E27FC236}">
                <a16:creationId xmlns:a16="http://schemas.microsoft.com/office/drawing/2014/main" id="{80C060D1-8393-FE40-9A44-87647DE463CA}"/>
              </a:ext>
            </a:extLst>
          </p:cNvPr>
          <p:cNvSpPr txBox="1"/>
          <p:nvPr/>
        </p:nvSpPr>
        <p:spPr>
          <a:xfrm>
            <a:off x="1661095" y="1949401"/>
            <a:ext cx="1877438" cy="553998"/>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t>8-cluster solution plot</a:t>
            </a:r>
          </a:p>
        </p:txBody>
      </p:sp>
      <p:sp>
        <p:nvSpPr>
          <p:cNvPr id="19" name="TextBox 19">
            <a:extLst>
              <a:ext uri="{FF2B5EF4-FFF2-40B4-BE49-F238E27FC236}">
                <a16:creationId xmlns:a16="http://schemas.microsoft.com/office/drawing/2014/main" id="{3E8B0522-344A-A14C-83A0-9C0287302F4A}"/>
              </a:ext>
            </a:extLst>
          </p:cNvPr>
          <p:cNvSpPr txBox="1"/>
          <p:nvPr/>
        </p:nvSpPr>
        <p:spPr>
          <a:xfrm>
            <a:off x="4486819" y="2255578"/>
            <a:ext cx="88555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Tregonning G5 Topaz and aplites</a:t>
            </a:r>
          </a:p>
        </p:txBody>
      </p:sp>
      <p:sp>
        <p:nvSpPr>
          <p:cNvPr id="20" name="Oval 19">
            <a:extLst>
              <a:ext uri="{FF2B5EF4-FFF2-40B4-BE49-F238E27FC236}">
                <a16:creationId xmlns:a16="http://schemas.microsoft.com/office/drawing/2014/main" id="{9946680F-4F3E-7447-BFE1-050501B84D32}"/>
              </a:ext>
            </a:extLst>
          </p:cNvPr>
          <p:cNvSpPr/>
          <p:nvPr/>
        </p:nvSpPr>
        <p:spPr>
          <a:xfrm rot="21151890">
            <a:off x="3783324" y="2205834"/>
            <a:ext cx="352250" cy="127559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22" name="TextBox 26">
            <a:extLst>
              <a:ext uri="{FF2B5EF4-FFF2-40B4-BE49-F238E27FC236}">
                <a16:creationId xmlns:a16="http://schemas.microsoft.com/office/drawing/2014/main" id="{C4750C71-55C4-3E43-A444-D296052F6838}"/>
              </a:ext>
            </a:extLst>
          </p:cNvPr>
          <p:cNvSpPr txBox="1"/>
          <p:nvPr/>
        </p:nvSpPr>
        <p:spPr>
          <a:xfrm>
            <a:off x="4555714" y="4169702"/>
            <a:ext cx="84240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St. Austell G5 Topaz</a:t>
            </a:r>
          </a:p>
        </p:txBody>
      </p:sp>
      <p:sp>
        <p:nvSpPr>
          <p:cNvPr id="23" name="Oval 22">
            <a:extLst>
              <a:ext uri="{FF2B5EF4-FFF2-40B4-BE49-F238E27FC236}">
                <a16:creationId xmlns:a16="http://schemas.microsoft.com/office/drawing/2014/main" id="{398F52CE-457D-9B41-9C06-FD92E62D4A2B}"/>
              </a:ext>
            </a:extLst>
          </p:cNvPr>
          <p:cNvSpPr/>
          <p:nvPr/>
        </p:nvSpPr>
        <p:spPr>
          <a:xfrm rot="20646313">
            <a:off x="1752718" y="2473778"/>
            <a:ext cx="413140" cy="1135724"/>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24" name="TextBox 28">
            <a:extLst>
              <a:ext uri="{FF2B5EF4-FFF2-40B4-BE49-F238E27FC236}">
                <a16:creationId xmlns:a16="http://schemas.microsoft.com/office/drawing/2014/main" id="{E36534E8-90B8-9F4B-984F-EE58E289DBAC}"/>
              </a:ext>
            </a:extLst>
          </p:cNvPr>
          <p:cNvSpPr txBox="1"/>
          <p:nvPr/>
        </p:nvSpPr>
        <p:spPr>
          <a:xfrm>
            <a:off x="602985" y="2510567"/>
            <a:ext cx="888369"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Land’s End G3 granites</a:t>
            </a:r>
          </a:p>
        </p:txBody>
      </p:sp>
      <p:sp>
        <p:nvSpPr>
          <p:cNvPr id="25" name="Oval 24">
            <a:extLst>
              <a:ext uri="{FF2B5EF4-FFF2-40B4-BE49-F238E27FC236}">
                <a16:creationId xmlns:a16="http://schemas.microsoft.com/office/drawing/2014/main" id="{C0652F93-1064-5048-81D1-4C0163EF2C97}"/>
              </a:ext>
            </a:extLst>
          </p:cNvPr>
          <p:cNvSpPr/>
          <p:nvPr/>
        </p:nvSpPr>
        <p:spPr>
          <a:xfrm rot="718227">
            <a:off x="3105676" y="3982361"/>
            <a:ext cx="471287" cy="832082"/>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26" name="TextBox 30">
            <a:extLst>
              <a:ext uri="{FF2B5EF4-FFF2-40B4-BE49-F238E27FC236}">
                <a16:creationId xmlns:a16="http://schemas.microsoft.com/office/drawing/2014/main" id="{6431B4EB-0D6E-CE44-A9F4-F81458C59035}"/>
              </a:ext>
            </a:extLst>
          </p:cNvPr>
          <p:cNvSpPr txBox="1"/>
          <p:nvPr/>
        </p:nvSpPr>
        <p:spPr>
          <a:xfrm>
            <a:off x="4210792" y="4856218"/>
            <a:ext cx="84240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St. Austell G4 granites</a:t>
            </a:r>
          </a:p>
        </p:txBody>
      </p:sp>
      <p:sp>
        <p:nvSpPr>
          <p:cNvPr id="27" name="Oval 26">
            <a:extLst>
              <a:ext uri="{FF2B5EF4-FFF2-40B4-BE49-F238E27FC236}">
                <a16:creationId xmlns:a16="http://schemas.microsoft.com/office/drawing/2014/main" id="{C307F6B9-38DF-2949-938C-4BCA3AAA108E}"/>
              </a:ext>
            </a:extLst>
          </p:cNvPr>
          <p:cNvSpPr/>
          <p:nvPr/>
        </p:nvSpPr>
        <p:spPr>
          <a:xfrm rot="679908">
            <a:off x="2169346" y="3825340"/>
            <a:ext cx="308955" cy="40828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28" name="TextBox 32">
            <a:extLst>
              <a:ext uri="{FF2B5EF4-FFF2-40B4-BE49-F238E27FC236}">
                <a16:creationId xmlns:a16="http://schemas.microsoft.com/office/drawing/2014/main" id="{A2E63F4B-6521-EB44-B0C5-EB900BBD9CA3}"/>
              </a:ext>
            </a:extLst>
          </p:cNvPr>
          <p:cNvSpPr txBox="1"/>
          <p:nvPr/>
        </p:nvSpPr>
        <p:spPr>
          <a:xfrm>
            <a:off x="587181" y="3942413"/>
            <a:ext cx="842769"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Dartmoor G3 granites</a:t>
            </a:r>
          </a:p>
        </p:txBody>
      </p:sp>
      <p:sp>
        <p:nvSpPr>
          <p:cNvPr id="29" name="Oval 28">
            <a:extLst>
              <a:ext uri="{FF2B5EF4-FFF2-40B4-BE49-F238E27FC236}">
                <a16:creationId xmlns:a16="http://schemas.microsoft.com/office/drawing/2014/main" id="{A80FBD5E-EA02-9142-864E-2AFDFA69285C}"/>
              </a:ext>
            </a:extLst>
          </p:cNvPr>
          <p:cNvSpPr/>
          <p:nvPr/>
        </p:nvSpPr>
        <p:spPr>
          <a:xfrm rot="2226511">
            <a:off x="2339675" y="4379019"/>
            <a:ext cx="308955" cy="645487"/>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30" name="TextBox 34">
            <a:extLst>
              <a:ext uri="{FF2B5EF4-FFF2-40B4-BE49-F238E27FC236}">
                <a16:creationId xmlns:a16="http://schemas.microsoft.com/office/drawing/2014/main" id="{91F93F13-9648-0B44-9095-F3299E30482F}"/>
              </a:ext>
            </a:extLst>
          </p:cNvPr>
          <p:cNvSpPr txBox="1"/>
          <p:nvPr/>
        </p:nvSpPr>
        <p:spPr>
          <a:xfrm>
            <a:off x="2568231" y="4698411"/>
            <a:ext cx="701907"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Scilly G1 granites</a:t>
            </a:r>
          </a:p>
        </p:txBody>
      </p:sp>
      <p:sp>
        <p:nvSpPr>
          <p:cNvPr id="31" name="Oval 30">
            <a:extLst>
              <a:ext uri="{FF2B5EF4-FFF2-40B4-BE49-F238E27FC236}">
                <a16:creationId xmlns:a16="http://schemas.microsoft.com/office/drawing/2014/main" id="{EC01D3B5-7B14-F445-9F8F-C7B7FF30F16C}"/>
              </a:ext>
            </a:extLst>
          </p:cNvPr>
          <p:cNvSpPr/>
          <p:nvPr/>
        </p:nvSpPr>
        <p:spPr>
          <a:xfrm rot="726585">
            <a:off x="3742416" y="3740926"/>
            <a:ext cx="219270" cy="75703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32" name="Oval 31">
            <a:extLst>
              <a:ext uri="{FF2B5EF4-FFF2-40B4-BE49-F238E27FC236}">
                <a16:creationId xmlns:a16="http://schemas.microsoft.com/office/drawing/2014/main" id="{8941F8EF-40F3-BF4B-BA4D-E3CDF81DE6F9}"/>
              </a:ext>
            </a:extLst>
          </p:cNvPr>
          <p:cNvSpPr/>
          <p:nvPr/>
        </p:nvSpPr>
        <p:spPr>
          <a:xfrm rot="679908">
            <a:off x="3154856" y="4828037"/>
            <a:ext cx="185452" cy="20588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33" name="Oval 32">
            <a:extLst>
              <a:ext uri="{FF2B5EF4-FFF2-40B4-BE49-F238E27FC236}">
                <a16:creationId xmlns:a16="http://schemas.microsoft.com/office/drawing/2014/main" id="{F3658388-14F9-2440-82E8-37DA39E88B62}"/>
              </a:ext>
            </a:extLst>
          </p:cNvPr>
          <p:cNvSpPr/>
          <p:nvPr/>
        </p:nvSpPr>
        <p:spPr>
          <a:xfrm rot="20290926">
            <a:off x="2464083" y="3819246"/>
            <a:ext cx="411536" cy="76697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34" name="TextBox 38">
            <a:extLst>
              <a:ext uri="{FF2B5EF4-FFF2-40B4-BE49-F238E27FC236}">
                <a16:creationId xmlns:a16="http://schemas.microsoft.com/office/drawing/2014/main" id="{5A85B4D1-E9CA-854D-A8A5-1C6AA2A5A708}"/>
              </a:ext>
            </a:extLst>
          </p:cNvPr>
          <p:cNvSpPr txBox="1"/>
          <p:nvPr/>
        </p:nvSpPr>
        <p:spPr>
          <a:xfrm>
            <a:off x="2448708" y="2805791"/>
            <a:ext cx="959177"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Carnmenellis and Bodmin G1 granites</a:t>
            </a:r>
          </a:p>
        </p:txBody>
      </p:sp>
      <p:sp>
        <p:nvSpPr>
          <p:cNvPr id="35" name="Oval 34">
            <a:extLst>
              <a:ext uri="{FF2B5EF4-FFF2-40B4-BE49-F238E27FC236}">
                <a16:creationId xmlns:a16="http://schemas.microsoft.com/office/drawing/2014/main" id="{4B887B06-338C-D849-BA7E-2454271E7C85}"/>
              </a:ext>
            </a:extLst>
          </p:cNvPr>
          <p:cNvSpPr/>
          <p:nvPr/>
        </p:nvSpPr>
        <p:spPr>
          <a:xfrm rot="21448698">
            <a:off x="2806554" y="3798093"/>
            <a:ext cx="341976" cy="901021"/>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36" name="TextBox 40">
            <a:extLst>
              <a:ext uri="{FF2B5EF4-FFF2-40B4-BE49-F238E27FC236}">
                <a16:creationId xmlns:a16="http://schemas.microsoft.com/office/drawing/2014/main" id="{0D62CCB4-22D9-8C49-9B29-43C9A4AC1710}"/>
              </a:ext>
            </a:extLst>
          </p:cNvPr>
          <p:cNvSpPr txBox="1"/>
          <p:nvPr/>
        </p:nvSpPr>
        <p:spPr>
          <a:xfrm>
            <a:off x="3023712" y="3533806"/>
            <a:ext cx="84240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G2 granites</a:t>
            </a:r>
          </a:p>
        </p:txBody>
      </p:sp>
      <p:cxnSp>
        <p:nvCxnSpPr>
          <p:cNvPr id="37" name="Straight Arrow Connector 36">
            <a:extLst>
              <a:ext uri="{FF2B5EF4-FFF2-40B4-BE49-F238E27FC236}">
                <a16:creationId xmlns:a16="http://schemas.microsoft.com/office/drawing/2014/main" id="{0C5A6416-4E92-7246-8168-1FBA06E8C658}"/>
              </a:ext>
            </a:extLst>
          </p:cNvPr>
          <p:cNvCxnSpPr>
            <a:cxnSpLocks/>
          </p:cNvCxnSpPr>
          <p:nvPr/>
        </p:nvCxnSpPr>
        <p:spPr>
          <a:xfrm flipH="1">
            <a:off x="2968610" y="3776453"/>
            <a:ext cx="397115" cy="28940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5B4BF23-F56C-C143-9220-DC3AB0379EF8}"/>
              </a:ext>
            </a:extLst>
          </p:cNvPr>
          <p:cNvCxnSpPr>
            <a:cxnSpLocks/>
          </p:cNvCxnSpPr>
          <p:nvPr/>
        </p:nvCxnSpPr>
        <p:spPr>
          <a:xfrm flipH="1">
            <a:off x="2599623" y="3407680"/>
            <a:ext cx="192825" cy="67670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709A5BED-D8AA-B045-A175-FD9EB7D78FB8}"/>
              </a:ext>
            </a:extLst>
          </p:cNvPr>
          <p:cNvCxnSpPr>
            <a:cxnSpLocks/>
          </p:cNvCxnSpPr>
          <p:nvPr/>
        </p:nvCxnSpPr>
        <p:spPr>
          <a:xfrm flipH="1" flipV="1">
            <a:off x="2553544" y="4590715"/>
            <a:ext cx="200565" cy="15902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A952E981-E180-5343-AAED-DEA8D703093C}"/>
              </a:ext>
            </a:extLst>
          </p:cNvPr>
          <p:cNvCxnSpPr>
            <a:cxnSpLocks/>
          </p:cNvCxnSpPr>
          <p:nvPr/>
        </p:nvCxnSpPr>
        <p:spPr>
          <a:xfrm flipV="1">
            <a:off x="3023712" y="4902018"/>
            <a:ext cx="246427" cy="289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73A2DEEA-0A12-274C-82D6-4574191237D9}"/>
              </a:ext>
            </a:extLst>
          </p:cNvPr>
          <p:cNvCxnSpPr>
            <a:cxnSpLocks/>
          </p:cNvCxnSpPr>
          <p:nvPr/>
        </p:nvCxnSpPr>
        <p:spPr>
          <a:xfrm flipH="1" flipV="1">
            <a:off x="3414635" y="4450264"/>
            <a:ext cx="1010746" cy="43792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04853667-CB89-7241-9C67-1B375A50657D}"/>
              </a:ext>
            </a:extLst>
          </p:cNvPr>
          <p:cNvCxnSpPr>
            <a:cxnSpLocks/>
          </p:cNvCxnSpPr>
          <p:nvPr/>
        </p:nvCxnSpPr>
        <p:spPr>
          <a:xfrm flipH="1" flipV="1">
            <a:off x="3832553" y="4092281"/>
            <a:ext cx="757787" cy="34423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C4A38771-082F-0148-A9BA-C4B05382D8EE}"/>
              </a:ext>
            </a:extLst>
          </p:cNvPr>
          <p:cNvCxnSpPr>
            <a:cxnSpLocks/>
          </p:cNvCxnSpPr>
          <p:nvPr/>
        </p:nvCxnSpPr>
        <p:spPr>
          <a:xfrm flipH="1">
            <a:off x="3922580" y="2558275"/>
            <a:ext cx="581601" cy="21079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85A1F5FD-A0F5-B742-A34D-02A95B6BE61C}"/>
              </a:ext>
            </a:extLst>
          </p:cNvPr>
          <p:cNvCxnSpPr>
            <a:cxnSpLocks/>
          </p:cNvCxnSpPr>
          <p:nvPr/>
        </p:nvCxnSpPr>
        <p:spPr>
          <a:xfrm>
            <a:off x="1015273" y="2937041"/>
            <a:ext cx="992366" cy="23890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56CFE855-17B1-B84A-B155-7A75E1EEC913}"/>
              </a:ext>
            </a:extLst>
          </p:cNvPr>
          <p:cNvCxnSpPr>
            <a:cxnSpLocks/>
          </p:cNvCxnSpPr>
          <p:nvPr/>
        </p:nvCxnSpPr>
        <p:spPr>
          <a:xfrm flipV="1">
            <a:off x="1328732" y="3995955"/>
            <a:ext cx="1000620" cy="5706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22">
            <a:extLst>
              <a:ext uri="{FF2B5EF4-FFF2-40B4-BE49-F238E27FC236}">
                <a16:creationId xmlns:a16="http://schemas.microsoft.com/office/drawing/2014/main" id="{22254975-1FED-4E8F-BDA6-9D949F4D7321}"/>
              </a:ext>
            </a:extLst>
          </p:cNvPr>
          <p:cNvSpPr txBox="1"/>
          <p:nvPr/>
        </p:nvSpPr>
        <p:spPr>
          <a:xfrm>
            <a:off x="5752160" y="1987692"/>
            <a:ext cx="2935336" cy="1223412"/>
          </a:xfrm>
          <a:prstGeom prst="rect">
            <a:avLst/>
          </a:prstGeom>
          <a:solidFill>
            <a:schemeClr val="bg1"/>
          </a:solidFill>
        </p:spPr>
        <p:txBody>
          <a:bodyPr wrap="square" lIns="68580" tIns="34290" rIns="68580" bIns="3429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t>8-cluster solution plot shows the detailed subdivisions of the granites by type and location quite well suggested from Gap Statistic in k-means clustering analysis</a:t>
            </a:r>
          </a:p>
        </p:txBody>
      </p:sp>
      <p:pic>
        <p:nvPicPr>
          <p:cNvPr id="3" name="Picture 2">
            <a:extLst>
              <a:ext uri="{FF2B5EF4-FFF2-40B4-BE49-F238E27FC236}">
                <a16:creationId xmlns:a16="http://schemas.microsoft.com/office/drawing/2014/main" id="{DB9A4D7F-804D-1B48-AFB9-3DAADBFFF28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06657" y="3185133"/>
            <a:ext cx="2270568" cy="2348255"/>
          </a:xfrm>
          <a:prstGeom prst="rect">
            <a:avLst/>
          </a:prstGeom>
        </p:spPr>
      </p:pic>
    </p:spTree>
    <p:extLst>
      <p:ext uri="{BB962C8B-B14F-4D97-AF65-F5344CB8AC3E}">
        <p14:creationId xmlns:p14="http://schemas.microsoft.com/office/powerpoint/2010/main" val="19491144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6">
            <a:extLst>
              <a:ext uri="{FF2B5EF4-FFF2-40B4-BE49-F238E27FC236}">
                <a16:creationId xmlns:a16="http://schemas.microsoft.com/office/drawing/2014/main" id="{1D528AFF-B9B9-8D4E-8FDE-54D63C39F818}"/>
              </a:ext>
            </a:extLst>
          </p:cNvPr>
          <p:cNvPicPr>
            <a:picLocks noGrp="1" noChangeAspect="1"/>
          </p:cNvPicPr>
          <p:nvPr/>
        </p:nvPicPr>
        <p:blipFill>
          <a:blip r:embed="rId2" cstate="email">
            <a:extLst>
              <a:ext uri="{28A0092B-C50C-407E-A947-70E740481C1C}">
                <a14:useLocalDpi xmlns:a14="http://schemas.microsoft.com/office/drawing/2010/main"/>
              </a:ext>
            </a:extLst>
          </a:blip>
          <a:stretch>
            <a:fillRect/>
          </a:stretch>
        </p:blipFill>
        <p:spPr>
          <a:xfrm>
            <a:off x="668702" y="2064634"/>
            <a:ext cx="7015376" cy="3474154"/>
          </a:xfrm>
          <a:prstGeom prst="rect">
            <a:avLst/>
          </a:prstGeom>
        </p:spPr>
      </p:pic>
      <p:sp>
        <p:nvSpPr>
          <p:cNvPr id="4" name="Title 4">
            <a:extLst>
              <a:ext uri="{FF2B5EF4-FFF2-40B4-BE49-F238E27FC236}">
                <a16:creationId xmlns:a16="http://schemas.microsoft.com/office/drawing/2014/main" id="{F3D36384-E72B-5242-ACFE-080C54988624}"/>
              </a:ext>
            </a:extLst>
          </p:cNvPr>
          <p:cNvSpPr>
            <a:spLocks noGrp="1"/>
          </p:cNvSpPr>
          <p:nvPr/>
        </p:nvSpPr>
        <p:spPr>
          <a:xfrm>
            <a:off x="345467" y="857251"/>
            <a:ext cx="7886700"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t>Cluster determination from hclust manhattan distances in a dendrogram</a:t>
            </a:r>
          </a:p>
        </p:txBody>
      </p:sp>
      <p:cxnSp>
        <p:nvCxnSpPr>
          <p:cNvPr id="6" name="Straight Connector 5">
            <a:extLst>
              <a:ext uri="{FF2B5EF4-FFF2-40B4-BE49-F238E27FC236}">
                <a16:creationId xmlns:a16="http://schemas.microsoft.com/office/drawing/2014/main" id="{D2A8C402-59F1-594C-B093-9E615B5B857E}"/>
              </a:ext>
            </a:extLst>
          </p:cNvPr>
          <p:cNvCxnSpPr>
            <a:cxnSpLocks/>
          </p:cNvCxnSpPr>
          <p:nvPr/>
        </p:nvCxnSpPr>
        <p:spPr>
          <a:xfrm>
            <a:off x="1099815" y="3765224"/>
            <a:ext cx="6584263" cy="95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C44D7FC6-6004-DF49-964F-1CBDD07303C7}"/>
              </a:ext>
            </a:extLst>
          </p:cNvPr>
          <p:cNvSpPr/>
          <p:nvPr/>
        </p:nvSpPr>
        <p:spPr>
          <a:xfrm rot="20143372">
            <a:off x="2866869" y="3361140"/>
            <a:ext cx="845772" cy="175356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9" name="TextBox 15">
            <a:extLst>
              <a:ext uri="{FF2B5EF4-FFF2-40B4-BE49-F238E27FC236}">
                <a16:creationId xmlns:a16="http://schemas.microsoft.com/office/drawing/2014/main" id="{58ECE0C6-1509-2540-919A-239D44462CF9}"/>
              </a:ext>
            </a:extLst>
          </p:cNvPr>
          <p:cNvSpPr txBox="1"/>
          <p:nvPr/>
        </p:nvSpPr>
        <p:spPr>
          <a:xfrm>
            <a:off x="2892763" y="5044791"/>
            <a:ext cx="1491959"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Cluster 3 = G5 granite</a:t>
            </a:r>
          </a:p>
        </p:txBody>
      </p:sp>
      <p:sp>
        <p:nvSpPr>
          <p:cNvPr id="10" name="Oval 9">
            <a:extLst>
              <a:ext uri="{FF2B5EF4-FFF2-40B4-BE49-F238E27FC236}">
                <a16:creationId xmlns:a16="http://schemas.microsoft.com/office/drawing/2014/main" id="{34FB18E5-9E71-A948-826B-CF8AF99C6AB9}"/>
              </a:ext>
            </a:extLst>
          </p:cNvPr>
          <p:cNvSpPr/>
          <p:nvPr/>
        </p:nvSpPr>
        <p:spPr>
          <a:xfrm rot="17928251">
            <a:off x="1337663" y="3380299"/>
            <a:ext cx="1490472" cy="195751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11" name="TextBox 18">
            <a:extLst>
              <a:ext uri="{FF2B5EF4-FFF2-40B4-BE49-F238E27FC236}">
                <a16:creationId xmlns:a16="http://schemas.microsoft.com/office/drawing/2014/main" id="{C9806479-B1FF-984F-82C7-5B0498DF4C0C}"/>
              </a:ext>
            </a:extLst>
          </p:cNvPr>
          <p:cNvSpPr txBox="1"/>
          <p:nvPr/>
        </p:nvSpPr>
        <p:spPr>
          <a:xfrm>
            <a:off x="4795416" y="4831123"/>
            <a:ext cx="3062254"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Cluster 1 = G2 &amp; G4 granites, with some G1 &amp; G3 granites (</a:t>
            </a:r>
            <a:r>
              <a:rPr lang="en-US" sz="1200" b="1" dirty="0"/>
              <a:t>i.e., more evolved granites</a:t>
            </a:r>
            <a:r>
              <a:rPr lang="en-US" sz="1200" dirty="0"/>
              <a:t>)</a:t>
            </a:r>
          </a:p>
        </p:txBody>
      </p:sp>
      <p:sp>
        <p:nvSpPr>
          <p:cNvPr id="12" name="Oval 11">
            <a:extLst>
              <a:ext uri="{FF2B5EF4-FFF2-40B4-BE49-F238E27FC236}">
                <a16:creationId xmlns:a16="http://schemas.microsoft.com/office/drawing/2014/main" id="{205AF77B-FFE2-1645-B524-D7D8F32F442A}"/>
              </a:ext>
            </a:extLst>
          </p:cNvPr>
          <p:cNvSpPr/>
          <p:nvPr/>
        </p:nvSpPr>
        <p:spPr>
          <a:xfrm rot="17220000">
            <a:off x="4480233" y="2153729"/>
            <a:ext cx="2160520" cy="4396229"/>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13" name="TextBox 20">
            <a:extLst>
              <a:ext uri="{FF2B5EF4-FFF2-40B4-BE49-F238E27FC236}">
                <a16:creationId xmlns:a16="http://schemas.microsoft.com/office/drawing/2014/main" id="{7F74F8FD-C364-B64D-82AE-4CBDA5EC354C}"/>
              </a:ext>
            </a:extLst>
          </p:cNvPr>
          <p:cNvSpPr txBox="1"/>
          <p:nvPr/>
        </p:nvSpPr>
        <p:spPr>
          <a:xfrm>
            <a:off x="114914" y="4816234"/>
            <a:ext cx="1408349"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Cluster 2 = G1 &amp; G3 granites (</a:t>
            </a:r>
            <a:r>
              <a:rPr lang="en-US" sz="1200" b="1" dirty="0"/>
              <a:t>i.e., less evolved granites</a:t>
            </a:r>
            <a:r>
              <a:rPr lang="en-US" sz="1200" dirty="0"/>
              <a:t>)</a:t>
            </a:r>
          </a:p>
        </p:txBody>
      </p:sp>
      <p:sp>
        <p:nvSpPr>
          <p:cNvPr id="14" name="TextBox 21">
            <a:extLst>
              <a:ext uri="{FF2B5EF4-FFF2-40B4-BE49-F238E27FC236}">
                <a16:creationId xmlns:a16="http://schemas.microsoft.com/office/drawing/2014/main" id="{47FD7063-A205-0D4B-960D-3E348BB5FD98}"/>
              </a:ext>
            </a:extLst>
          </p:cNvPr>
          <p:cNvSpPr txBox="1"/>
          <p:nvPr/>
        </p:nvSpPr>
        <p:spPr>
          <a:xfrm>
            <a:off x="5290816" y="1538749"/>
            <a:ext cx="3568127" cy="124649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b="1" dirty="0"/>
              <a:t>Where do interpreted G1 and G3 granite samples come from that sit in hclust method cluster 1?</a:t>
            </a:r>
          </a:p>
          <a:p>
            <a:r>
              <a:rPr lang="en-US" sz="1500" b="1" dirty="0"/>
              <a:t>(i.e., samples that </a:t>
            </a:r>
            <a:r>
              <a:rPr lang="en-US" sz="1500" b="1" i="1" dirty="0"/>
              <a:t>may be </a:t>
            </a:r>
            <a:r>
              <a:rPr lang="en-US" sz="1500" b="1" dirty="0"/>
              <a:t>more evolved than previously interpreted)</a:t>
            </a:r>
          </a:p>
        </p:txBody>
      </p:sp>
      <p:cxnSp>
        <p:nvCxnSpPr>
          <p:cNvPr id="15" name="Straight Connector 14">
            <a:extLst>
              <a:ext uri="{FF2B5EF4-FFF2-40B4-BE49-F238E27FC236}">
                <a16:creationId xmlns:a16="http://schemas.microsoft.com/office/drawing/2014/main" id="{BB1CAAE2-465E-42BF-A5D5-2065F6D0A016}"/>
              </a:ext>
            </a:extLst>
          </p:cNvPr>
          <p:cNvCxnSpPr>
            <a:cxnSpLocks/>
          </p:cNvCxnSpPr>
          <p:nvPr/>
        </p:nvCxnSpPr>
        <p:spPr>
          <a:xfrm>
            <a:off x="1113868" y="3226515"/>
            <a:ext cx="6584263" cy="95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3">
            <a:extLst>
              <a:ext uri="{FF2B5EF4-FFF2-40B4-BE49-F238E27FC236}">
                <a16:creationId xmlns:a16="http://schemas.microsoft.com/office/drawing/2014/main" id="{B140CF34-C207-443C-9BFD-59F03E674C02}"/>
              </a:ext>
            </a:extLst>
          </p:cNvPr>
          <p:cNvSpPr txBox="1"/>
          <p:nvPr/>
        </p:nvSpPr>
        <p:spPr>
          <a:xfrm>
            <a:off x="7179025" y="3316342"/>
            <a:ext cx="1677888" cy="484748"/>
          </a:xfrm>
          <a:prstGeom prst="rect">
            <a:avLst/>
          </a:prstGeom>
          <a:noFill/>
        </p:spPr>
        <p:txBody>
          <a:bodyPr wrap="square" lIns="68580" tIns="34290" rIns="68580" bIns="3429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Distance cutoff to distinguish 8 clusters </a:t>
            </a:r>
          </a:p>
        </p:txBody>
      </p:sp>
      <p:sp>
        <p:nvSpPr>
          <p:cNvPr id="17" name="TextBox 13">
            <a:extLst>
              <a:ext uri="{FF2B5EF4-FFF2-40B4-BE49-F238E27FC236}">
                <a16:creationId xmlns:a16="http://schemas.microsoft.com/office/drawing/2014/main" id="{468A4F94-DE48-4C93-A986-81B27B83F3E3}"/>
              </a:ext>
            </a:extLst>
          </p:cNvPr>
          <p:cNvSpPr txBox="1"/>
          <p:nvPr/>
        </p:nvSpPr>
        <p:spPr>
          <a:xfrm>
            <a:off x="7164971" y="2768264"/>
            <a:ext cx="1677888" cy="484748"/>
          </a:xfrm>
          <a:prstGeom prst="rect">
            <a:avLst/>
          </a:prstGeom>
          <a:noFill/>
        </p:spPr>
        <p:txBody>
          <a:bodyPr wrap="square" lIns="68580" tIns="34290" rIns="68580" bIns="3429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Distance cutoff to distinguish 3 clusters </a:t>
            </a:r>
          </a:p>
        </p:txBody>
      </p:sp>
      <p:cxnSp>
        <p:nvCxnSpPr>
          <p:cNvPr id="2" name="Straight Arrow Connector 1">
            <a:extLst>
              <a:ext uri="{FF2B5EF4-FFF2-40B4-BE49-F238E27FC236}">
                <a16:creationId xmlns:a16="http://schemas.microsoft.com/office/drawing/2014/main" id="{BBB0BF95-EA6C-4781-A6D9-5DECBE25EA1F}"/>
              </a:ext>
            </a:extLst>
          </p:cNvPr>
          <p:cNvCxnSpPr/>
          <p:nvPr/>
        </p:nvCxnSpPr>
        <p:spPr>
          <a:xfrm flipV="1">
            <a:off x="3207895" y="4811842"/>
            <a:ext cx="198620" cy="260454"/>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3" name="Straight Arrow Connector 2">
            <a:extLst>
              <a:ext uri="{FF2B5EF4-FFF2-40B4-BE49-F238E27FC236}">
                <a16:creationId xmlns:a16="http://schemas.microsoft.com/office/drawing/2014/main" id="{3737E16C-D32E-4796-A4DB-86949D4C7E00}"/>
              </a:ext>
            </a:extLst>
          </p:cNvPr>
          <p:cNvCxnSpPr/>
          <p:nvPr/>
        </p:nvCxnSpPr>
        <p:spPr>
          <a:xfrm flipV="1">
            <a:off x="1394437" y="4666041"/>
            <a:ext cx="395366" cy="42909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16404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B02A5-4D47-845A-F4D6-B24C58AF0E91}"/>
              </a:ext>
            </a:extLst>
          </p:cNvPr>
          <p:cNvSpPr>
            <a:spLocks noGrp="1"/>
          </p:cNvSpPr>
          <p:nvPr>
            <p:ph type="title"/>
          </p:nvPr>
        </p:nvSpPr>
        <p:spPr/>
        <p:txBody>
          <a:bodyPr/>
          <a:lstStyle/>
          <a:p>
            <a:endParaRPr lang="en-GB"/>
          </a:p>
        </p:txBody>
      </p:sp>
      <p:sp>
        <p:nvSpPr>
          <p:cNvPr id="4" name="Slide Number Placeholder 3">
            <a:extLst>
              <a:ext uri="{FF2B5EF4-FFF2-40B4-BE49-F238E27FC236}">
                <a16:creationId xmlns:a16="http://schemas.microsoft.com/office/drawing/2014/main" id="{662A0FFE-D62C-50A1-84B1-DE21AF37EEC8}"/>
              </a:ext>
            </a:extLst>
          </p:cNvPr>
          <p:cNvSpPr>
            <a:spLocks noGrp="1"/>
          </p:cNvSpPr>
          <p:nvPr>
            <p:ph type="sldNum" sz="quarter" idx="12"/>
          </p:nvPr>
        </p:nvSpPr>
        <p:spPr/>
        <p:txBody>
          <a:bodyPr/>
          <a:lstStyle/>
          <a:p>
            <a:fld id="{C8E19B19-BAA1-4A51-865C-FE1CD72532C8}" type="slidenum">
              <a:rPr lang="en-US" smtClean="0"/>
              <a:pPr/>
              <a:t>34</a:t>
            </a:fld>
            <a:endParaRPr lang="en-US"/>
          </a:p>
        </p:txBody>
      </p:sp>
      <p:pic>
        <p:nvPicPr>
          <p:cNvPr id="10" name="Content Placeholder 9" descr="A tall tower in the middle of a road&#10;&#10;Description automatically generated">
            <a:extLst>
              <a:ext uri="{FF2B5EF4-FFF2-40B4-BE49-F238E27FC236}">
                <a16:creationId xmlns:a16="http://schemas.microsoft.com/office/drawing/2014/main" id="{D76E8B6D-0886-6603-2500-584B8400160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9512" y="764704"/>
            <a:ext cx="3552394" cy="5328592"/>
          </a:xfrm>
        </p:spPr>
      </p:pic>
      <p:pic>
        <p:nvPicPr>
          <p:cNvPr id="5" name="Picture 4" descr="A landscape with a rocky hill&#10;&#10;Description automatically generated with medium confidence">
            <a:extLst>
              <a:ext uri="{FF2B5EF4-FFF2-40B4-BE49-F238E27FC236}">
                <a16:creationId xmlns:a16="http://schemas.microsoft.com/office/drawing/2014/main" id="{D55FD07F-7D5D-252C-7F53-DEC6AA36BE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1206" y="136525"/>
            <a:ext cx="4463988" cy="2975992"/>
          </a:xfrm>
          <a:prstGeom prst="rect">
            <a:avLst/>
          </a:prstGeom>
        </p:spPr>
      </p:pic>
      <p:pic>
        <p:nvPicPr>
          <p:cNvPr id="7" name="Picture 6" descr="A field with trees and hills in the background&#10;&#10;Description automatically generated">
            <a:extLst>
              <a:ext uri="{FF2B5EF4-FFF2-40B4-BE49-F238E27FC236}">
                <a16:creationId xmlns:a16="http://schemas.microsoft.com/office/drawing/2014/main" id="{06E705B4-AEC3-3419-4F64-998CF26177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6408" y="3603114"/>
            <a:ext cx="4388785" cy="2445878"/>
          </a:xfrm>
          <a:prstGeom prst="rect">
            <a:avLst/>
          </a:prstGeom>
        </p:spPr>
      </p:pic>
      <p:sp>
        <p:nvSpPr>
          <p:cNvPr id="8" name="TextBox 7">
            <a:extLst>
              <a:ext uri="{FF2B5EF4-FFF2-40B4-BE49-F238E27FC236}">
                <a16:creationId xmlns:a16="http://schemas.microsoft.com/office/drawing/2014/main" id="{F0086521-1B32-C853-FA77-DD9237A2650D}"/>
              </a:ext>
            </a:extLst>
          </p:cNvPr>
          <p:cNvSpPr txBox="1"/>
          <p:nvPr/>
        </p:nvSpPr>
        <p:spPr>
          <a:xfrm>
            <a:off x="5796137" y="3096573"/>
            <a:ext cx="1224136" cy="369332"/>
          </a:xfrm>
          <a:prstGeom prst="rect">
            <a:avLst/>
          </a:prstGeom>
          <a:noFill/>
        </p:spPr>
        <p:txBody>
          <a:bodyPr wrap="square" rtlCol="0">
            <a:spAutoFit/>
          </a:bodyPr>
          <a:lstStyle/>
          <a:p>
            <a:r>
              <a:rPr lang="en-US" dirty="0" err="1"/>
              <a:t>Hemerdon</a:t>
            </a:r>
            <a:endParaRPr lang="en-GB" dirty="0"/>
          </a:p>
        </p:txBody>
      </p:sp>
      <p:sp>
        <p:nvSpPr>
          <p:cNvPr id="9" name="TextBox 8">
            <a:extLst>
              <a:ext uri="{FF2B5EF4-FFF2-40B4-BE49-F238E27FC236}">
                <a16:creationId xmlns:a16="http://schemas.microsoft.com/office/drawing/2014/main" id="{F5E3A13C-2EE4-F7AD-32CD-49AE1470ECCB}"/>
              </a:ext>
            </a:extLst>
          </p:cNvPr>
          <p:cNvSpPr txBox="1"/>
          <p:nvPr/>
        </p:nvSpPr>
        <p:spPr>
          <a:xfrm>
            <a:off x="6012160" y="6075144"/>
            <a:ext cx="1236236" cy="646331"/>
          </a:xfrm>
          <a:prstGeom prst="rect">
            <a:avLst/>
          </a:prstGeom>
          <a:noFill/>
        </p:spPr>
        <p:txBody>
          <a:bodyPr wrap="none" rtlCol="0">
            <a:spAutoFit/>
          </a:bodyPr>
          <a:lstStyle/>
          <a:p>
            <a:r>
              <a:rPr lang="en-US" dirty="0"/>
              <a:t>Wheal </a:t>
            </a:r>
            <a:r>
              <a:rPr lang="en-US" dirty="0" err="1"/>
              <a:t>Vor</a:t>
            </a:r>
            <a:endParaRPr lang="en-US" dirty="0"/>
          </a:p>
          <a:p>
            <a:r>
              <a:rPr lang="en-US" dirty="0"/>
              <a:t>Cornish Tin</a:t>
            </a:r>
            <a:endParaRPr lang="en-GB" dirty="0"/>
          </a:p>
        </p:txBody>
      </p:sp>
      <p:sp>
        <p:nvSpPr>
          <p:cNvPr id="11" name="TextBox 10">
            <a:extLst>
              <a:ext uri="{FF2B5EF4-FFF2-40B4-BE49-F238E27FC236}">
                <a16:creationId xmlns:a16="http://schemas.microsoft.com/office/drawing/2014/main" id="{3C35FFE2-317E-04AC-79C7-6C3CB241C411}"/>
              </a:ext>
            </a:extLst>
          </p:cNvPr>
          <p:cNvSpPr txBox="1"/>
          <p:nvPr/>
        </p:nvSpPr>
        <p:spPr>
          <a:xfrm>
            <a:off x="1475656" y="6309320"/>
            <a:ext cx="1584176" cy="369332"/>
          </a:xfrm>
          <a:prstGeom prst="rect">
            <a:avLst/>
          </a:prstGeom>
          <a:noFill/>
        </p:spPr>
        <p:txBody>
          <a:bodyPr wrap="square" rtlCol="0">
            <a:spAutoFit/>
          </a:bodyPr>
          <a:lstStyle/>
          <a:p>
            <a:r>
              <a:rPr lang="en-US" dirty="0"/>
              <a:t>United Downs</a:t>
            </a:r>
            <a:endParaRPr lang="en-GB" dirty="0"/>
          </a:p>
        </p:txBody>
      </p:sp>
    </p:spTree>
    <p:extLst>
      <p:ext uri="{BB962C8B-B14F-4D97-AF65-F5344CB8AC3E}">
        <p14:creationId xmlns:p14="http://schemas.microsoft.com/office/powerpoint/2010/main" val="852566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7D9A7-5CBE-D75C-64D3-BD27C4D8C545}"/>
              </a:ext>
            </a:extLst>
          </p:cNvPr>
          <p:cNvSpPr>
            <a:spLocks noGrp="1"/>
          </p:cNvSpPr>
          <p:nvPr>
            <p:ph type="title"/>
          </p:nvPr>
        </p:nvSpPr>
        <p:spPr/>
        <p:txBody>
          <a:bodyPr/>
          <a:lstStyle/>
          <a:p>
            <a:r>
              <a:rPr lang="en-GB" dirty="0"/>
              <a:t>Conclusions from </a:t>
            </a:r>
            <a:r>
              <a:rPr lang="en-GB" dirty="0" err="1"/>
              <a:t>Arbavere</a:t>
            </a:r>
            <a:endParaRPr lang="en-GB" dirty="0"/>
          </a:p>
        </p:txBody>
      </p:sp>
      <p:sp>
        <p:nvSpPr>
          <p:cNvPr id="3" name="Content Placeholder 2">
            <a:extLst>
              <a:ext uri="{FF2B5EF4-FFF2-40B4-BE49-F238E27FC236}">
                <a16:creationId xmlns:a16="http://schemas.microsoft.com/office/drawing/2014/main" id="{4B11169F-9147-A085-58DF-41F2AE0493BC}"/>
              </a:ext>
            </a:extLst>
          </p:cNvPr>
          <p:cNvSpPr>
            <a:spLocks noGrp="1"/>
          </p:cNvSpPr>
          <p:nvPr>
            <p:ph idx="1"/>
          </p:nvPr>
        </p:nvSpPr>
        <p:spPr/>
        <p:txBody>
          <a:bodyPr/>
          <a:lstStyle/>
          <a:p>
            <a:r>
              <a:rPr lang="en-GB" dirty="0"/>
              <a:t>Moving Forward: coherent Baltics</a:t>
            </a:r>
          </a:p>
          <a:p>
            <a:r>
              <a:rPr lang="en-GB" dirty="0"/>
              <a:t>Archive data need digitising and web release</a:t>
            </a:r>
          </a:p>
          <a:p>
            <a:r>
              <a:rPr lang="en-GB" dirty="0"/>
              <a:t>New drilling encouraging</a:t>
            </a:r>
          </a:p>
          <a:p>
            <a:r>
              <a:rPr lang="en-GB" dirty="0"/>
              <a:t>Thanks to organisers</a:t>
            </a:r>
          </a:p>
          <a:p>
            <a:endParaRPr lang="en-GB" dirty="0"/>
          </a:p>
        </p:txBody>
      </p:sp>
      <p:sp>
        <p:nvSpPr>
          <p:cNvPr id="4" name="Slide Number Placeholder 3">
            <a:extLst>
              <a:ext uri="{FF2B5EF4-FFF2-40B4-BE49-F238E27FC236}">
                <a16:creationId xmlns:a16="http://schemas.microsoft.com/office/drawing/2014/main" id="{74644EF0-EC29-CE6E-1604-5B35955E5436}"/>
              </a:ext>
            </a:extLst>
          </p:cNvPr>
          <p:cNvSpPr>
            <a:spLocks noGrp="1"/>
          </p:cNvSpPr>
          <p:nvPr>
            <p:ph type="sldNum" sz="quarter" idx="12"/>
          </p:nvPr>
        </p:nvSpPr>
        <p:spPr/>
        <p:txBody>
          <a:bodyPr/>
          <a:lstStyle/>
          <a:p>
            <a:fld id="{C8E19B19-BAA1-4A51-865C-FE1CD72532C8}" type="slidenum">
              <a:rPr lang="en-US" smtClean="0"/>
              <a:pPr/>
              <a:t>35</a:t>
            </a:fld>
            <a:endParaRPr lang="en-US"/>
          </a:p>
        </p:txBody>
      </p:sp>
    </p:spTree>
    <p:extLst>
      <p:ext uri="{BB962C8B-B14F-4D97-AF65-F5344CB8AC3E}">
        <p14:creationId xmlns:p14="http://schemas.microsoft.com/office/powerpoint/2010/main" val="33646725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E99B3-3FB6-40E7-9765-8C1437299C2B}"/>
              </a:ext>
            </a:extLst>
          </p:cNvPr>
          <p:cNvSpPr>
            <a:spLocks noGrp="1"/>
          </p:cNvSpPr>
          <p:nvPr>
            <p:ph type="title"/>
          </p:nvPr>
        </p:nvSpPr>
        <p:spPr/>
        <p:txBody>
          <a:bodyPr/>
          <a:lstStyle/>
          <a:p>
            <a:r>
              <a:rPr lang="en-GB" dirty="0"/>
              <a:t>Granite Conclusions</a:t>
            </a:r>
          </a:p>
        </p:txBody>
      </p:sp>
      <p:sp>
        <p:nvSpPr>
          <p:cNvPr id="3" name="Content Placeholder 2">
            <a:extLst>
              <a:ext uri="{FF2B5EF4-FFF2-40B4-BE49-F238E27FC236}">
                <a16:creationId xmlns:a16="http://schemas.microsoft.com/office/drawing/2014/main" id="{7C484CE6-2359-43AC-B977-620C250BE419}"/>
              </a:ext>
            </a:extLst>
          </p:cNvPr>
          <p:cNvSpPr>
            <a:spLocks noGrp="1"/>
          </p:cNvSpPr>
          <p:nvPr>
            <p:ph idx="1"/>
          </p:nvPr>
        </p:nvSpPr>
        <p:spPr>
          <a:xfrm>
            <a:off x="628650" y="1864519"/>
            <a:ext cx="7886700" cy="3625454"/>
          </a:xfrm>
        </p:spPr>
        <p:txBody>
          <a:bodyPr>
            <a:normAutofit fontScale="62500" lnSpcReduction="20000"/>
          </a:bodyPr>
          <a:lstStyle/>
          <a:p>
            <a:r>
              <a:rPr lang="en-GB" dirty="0"/>
              <a:t>Multivariate methods confirm Simons et al classification with minor tweaks</a:t>
            </a:r>
          </a:p>
          <a:p>
            <a:r>
              <a:rPr lang="en-GB" dirty="0"/>
              <a:t>Very strong correlation of F and Li-W-Ta in G4/5</a:t>
            </a:r>
          </a:p>
          <a:p>
            <a:r>
              <a:rPr lang="en-GB" dirty="0"/>
              <a:t>G2 granites have lower but significant F</a:t>
            </a:r>
          </a:p>
          <a:p>
            <a:r>
              <a:rPr lang="en-GB" dirty="0"/>
              <a:t>B enriched in G2, G4 (strongly) but not G5</a:t>
            </a:r>
          </a:p>
          <a:p>
            <a:r>
              <a:rPr lang="en-GB" dirty="0"/>
              <a:t>F but not B enriched in lamprophyres</a:t>
            </a:r>
          </a:p>
          <a:p>
            <a:r>
              <a:rPr lang="en-GB" dirty="0"/>
              <a:t>Cl depleted in early and altered granites</a:t>
            </a:r>
          </a:p>
          <a:p>
            <a:r>
              <a:rPr lang="en-GB" dirty="0"/>
              <a:t>Sn not enriched in early granites: Sn mineralisation formed by leaching by Cl from micas or rutile by hydrothermal fluid </a:t>
            </a:r>
            <a:r>
              <a:rPr lang="en-GB" i="1" dirty="0"/>
              <a:t>Or</a:t>
            </a:r>
            <a:r>
              <a:rPr lang="en-GB" dirty="0"/>
              <a:t> concentrated in </a:t>
            </a:r>
            <a:r>
              <a:rPr lang="en-GB" dirty="0" err="1"/>
              <a:t>elvans</a:t>
            </a:r>
            <a:r>
              <a:rPr lang="en-GB" dirty="0"/>
              <a:t> then leached by </a:t>
            </a:r>
            <a:r>
              <a:rPr lang="en-GB" dirty="0" err="1"/>
              <a:t>greisenisation</a:t>
            </a:r>
            <a:r>
              <a:rPr lang="en-GB" dirty="0"/>
              <a:t> (Cl). Weak Sn in G5</a:t>
            </a:r>
          </a:p>
          <a:p>
            <a:r>
              <a:rPr lang="en-GB" dirty="0"/>
              <a:t>F, B and lesser extent Cl aid in granite classification</a:t>
            </a:r>
          </a:p>
          <a:p>
            <a:endParaRPr lang="en-GB" dirty="0"/>
          </a:p>
        </p:txBody>
      </p:sp>
    </p:spTree>
    <p:extLst>
      <p:ext uri="{BB962C8B-B14F-4D97-AF65-F5344CB8AC3E}">
        <p14:creationId xmlns:p14="http://schemas.microsoft.com/office/powerpoint/2010/main" val="1772454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F6E5D-AD80-0E91-B609-DF277C6EEB62}"/>
              </a:ext>
            </a:extLst>
          </p:cNvPr>
          <p:cNvSpPr>
            <a:spLocks noGrp="1"/>
          </p:cNvSpPr>
          <p:nvPr>
            <p:ph type="title"/>
          </p:nvPr>
        </p:nvSpPr>
        <p:spPr/>
        <p:txBody>
          <a:bodyPr>
            <a:normAutofit/>
          </a:bodyPr>
          <a:lstStyle/>
          <a:p>
            <a:r>
              <a:rPr lang="en-US" sz="6000" dirty="0"/>
              <a:t>South Africa</a:t>
            </a:r>
            <a:endParaRPr lang="en-GB" sz="6000" dirty="0"/>
          </a:p>
        </p:txBody>
      </p:sp>
      <p:pic>
        <p:nvPicPr>
          <p:cNvPr id="6" name="Content Placeholder 5" descr="A map of south africa with names and colors&#10;&#10;Description automatically generated">
            <a:extLst>
              <a:ext uri="{FF2B5EF4-FFF2-40B4-BE49-F238E27FC236}">
                <a16:creationId xmlns:a16="http://schemas.microsoft.com/office/drawing/2014/main" id="{A75FCD07-F4EE-9B47-8B57-467CEDD5AB8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11760" y="1484784"/>
            <a:ext cx="4032448" cy="5219322"/>
          </a:xfrm>
        </p:spPr>
      </p:pic>
      <p:sp>
        <p:nvSpPr>
          <p:cNvPr id="4" name="Slide Number Placeholder 3">
            <a:extLst>
              <a:ext uri="{FF2B5EF4-FFF2-40B4-BE49-F238E27FC236}">
                <a16:creationId xmlns:a16="http://schemas.microsoft.com/office/drawing/2014/main" id="{3B8B7355-8956-C393-947C-DBBCF23C40F8}"/>
              </a:ext>
            </a:extLst>
          </p:cNvPr>
          <p:cNvSpPr>
            <a:spLocks noGrp="1"/>
          </p:cNvSpPr>
          <p:nvPr>
            <p:ph type="sldNum" sz="quarter" idx="12"/>
          </p:nvPr>
        </p:nvSpPr>
        <p:spPr/>
        <p:txBody>
          <a:bodyPr/>
          <a:lstStyle/>
          <a:p>
            <a:fld id="{C8E19B19-BAA1-4A51-865C-FE1CD72532C8}" type="slidenum">
              <a:rPr lang="en-US" smtClean="0"/>
              <a:pPr/>
              <a:t>37</a:t>
            </a:fld>
            <a:endParaRPr lang="en-US"/>
          </a:p>
        </p:txBody>
      </p:sp>
      <p:sp>
        <p:nvSpPr>
          <p:cNvPr id="11" name="TextBox 10">
            <a:extLst>
              <a:ext uri="{FF2B5EF4-FFF2-40B4-BE49-F238E27FC236}">
                <a16:creationId xmlns:a16="http://schemas.microsoft.com/office/drawing/2014/main" id="{4824A0C4-1D91-1B8A-B472-C36FEE957A13}"/>
              </a:ext>
            </a:extLst>
          </p:cNvPr>
          <p:cNvSpPr txBox="1"/>
          <p:nvPr/>
        </p:nvSpPr>
        <p:spPr>
          <a:xfrm>
            <a:off x="6804248" y="3241224"/>
            <a:ext cx="1368152" cy="671915"/>
          </a:xfrm>
          <a:prstGeom prst="rect">
            <a:avLst/>
          </a:prstGeom>
          <a:noFill/>
        </p:spPr>
        <p:txBody>
          <a:bodyPr wrap="square">
            <a:spAutoFit/>
          </a:bodyPr>
          <a:lstStyle/>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Schl</a:t>
            </a:r>
            <a:r>
              <a:rPr lang="en-US" sz="1800" kern="100" dirty="0">
                <a:effectLst/>
                <a:latin typeface="Calibri" panose="020F0502020204030204" pitchFamily="34" charset="0"/>
                <a:ea typeface="Calibri" panose="020F0502020204030204" pitchFamily="34" charset="0"/>
                <a:cs typeface="Calibri" panose="020F0502020204030204" pitchFamily="34" charset="0"/>
              </a:rPr>
              <a:t>ü</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ter 2006</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41678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F5E3F-3233-2A03-4AE6-31FE505F1A20}"/>
              </a:ext>
            </a:extLst>
          </p:cNvPr>
          <p:cNvSpPr>
            <a:spLocks noGrp="1"/>
          </p:cNvSpPr>
          <p:nvPr>
            <p:ph type="title"/>
          </p:nvPr>
        </p:nvSpPr>
        <p:spPr/>
        <p:txBody>
          <a:bodyPr/>
          <a:lstStyle/>
          <a:p>
            <a:r>
              <a:rPr lang="en-US" dirty="0" err="1"/>
              <a:t>Rondom</a:t>
            </a:r>
            <a:endParaRPr lang="en-GB" dirty="0"/>
          </a:p>
        </p:txBody>
      </p:sp>
      <p:sp>
        <p:nvSpPr>
          <p:cNvPr id="4" name="Slide Number Placeholder 3">
            <a:extLst>
              <a:ext uri="{FF2B5EF4-FFF2-40B4-BE49-F238E27FC236}">
                <a16:creationId xmlns:a16="http://schemas.microsoft.com/office/drawing/2014/main" id="{6E798FB3-2637-EC1D-0176-BA4D7806841D}"/>
              </a:ext>
            </a:extLst>
          </p:cNvPr>
          <p:cNvSpPr>
            <a:spLocks noGrp="1"/>
          </p:cNvSpPr>
          <p:nvPr>
            <p:ph type="sldNum" sz="quarter" idx="12"/>
          </p:nvPr>
        </p:nvSpPr>
        <p:spPr/>
        <p:txBody>
          <a:bodyPr/>
          <a:lstStyle/>
          <a:p>
            <a:fld id="{C8E19B19-BAA1-4A51-865C-FE1CD72532C8}" type="slidenum">
              <a:rPr lang="en-US" smtClean="0"/>
              <a:pPr/>
              <a:t>38</a:t>
            </a:fld>
            <a:endParaRPr lang="en-US"/>
          </a:p>
        </p:txBody>
      </p:sp>
      <p:pic>
        <p:nvPicPr>
          <p:cNvPr id="8" name="Content Placeholder 7" descr="A rocky landscape with a mountain in the background&#10;&#10;Description automatically generated">
            <a:extLst>
              <a:ext uri="{FF2B5EF4-FFF2-40B4-BE49-F238E27FC236}">
                <a16:creationId xmlns:a16="http://schemas.microsoft.com/office/drawing/2014/main" id="{288711E2-D9EF-C7FA-0A74-3E8757837D8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99592" y="1556792"/>
            <a:ext cx="7649515" cy="4862946"/>
          </a:xfrm>
        </p:spPr>
      </p:pic>
    </p:spTree>
    <p:extLst>
      <p:ext uri="{BB962C8B-B14F-4D97-AF65-F5344CB8AC3E}">
        <p14:creationId xmlns:p14="http://schemas.microsoft.com/office/powerpoint/2010/main" val="4100507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50B96-2CE9-2B9F-90CA-3902B8DC9D39}"/>
              </a:ext>
            </a:extLst>
          </p:cNvPr>
          <p:cNvSpPr>
            <a:spLocks noGrp="1"/>
          </p:cNvSpPr>
          <p:nvPr>
            <p:ph type="title"/>
          </p:nvPr>
        </p:nvSpPr>
        <p:spPr/>
        <p:txBody>
          <a:bodyPr/>
          <a:lstStyle/>
          <a:p>
            <a:endParaRPr lang="en-GB"/>
          </a:p>
        </p:txBody>
      </p:sp>
      <p:pic>
        <p:nvPicPr>
          <p:cNvPr id="6" name="Content Placeholder 5" descr="A map of a drilling rig&#10;&#10;Description automatically generated">
            <a:extLst>
              <a:ext uri="{FF2B5EF4-FFF2-40B4-BE49-F238E27FC236}">
                <a16:creationId xmlns:a16="http://schemas.microsoft.com/office/drawing/2014/main" id="{058E9EB2-100C-A24B-4E4B-894C14B9024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71600" y="-52072"/>
            <a:ext cx="7138737" cy="5785906"/>
          </a:xfrm>
        </p:spPr>
      </p:pic>
      <p:sp>
        <p:nvSpPr>
          <p:cNvPr id="4" name="Slide Number Placeholder 3">
            <a:extLst>
              <a:ext uri="{FF2B5EF4-FFF2-40B4-BE49-F238E27FC236}">
                <a16:creationId xmlns:a16="http://schemas.microsoft.com/office/drawing/2014/main" id="{22CD472F-2421-55DA-C427-BA2DEE91DE0A}"/>
              </a:ext>
            </a:extLst>
          </p:cNvPr>
          <p:cNvSpPr>
            <a:spLocks noGrp="1"/>
          </p:cNvSpPr>
          <p:nvPr>
            <p:ph type="sldNum" sz="quarter" idx="12"/>
          </p:nvPr>
        </p:nvSpPr>
        <p:spPr/>
        <p:txBody>
          <a:bodyPr/>
          <a:lstStyle/>
          <a:p>
            <a:fld id="{C8E19B19-BAA1-4A51-865C-FE1CD72532C8}" type="slidenum">
              <a:rPr lang="en-US" smtClean="0"/>
              <a:pPr/>
              <a:t>39</a:t>
            </a:fld>
            <a:endParaRPr lang="en-US"/>
          </a:p>
        </p:txBody>
      </p:sp>
      <p:sp>
        <p:nvSpPr>
          <p:cNvPr id="5" name="TextBox 4">
            <a:extLst>
              <a:ext uri="{FF2B5EF4-FFF2-40B4-BE49-F238E27FC236}">
                <a16:creationId xmlns:a16="http://schemas.microsoft.com/office/drawing/2014/main" id="{3D67AF8D-62C4-FABF-EE16-288F926141D1}"/>
              </a:ext>
            </a:extLst>
          </p:cNvPr>
          <p:cNvSpPr txBox="1"/>
          <p:nvPr/>
        </p:nvSpPr>
        <p:spPr>
          <a:xfrm>
            <a:off x="3851919" y="3284985"/>
            <a:ext cx="4258417" cy="2031325"/>
          </a:xfrm>
          <a:prstGeom prst="rect">
            <a:avLst/>
          </a:prstGeom>
          <a:noFill/>
        </p:spPr>
        <p:txBody>
          <a:bodyPr wrap="square">
            <a:spAutoFit/>
          </a:bodyPr>
          <a:lstStyle/>
          <a:p>
            <a:r>
              <a:rPr lang="en-US" dirty="0"/>
              <a:t>Resource 10.9 Mt at 0.104 % U</a:t>
            </a:r>
            <a:r>
              <a:rPr lang="en-US" sz="1600" baseline="-25000" dirty="0"/>
              <a:t>3</a:t>
            </a:r>
            <a:r>
              <a:rPr lang="en-US" dirty="0"/>
              <a:t>O</a:t>
            </a:r>
            <a:r>
              <a:rPr lang="en-US" sz="1600" baseline="-25000" dirty="0"/>
              <a:t>8</a:t>
            </a:r>
            <a:r>
              <a:rPr lang="en-US" dirty="0"/>
              <a:t> at 80-130 $/kg</a:t>
            </a:r>
          </a:p>
          <a:p>
            <a:r>
              <a:rPr lang="en-GB" dirty="0"/>
              <a:t>25 m centres 100-200 m depth, percussion</a:t>
            </a:r>
          </a:p>
          <a:p>
            <a:r>
              <a:rPr lang="en-GB" dirty="0"/>
              <a:t>400 m centres to define geology</a:t>
            </a:r>
          </a:p>
          <a:p>
            <a:endParaRPr lang="en-GB" dirty="0"/>
          </a:p>
          <a:p>
            <a:endParaRPr lang="en-GB" dirty="0"/>
          </a:p>
          <a:p>
            <a:r>
              <a:rPr lang="en-GB" dirty="0"/>
              <a:t>Esso Minerals ~860,000 m drilling, R20.6 M</a:t>
            </a:r>
          </a:p>
        </p:txBody>
      </p:sp>
      <p:pic>
        <p:nvPicPr>
          <p:cNvPr id="7" name="Content Placeholder 5" descr="A person walking into a tunnel&#10;&#10;Description automatically generated">
            <a:extLst>
              <a:ext uri="{FF2B5EF4-FFF2-40B4-BE49-F238E27FC236}">
                <a16:creationId xmlns:a16="http://schemas.microsoft.com/office/drawing/2014/main" id="{D087303C-0404-F082-5856-3CA6AB8A31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1502" y="5603580"/>
            <a:ext cx="1279579" cy="864096"/>
          </a:xfrm>
          <a:prstGeom prst="rect">
            <a:avLst/>
          </a:prstGeom>
        </p:spPr>
      </p:pic>
    </p:spTree>
    <p:extLst>
      <p:ext uri="{BB962C8B-B14F-4D97-AF65-F5344CB8AC3E}">
        <p14:creationId xmlns:p14="http://schemas.microsoft.com/office/powerpoint/2010/main" val="1934753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95609-D5E8-B015-94AA-39D89997CE42}"/>
              </a:ext>
            </a:extLst>
          </p:cNvPr>
          <p:cNvSpPr>
            <a:spLocks noGrp="1"/>
          </p:cNvSpPr>
          <p:nvPr>
            <p:ph type="title"/>
          </p:nvPr>
        </p:nvSpPr>
        <p:spPr>
          <a:xfrm>
            <a:off x="4168272" y="274638"/>
            <a:ext cx="4518527" cy="1143000"/>
          </a:xfrm>
        </p:spPr>
        <p:txBody>
          <a:bodyPr>
            <a:normAutofit fontScale="90000"/>
          </a:bodyPr>
          <a:lstStyle/>
          <a:p>
            <a:r>
              <a:rPr lang="en-US" dirty="0" err="1"/>
              <a:t>P</a:t>
            </a:r>
            <a:r>
              <a:rPr lang="en-US" dirty="0" err="1">
                <a:effectLst/>
                <a:latin typeface="Calibri" panose="020F0502020204030204" pitchFamily="34" charset="0"/>
                <a:ea typeface="Calibri" panose="020F0502020204030204" pitchFamily="34" charset="0"/>
              </a:rPr>
              <a:t>ö</a:t>
            </a:r>
            <a:r>
              <a:rPr lang="en-US" dirty="0" err="1"/>
              <a:t>hla</a:t>
            </a:r>
            <a:br>
              <a:rPr lang="en-US" dirty="0"/>
            </a:br>
            <a:r>
              <a:rPr lang="en-US" dirty="0"/>
              <a:t>Erzgebirge</a:t>
            </a:r>
            <a:br>
              <a:rPr lang="en-US" dirty="0"/>
            </a:br>
            <a:r>
              <a:rPr lang="en-US" dirty="0"/>
              <a:t>First Tin plc</a:t>
            </a:r>
            <a:endParaRPr lang="en-GB" dirty="0"/>
          </a:p>
        </p:txBody>
      </p:sp>
      <p:pic>
        <p:nvPicPr>
          <p:cNvPr id="6" name="Content Placeholder 5" descr="A close-up of a rock&#10;&#10;Description automatically generated">
            <a:extLst>
              <a:ext uri="{FF2B5EF4-FFF2-40B4-BE49-F238E27FC236}">
                <a16:creationId xmlns:a16="http://schemas.microsoft.com/office/drawing/2014/main" id="{1315176B-C0CD-7CDE-3AD1-F477945C1D9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4168273" cy="3126205"/>
          </a:xfrm>
        </p:spPr>
      </p:pic>
      <p:sp>
        <p:nvSpPr>
          <p:cNvPr id="4" name="Slide Number Placeholder 3">
            <a:extLst>
              <a:ext uri="{FF2B5EF4-FFF2-40B4-BE49-F238E27FC236}">
                <a16:creationId xmlns:a16="http://schemas.microsoft.com/office/drawing/2014/main" id="{D05855A2-51B6-8EE4-BD1F-CB093C0C7A77}"/>
              </a:ext>
            </a:extLst>
          </p:cNvPr>
          <p:cNvSpPr>
            <a:spLocks noGrp="1"/>
          </p:cNvSpPr>
          <p:nvPr>
            <p:ph type="sldNum" sz="quarter" idx="12"/>
          </p:nvPr>
        </p:nvSpPr>
        <p:spPr/>
        <p:txBody>
          <a:bodyPr/>
          <a:lstStyle/>
          <a:p>
            <a:fld id="{C8E19B19-BAA1-4A51-865C-FE1CD72532C8}" type="slidenum">
              <a:rPr lang="en-US" smtClean="0"/>
              <a:pPr/>
              <a:t>40</a:t>
            </a:fld>
            <a:endParaRPr lang="en-US"/>
          </a:p>
        </p:txBody>
      </p:sp>
      <p:pic>
        <p:nvPicPr>
          <p:cNvPr id="8" name="Picture 7" descr="A house on a hill with trees&#10;&#10;Description automatically generated">
            <a:extLst>
              <a:ext uri="{FF2B5EF4-FFF2-40B4-BE49-F238E27FC236}">
                <a16:creationId xmlns:a16="http://schemas.microsoft.com/office/drawing/2014/main" id="{A98E4194-EE76-B62C-F199-A51CB9E6F9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5760" y="3049414"/>
            <a:ext cx="4834880" cy="3672061"/>
          </a:xfrm>
          <a:prstGeom prst="rect">
            <a:avLst/>
          </a:prstGeom>
        </p:spPr>
      </p:pic>
    </p:spTree>
    <p:extLst>
      <p:ext uri="{BB962C8B-B14F-4D97-AF65-F5344CB8AC3E}">
        <p14:creationId xmlns:p14="http://schemas.microsoft.com/office/powerpoint/2010/main" val="9116429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52736"/>
          </a:xfrm>
        </p:spPr>
        <p:txBody>
          <a:bodyPr>
            <a:normAutofit fontScale="90000"/>
          </a:bodyPr>
          <a:lstStyle/>
          <a:p>
            <a:r>
              <a:rPr lang="en-GB" sz="3200" dirty="0"/>
              <a:t>Composite soils, Sn ppm, </a:t>
            </a:r>
            <a:r>
              <a:rPr lang="en-GB" sz="3200" dirty="0" err="1"/>
              <a:t>wdXRF</a:t>
            </a:r>
            <a:r>
              <a:rPr lang="en-GB" sz="3200" dirty="0"/>
              <a:t>  and </a:t>
            </a:r>
            <a:r>
              <a:rPr lang="en-GB" sz="3200" dirty="0" err="1"/>
              <a:t>pXRF</a:t>
            </a:r>
            <a:r>
              <a:rPr lang="en-GB" sz="3200" dirty="0"/>
              <a:t>, 5360 samples</a:t>
            </a:r>
            <a:endParaRPr lang="en-US" sz="3200" dirty="0"/>
          </a:p>
        </p:txBody>
      </p:sp>
      <p:pic>
        <p:nvPicPr>
          <p:cNvPr id="4" name="Content Placeholder 3" descr="trelivsnall.tif"/>
          <p:cNvPicPr>
            <a:picLocks noGrp="1" noChangeAspect="1"/>
          </p:cNvPicPr>
          <p:nvPr>
            <p:ph idx="1"/>
          </p:nvPr>
        </p:nvPicPr>
        <p:blipFill>
          <a:blip r:embed="rId2" cstate="print"/>
          <a:stretch>
            <a:fillRect/>
          </a:stretch>
        </p:blipFill>
        <p:spPr>
          <a:xfrm>
            <a:off x="1043608" y="980728"/>
            <a:ext cx="7402643" cy="5720223"/>
          </a:xfrm>
        </p:spPr>
      </p:pic>
    </p:spTree>
    <p:extLst>
      <p:ext uri="{BB962C8B-B14F-4D97-AF65-F5344CB8AC3E}">
        <p14:creationId xmlns:p14="http://schemas.microsoft.com/office/powerpoint/2010/main" val="1710623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091" y="261218"/>
            <a:ext cx="7486650" cy="590838"/>
          </a:xfrm>
        </p:spPr>
        <p:txBody>
          <a:bodyPr>
            <a:normAutofit fontScale="90000"/>
          </a:bodyPr>
          <a:lstStyle/>
          <a:p>
            <a:r>
              <a:rPr lang="en-US" dirty="0" err="1"/>
              <a:t>Treliver</a:t>
            </a:r>
            <a:r>
              <a:rPr lang="en-US" dirty="0"/>
              <a:t> Minerals (2013-5 drilling)</a:t>
            </a:r>
          </a:p>
        </p:txBody>
      </p:sp>
      <p:pic>
        <p:nvPicPr>
          <p:cNvPr id="9" name="Content Placeholder 8">
            <a:extLst>
              <a:ext uri="{FF2B5EF4-FFF2-40B4-BE49-F238E27FC236}">
                <a16:creationId xmlns:a16="http://schemas.microsoft.com/office/drawing/2014/main" id="{75094285-4770-465E-9185-118AA7BED7CB}"/>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208" t="2700" r="1470" b="3214"/>
          <a:stretch/>
        </p:blipFill>
        <p:spPr>
          <a:xfrm>
            <a:off x="888548" y="1163780"/>
            <a:ext cx="7128849" cy="5380781"/>
          </a:xfrm>
        </p:spPr>
      </p:pic>
      <p:sp>
        <p:nvSpPr>
          <p:cNvPr id="4" name="Speech Bubble: Rectangle 3">
            <a:extLst>
              <a:ext uri="{FF2B5EF4-FFF2-40B4-BE49-F238E27FC236}">
                <a16:creationId xmlns:a16="http://schemas.microsoft.com/office/drawing/2014/main" id="{CC6ECC14-7DE8-49B1-99E7-958F9B5B950F}"/>
              </a:ext>
            </a:extLst>
          </p:cNvPr>
          <p:cNvSpPr/>
          <p:nvPr/>
        </p:nvSpPr>
        <p:spPr>
          <a:xfrm>
            <a:off x="6425967" y="3800213"/>
            <a:ext cx="486562" cy="288849"/>
          </a:xfrm>
          <a:prstGeom prst="wedgeRectCallout">
            <a:avLst>
              <a:gd name="adj1" fmla="val -73087"/>
              <a:gd name="adj2" fmla="val 142681"/>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DB617C44-4DFD-4BAA-8157-BA99E09D422D}"/>
              </a:ext>
            </a:extLst>
          </p:cNvPr>
          <p:cNvSpPr/>
          <p:nvPr/>
        </p:nvSpPr>
        <p:spPr>
          <a:xfrm>
            <a:off x="6396577" y="3800213"/>
            <a:ext cx="545342" cy="307777"/>
          </a:xfrm>
          <a:prstGeom prst="rect">
            <a:avLst/>
          </a:prstGeom>
          <a:noFill/>
        </p:spPr>
        <p:txBody>
          <a:bodyPr wrap="none" lIns="91440" tIns="45720" rIns="91440" bIns="45720">
            <a:spAutoFit/>
          </a:bodyPr>
          <a:lstStyle/>
          <a:p>
            <a:pPr algn="ctr"/>
            <a:r>
              <a:rPr lang="en-US" sz="1400" dirty="0">
                <a:ln w="0"/>
                <a:effectLst>
                  <a:outerShdw blurRad="38100" dist="19050" dir="2700000" algn="tl" rotWithShape="0">
                    <a:schemeClr val="dk1">
                      <a:alpha val="40000"/>
                    </a:schemeClr>
                  </a:outerShdw>
                </a:effectLst>
              </a:rPr>
              <a:t>Fault</a:t>
            </a:r>
            <a:endParaRPr lang="en-US" sz="1400" b="0" cap="none" spc="0" dirty="0">
              <a:ln w="0"/>
              <a:solidFill>
                <a:schemeClr val="tx1"/>
              </a:solidFill>
              <a:effectLst>
                <a:outerShdw blurRad="38100" dist="19050" dir="2700000" algn="tl" rotWithShape="0">
                  <a:schemeClr val="dk1">
                    <a:alpha val="40000"/>
                  </a:schemeClr>
                </a:outerShdw>
              </a:effectLst>
            </a:endParaRPr>
          </a:p>
        </p:txBody>
      </p:sp>
      <p:sp>
        <p:nvSpPr>
          <p:cNvPr id="8" name="Speech Bubble: Rectangle 7">
            <a:extLst>
              <a:ext uri="{FF2B5EF4-FFF2-40B4-BE49-F238E27FC236}">
                <a16:creationId xmlns:a16="http://schemas.microsoft.com/office/drawing/2014/main" id="{6E99C287-0620-4EAD-A314-FFDA0C8B2610}"/>
              </a:ext>
            </a:extLst>
          </p:cNvPr>
          <p:cNvSpPr/>
          <p:nvPr/>
        </p:nvSpPr>
        <p:spPr>
          <a:xfrm>
            <a:off x="2478947" y="3523860"/>
            <a:ext cx="377504" cy="330310"/>
          </a:xfrm>
          <a:prstGeom prst="wedgeRectCallout">
            <a:avLst>
              <a:gd name="adj1" fmla="val 156945"/>
              <a:gd name="adj2" fmla="val 110755"/>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n w="0"/>
              <a:solidFill>
                <a:schemeClr val="tx1"/>
              </a:solidFill>
              <a:effectLst>
                <a:outerShdw blurRad="38100" dist="19050" dir="2700000" algn="tl" rotWithShape="0">
                  <a:schemeClr val="dk1">
                    <a:alpha val="40000"/>
                  </a:schemeClr>
                </a:outerShdw>
              </a:effectLst>
            </a:endParaRPr>
          </a:p>
        </p:txBody>
      </p:sp>
      <p:sp>
        <p:nvSpPr>
          <p:cNvPr id="12" name="Rectangle 11">
            <a:extLst>
              <a:ext uri="{FF2B5EF4-FFF2-40B4-BE49-F238E27FC236}">
                <a16:creationId xmlns:a16="http://schemas.microsoft.com/office/drawing/2014/main" id="{DD893959-C1E9-467A-AC19-17DDE3F6F5C9}"/>
              </a:ext>
            </a:extLst>
          </p:cNvPr>
          <p:cNvSpPr/>
          <p:nvPr/>
        </p:nvSpPr>
        <p:spPr>
          <a:xfrm flipH="1">
            <a:off x="2298582" y="3523861"/>
            <a:ext cx="671120" cy="307777"/>
          </a:xfrm>
          <a:prstGeom prst="rect">
            <a:avLst/>
          </a:prstGeom>
          <a:noFill/>
        </p:spPr>
        <p:txBody>
          <a:bodyPr wrap="square" lIns="91440" tIns="45720" rIns="91440" bIns="45720">
            <a:spAutoFit/>
          </a:bodyPr>
          <a:lstStyle/>
          <a:p>
            <a:pPr algn="ctr"/>
            <a:r>
              <a:rPr lang="en-US" sz="1400" dirty="0">
                <a:ln w="0"/>
                <a:effectLst>
                  <a:outerShdw blurRad="38100" dist="19050" dir="2700000" algn="tl" rotWithShape="0">
                    <a:schemeClr val="dk1">
                      <a:alpha val="40000"/>
                    </a:schemeClr>
                  </a:outerShdw>
                </a:effectLst>
              </a:rPr>
              <a:t>Dh</a:t>
            </a:r>
            <a:r>
              <a:rPr lang="en-US" sz="1400" b="0" cap="none" spc="0" dirty="0">
                <a:ln w="0"/>
                <a:solidFill>
                  <a:schemeClr val="tx1"/>
                </a:solidFill>
                <a:effectLst>
                  <a:outerShdw blurRad="38100" dist="19050" dir="2700000" algn="tl" rotWithShape="0">
                    <a:schemeClr val="dk1">
                      <a:alpha val="40000"/>
                    </a:schemeClr>
                  </a:outerShdw>
                </a:effectLst>
              </a:rPr>
              <a:t> </a:t>
            </a:r>
          </a:p>
        </p:txBody>
      </p:sp>
    </p:spTree>
    <p:extLst>
      <p:ext uri="{BB962C8B-B14F-4D97-AF65-F5344CB8AC3E}">
        <p14:creationId xmlns:p14="http://schemas.microsoft.com/office/powerpoint/2010/main" val="2371493743"/>
      </p:ext>
    </p:extLst>
  </p:cSld>
  <p:clrMapOvr>
    <a:masterClrMapping/>
  </p:clrMapOvr>
</p:sld>
</file>

<file path=ppt/theme/theme1.xml><?xml version="1.0" encoding="utf-8"?>
<a:theme xmlns:a="http://schemas.openxmlformats.org/drawingml/2006/main" name="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905</Words>
  <Application>Microsoft Office PowerPoint</Application>
  <PresentationFormat>On-screen Show (4:3)</PresentationFormat>
  <Paragraphs>181</Paragraphs>
  <Slides>42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Arial,Sans-Serif</vt:lpstr>
      <vt:lpstr>Calibri</vt:lpstr>
      <vt:lpstr>Office Theme</vt:lpstr>
      <vt:lpstr>      Comparison of Soviet- era and modern multi-digestion rock geochemical and mineralogical  methods for vectoring toward mineralising systems   Charlie Moon    </vt:lpstr>
      <vt:lpstr>PowerPoint Presentation</vt:lpstr>
      <vt:lpstr>Mining Area C</vt:lpstr>
      <vt:lpstr>South Deep (30-50 Moz)</vt:lpstr>
      <vt:lpstr>Pakistan</vt:lpstr>
      <vt:lpstr>Examples of Detail Bagrot HMC</vt:lpstr>
      <vt:lpstr>Waziristan</vt:lpstr>
      <vt:lpstr>Former Soviet Union</vt:lpstr>
      <vt:lpstr>Soviet Union</vt:lpstr>
      <vt:lpstr>PowerPoint Presentation</vt:lpstr>
      <vt:lpstr>PowerPoint Presentation</vt:lpstr>
      <vt:lpstr>PowerPoint Presentation</vt:lpstr>
      <vt:lpstr>Cu Pb Zn Mo Ag As Co Ni Cr V Mn Ti Zr Sc Li BeP Ba W Sn Bi Sb Ge Y Au DC arc spectrometry + thin section (point counted) </vt:lpstr>
      <vt:lpstr>PowerPoint Presentation</vt:lpstr>
      <vt:lpstr>Distance from Yubileinoe centre</vt:lpstr>
      <vt:lpstr>Distance from Yubileinoe centre normalised</vt:lpstr>
      <vt:lpstr>PowerPoint Presentation</vt:lpstr>
      <vt:lpstr>Distance from Yubileinoe centre</vt:lpstr>
      <vt:lpstr>PowerPoint Presentation</vt:lpstr>
      <vt:lpstr>PowerPoint Presentation</vt:lpstr>
      <vt:lpstr>PowerPoint Presentation</vt:lpstr>
      <vt:lpstr>What has changed since 1990s?</vt:lpstr>
      <vt:lpstr>pXRF 2011 Rovaniemi demonstration</vt:lpstr>
      <vt:lpstr>2020s Analytical Methods</vt:lpstr>
      <vt:lpstr>RS12 width 2cm</vt:lpstr>
      <vt:lpstr>Critical Minerals</vt:lpstr>
      <vt:lpstr>PowerPoint Presentation</vt:lpstr>
      <vt:lpstr>New Airborne Survey </vt:lpstr>
      <vt:lpstr>PowerPoint Presentation</vt:lpstr>
      <vt:lpstr> Rock Geochemistry</vt:lpstr>
      <vt:lpstr>PowerPoint Presentation</vt:lpstr>
      <vt:lpstr>PowerPoint Presentation</vt:lpstr>
      <vt:lpstr>PowerPoint Presentation</vt:lpstr>
      <vt:lpstr>PowerPoint Presentation</vt:lpstr>
      <vt:lpstr>Conclusions from Arbavere</vt:lpstr>
      <vt:lpstr>Granite Conclusions</vt:lpstr>
      <vt:lpstr>South Africa</vt:lpstr>
      <vt:lpstr>Rondom</vt:lpstr>
      <vt:lpstr>PowerPoint Presentation</vt:lpstr>
      <vt:lpstr>Pöhla Erzgebirge First Tin plc</vt:lpstr>
      <vt:lpstr>Composite soils, Sn ppm, wdXRF  and pXRF, 5360 samples</vt:lpstr>
      <vt:lpstr>Treliver Minerals (2013-5 drilling)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SEM-based Automated Mineralogy of Follow-up Stream Sediment Geochemistry: A QEMSCAN Pilot Study from Northern Pakistan  Liaqat Ali1, Charles Moon 1, Ben Williamson1, Gavyn Rollinson1    1Camborne School of Mines, University of Exeter, UK, 2National Centre for Excellence in Geology, University of Peshawar, Pakistan</dc:title>
  <dc:creator>cm</dc:creator>
  <cp:lastModifiedBy>Charlie Moon</cp:lastModifiedBy>
  <cp:revision>249</cp:revision>
  <dcterms:created xsi:type="dcterms:W3CDTF">2011-08-05T14:14:23Z</dcterms:created>
  <dcterms:modified xsi:type="dcterms:W3CDTF">2026-05-28T17:18:15Z</dcterms:modified>
</cp:coreProperties>
</file>