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  <p:sldMasterId id="2147483686" r:id="rId2"/>
  </p:sldMasterIdLst>
  <p:notesMasterIdLst>
    <p:notesMasterId r:id="rId10"/>
  </p:notesMasterIdLst>
  <p:sldIdLst>
    <p:sldId id="256" r:id="rId3"/>
    <p:sldId id="603" r:id="rId4"/>
    <p:sldId id="604" r:id="rId5"/>
    <p:sldId id="605" r:id="rId6"/>
    <p:sldId id="606" r:id="rId7"/>
    <p:sldId id="607" r:id="rId8"/>
    <p:sldId id="538" r:id="rId9"/>
  </p:sldIdLst>
  <p:sldSz cx="12147550" cy="6832600"/>
  <p:notesSz cx="6807200" cy="9939338"/>
  <p:defaultTextStyle>
    <a:defPPr>
      <a:defRPr lang="et-EE"/>
    </a:defPPr>
    <a:lvl1pPr marL="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7482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496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2445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29927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37408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4489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52371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5985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3010F8-9F66-4070-B21F-EEAF7C846975}">
          <p14:sldIdLst>
            <p14:sldId id="256"/>
            <p14:sldId id="603"/>
            <p14:sldId id="604"/>
            <p14:sldId id="605"/>
            <p14:sldId id="606"/>
            <p14:sldId id="607"/>
            <p14:sldId id="5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382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5530AB-CB94-5F57-06AB-A5B76E482576}" name="Johannes Vind" initials="JV" userId="S::johannes.vind@egt.ee::79e7d8be-86a4-40f3-93df-baf86bb4188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5"/>
    <a:srgbClr val="007BD1"/>
    <a:srgbClr val="0064B9"/>
    <a:srgbClr val="4F81BD"/>
    <a:srgbClr val="003087"/>
    <a:srgbClr val="8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40" autoAdjust="0"/>
  </p:normalViewPr>
  <p:slideViewPr>
    <p:cSldViewPr snapToGrid="0">
      <p:cViewPr varScale="1">
        <p:scale>
          <a:sx n="96" d="100"/>
          <a:sy n="96" d="100"/>
        </p:scale>
        <p:origin x="1128" y="72"/>
      </p:cViewPr>
      <p:guideLst>
        <p:guide orient="horz" pos="2152"/>
        <p:guide pos="382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11DD8-E7A9-4B7F-924E-249F3EBED262}" type="datetimeFigureOut">
              <a:rPr lang="et-EE" smtClean="0"/>
              <a:t>25.05.2026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484B2-7D45-46A9-AA10-C2234E88C9BE}" type="slidenum">
              <a:rPr lang="et-EE" smtClean="0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</a:t>
            </a:fld>
            <a:endParaRPr lang="et-E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4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3484B2-7D45-46A9-AA10-C2234E88C9BE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4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91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54931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5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  <a:ln>
            <a:noFill/>
          </a:ln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41"/>
          <a:stretch/>
        </p:blipFill>
        <p:spPr>
          <a:xfrm>
            <a:off x="7877311" y="968028"/>
            <a:ext cx="431474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5246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86978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77735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378" y="273622"/>
            <a:ext cx="11323976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4B9"/>
                </a:solidFill>
              </a:defRPr>
            </a:lvl1pPr>
          </a:lstStyle>
          <a:p>
            <a:r>
              <a:rPr lang="et-EE"/>
              <a:t>Lühikese loeteluga võib kasutada ikoone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24478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21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147537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512168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29003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59" b="-114"/>
          <a:stretch/>
        </p:blipFill>
        <p:spPr>
          <a:xfrm>
            <a:off x="7877311" y="-40084"/>
            <a:ext cx="4314744" cy="6912768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 </a:t>
            </a:r>
          </a:p>
        </p:txBody>
      </p:sp>
    </p:spTree>
    <p:extLst>
      <p:ext uri="{BB962C8B-B14F-4D97-AF65-F5344CB8AC3E}">
        <p14:creationId xmlns:p14="http://schemas.microsoft.com/office/powerpoint/2010/main" val="64492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6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47550" cy="6832600"/>
          </a:xfrm>
          <a:prstGeom prst="rect">
            <a:avLst/>
          </a:prstGeom>
          <a:solidFill>
            <a:srgbClr val="003087">
              <a:alpha val="63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5" y="2624212"/>
            <a:ext cx="9528964" cy="1368152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Vaheslaidide taustaks võib kasutada </a:t>
            </a:r>
            <a:br>
              <a:rPr lang="et-EE"/>
            </a:br>
            <a:r>
              <a:rPr lang="et-EE"/>
              <a:t>temaatilisi koloreeritud fotosid</a:t>
            </a:r>
          </a:p>
        </p:txBody>
      </p:sp>
    </p:spTree>
    <p:extLst>
      <p:ext uri="{BB962C8B-B14F-4D97-AF65-F5344CB8AC3E}">
        <p14:creationId xmlns:p14="http://schemas.microsoft.com/office/powerpoint/2010/main" val="4126994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Vaheslai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47550" cy="6724316"/>
          </a:xfrm>
        </p:spPr>
        <p:txBody>
          <a:bodyPr/>
          <a:lstStyle>
            <a:lvl1pPr marL="0" indent="0">
              <a:buNone/>
              <a:defRPr sz="4300"/>
            </a:lvl1pPr>
            <a:lvl2pPr marL="607482" indent="0">
              <a:buNone/>
              <a:defRPr sz="3700"/>
            </a:lvl2pPr>
            <a:lvl3pPr marL="1214963" indent="0">
              <a:buNone/>
              <a:defRPr sz="3200"/>
            </a:lvl3pPr>
            <a:lvl4pPr marL="1822445" indent="0">
              <a:buNone/>
              <a:defRPr sz="2700"/>
            </a:lvl4pPr>
            <a:lvl5pPr marL="2429927" indent="0">
              <a:buNone/>
              <a:defRPr sz="2700"/>
            </a:lvl5pPr>
            <a:lvl6pPr marL="3037408" indent="0">
              <a:buNone/>
              <a:defRPr sz="2700"/>
            </a:lvl6pPr>
            <a:lvl7pPr marL="3644890" indent="0">
              <a:buNone/>
              <a:defRPr sz="2700"/>
            </a:lvl7pPr>
            <a:lvl8pPr marL="4252371" indent="0">
              <a:buNone/>
              <a:defRPr sz="2700"/>
            </a:lvl8pPr>
            <a:lvl9pPr marL="4859853" indent="0">
              <a:buNone/>
              <a:defRPr sz="2700"/>
            </a:lvl9pPr>
          </a:lstStyle>
          <a:p>
            <a:r>
              <a:rPr lang="et-EE"/>
              <a:t>Pildi lisamiseks klõpsake ikooni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8496" y="1760116"/>
            <a:ext cx="9231984" cy="1572752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/>
              <a:t>Vaheslaidide taustaks võib kasutada temaatilisi koloreeritud fotosid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48496" y="3332867"/>
            <a:ext cx="9231984" cy="80188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r>
              <a:rPr lang="et-EE"/>
              <a:t>Vaheslaide võib kasutada ka ühe mõtte või idee rõhutamiseks!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Esitlusslaidide</a:t>
            </a:r>
            <a:r>
              <a:rPr lang="en-US"/>
              <a:t> </a:t>
            </a:r>
            <a:r>
              <a:rPr lang="en-US" err="1"/>
              <a:t>kujundamine</a:t>
            </a: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377" y="1594275"/>
            <a:ext cx="10932796" cy="4735800"/>
          </a:xfrm>
        </p:spPr>
        <p:txBody>
          <a:bodyPr/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 baseline="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err="1"/>
              <a:t>Lähtuda</a:t>
            </a:r>
            <a:r>
              <a:rPr lang="en-US"/>
              <a:t> </a:t>
            </a:r>
            <a:r>
              <a:rPr lang="en-US" err="1"/>
              <a:t>stiiliraamatust</a:t>
            </a:r>
            <a:endParaRPr lang="en-US"/>
          </a:p>
          <a:p>
            <a:pPr lvl="1"/>
            <a:r>
              <a:rPr lang="en-US"/>
              <a:t>Font </a:t>
            </a:r>
            <a:r>
              <a:rPr lang="en-US" err="1"/>
              <a:t>Roboto</a:t>
            </a:r>
            <a:r>
              <a:rPr lang="en-US"/>
              <a:t> Condensed</a:t>
            </a:r>
            <a:r>
              <a:rPr lang="et-EE"/>
              <a:t> või </a:t>
            </a:r>
            <a:r>
              <a:rPr lang="et-EE" err="1"/>
              <a:t>Arial</a:t>
            </a:r>
            <a:r>
              <a:rPr lang="et-EE"/>
              <a:t> </a:t>
            </a:r>
            <a:r>
              <a:rPr lang="et-EE" err="1"/>
              <a:t>Narrow</a:t>
            </a:r>
            <a:endParaRPr lang="en-US"/>
          </a:p>
          <a:p>
            <a:pPr lvl="3"/>
            <a:r>
              <a:rPr lang="en-US" err="1"/>
              <a:t>Pealkirjad</a:t>
            </a:r>
            <a:r>
              <a:rPr lang="en-US"/>
              <a:t> on 48pt Light, </a:t>
            </a:r>
            <a:r>
              <a:rPr lang="en-US" err="1"/>
              <a:t>sisutekstid</a:t>
            </a:r>
            <a:r>
              <a:rPr lang="en-US"/>
              <a:t> 24pt </a:t>
            </a:r>
            <a:r>
              <a:rPr lang="en-US" err="1"/>
              <a:t>või</a:t>
            </a:r>
            <a:r>
              <a:rPr lang="en-US"/>
              <a:t> 18 </a:t>
            </a:r>
            <a:r>
              <a:rPr lang="en-US" err="1"/>
              <a:t>pt</a:t>
            </a:r>
            <a:endParaRPr lang="en-US"/>
          </a:p>
          <a:p>
            <a:pPr lvl="4"/>
            <a:r>
              <a:rPr lang="en-US" err="1"/>
              <a:t>Igale</a:t>
            </a:r>
            <a:r>
              <a:rPr lang="en-US"/>
              <a:t> </a:t>
            </a:r>
            <a:r>
              <a:rPr lang="en-US" err="1"/>
              <a:t>slaidile</a:t>
            </a:r>
            <a:r>
              <a:rPr lang="en-US"/>
              <a:t> </a:t>
            </a:r>
            <a:r>
              <a:rPr lang="en-US" err="1"/>
              <a:t>paigutada</a:t>
            </a:r>
            <a:r>
              <a:rPr lang="en-US"/>
              <a:t> </a:t>
            </a:r>
            <a:r>
              <a:rPr lang="en-US" err="1"/>
              <a:t>mõõdukas</a:t>
            </a:r>
            <a:r>
              <a:rPr lang="en-US"/>
              <a:t> </a:t>
            </a:r>
            <a:r>
              <a:rPr lang="en-US" err="1"/>
              <a:t>kogus</a:t>
            </a:r>
            <a:r>
              <a:rPr lang="en-US"/>
              <a:t> </a:t>
            </a:r>
            <a:r>
              <a:rPr lang="en-US" err="1"/>
              <a:t>infot</a:t>
            </a:r>
            <a:endParaRPr lang="et-EE"/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486126" y="5604484"/>
            <a:ext cx="1526976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377" y="1594275"/>
            <a:ext cx="5365168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187059" y="1605263"/>
            <a:ext cx="5365168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0" name="TextBox 9"/>
          <p:cNvSpPr txBox="1"/>
          <p:nvPr userDrawn="1"/>
        </p:nvSpPr>
        <p:spPr>
          <a:xfrm rot="-5400000">
            <a:off x="-486126" y="5604484"/>
            <a:ext cx="1526976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kolme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321218" y="1581745"/>
            <a:ext cx="3522944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8017230" y="1594275"/>
            <a:ext cx="3522944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sz="half" idx="17" hasCustomPrompt="1"/>
          </p:nvPr>
        </p:nvSpPr>
        <p:spPr>
          <a:xfrm>
            <a:off x="607378" y="1591541"/>
            <a:ext cx="3522944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1" name="TextBox 10"/>
          <p:cNvSpPr txBox="1"/>
          <p:nvPr userDrawn="1"/>
        </p:nvSpPr>
        <p:spPr>
          <a:xfrm rot="-5400000">
            <a:off x="-486126" y="5604484"/>
            <a:ext cx="1526976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77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412389"/>
            <a:ext cx="12147550" cy="542021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TextBox 10"/>
          <p:cNvSpPr txBox="1"/>
          <p:nvPr userDrawn="1"/>
        </p:nvSpPr>
        <p:spPr>
          <a:xfrm rot="-5400000">
            <a:off x="-486126" y="5604484"/>
            <a:ext cx="1526976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Foto 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378" y="1529428"/>
            <a:ext cx="5367278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66819"/>
            <a:ext cx="6009644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0789" y="1529428"/>
            <a:ext cx="5369385" cy="63739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0788" y="2191848"/>
            <a:ext cx="5973658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TextBox 10"/>
          <p:cNvSpPr txBox="1"/>
          <p:nvPr userDrawn="1"/>
        </p:nvSpPr>
        <p:spPr>
          <a:xfrm rot="-5400000">
            <a:off x="-486126" y="5604484"/>
            <a:ext cx="1526976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2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aid 3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332" y="1554772"/>
            <a:ext cx="3423042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71683"/>
            <a:ext cx="3958448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161628" y="2166820"/>
            <a:ext cx="3958448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080814" y="2171683"/>
            <a:ext cx="3958448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708204" y="1554772"/>
            <a:ext cx="3423042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619768" y="1554772"/>
            <a:ext cx="3423042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 rot="-5400000">
            <a:off x="-486126" y="5604484"/>
            <a:ext cx="1526976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37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7376" y="273622"/>
            <a:ext cx="11872598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EB5"/>
                </a:solidFill>
              </a:defRPr>
            </a:lvl1pPr>
          </a:lstStyle>
          <a:p>
            <a:r>
              <a:rPr lang="et-EE"/>
              <a:t>Graafikutes on ka laiendatud värvipalett</a:t>
            </a:r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815026" y="5275583"/>
            <a:ext cx="2184779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Geoloogiateenistus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BA25065-57B0-4D9E-B45A-AC6511837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0413" y="6332810"/>
            <a:ext cx="3846724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15.09.2022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380" y="272039"/>
            <a:ext cx="3996460" cy="1157747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355" y="272041"/>
            <a:ext cx="6790818" cy="644176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380" y="1429786"/>
            <a:ext cx="3996460" cy="5266795"/>
          </a:xfrm>
        </p:spPr>
        <p:txBody>
          <a:bodyPr/>
          <a:lstStyle>
            <a:lvl1pPr marL="0" indent="0">
              <a:buNone/>
              <a:defRPr sz="19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9" name="TextBox 8"/>
          <p:cNvSpPr txBox="1"/>
          <p:nvPr userDrawn="1"/>
        </p:nvSpPr>
        <p:spPr>
          <a:xfrm rot="-5400000">
            <a:off x="-486126" y="5604484"/>
            <a:ext cx="1526976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>
                <a:solidFill>
                  <a:schemeClr val="bg1">
                    <a:lumMod val="75000"/>
                  </a:schemeClr>
                </a:solidFill>
              </a:rPr>
              <a:t>Eesti</a:t>
            </a:r>
            <a:r>
              <a:rPr lang="et-EE" sz="1600" baseline="0">
                <a:solidFill>
                  <a:schemeClr val="bg1">
                    <a:lumMod val="75000"/>
                  </a:schemeClr>
                </a:solidFill>
              </a:rPr>
              <a:t> Vabariik</a:t>
            </a:r>
            <a:endParaRPr lang="et-EE" sz="160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</p:spTree>
    <p:extLst>
      <p:ext uri="{BB962C8B-B14F-4D97-AF65-F5344CB8AC3E}">
        <p14:creationId xmlns:p14="http://schemas.microsoft.com/office/powerpoint/2010/main" val="17197364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</p:spTree>
    <p:extLst>
      <p:ext uri="{BB962C8B-B14F-4D97-AF65-F5344CB8AC3E}">
        <p14:creationId xmlns:p14="http://schemas.microsoft.com/office/powerpoint/2010/main" val="2876083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</p:spTree>
    <p:extLst>
      <p:ext uri="{BB962C8B-B14F-4D97-AF65-F5344CB8AC3E}">
        <p14:creationId xmlns:p14="http://schemas.microsoft.com/office/powerpoint/2010/main" val="30415418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400"/>
          </a:p>
        </p:txBody>
      </p:sp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</p:spTree>
    <p:extLst>
      <p:ext uri="{BB962C8B-B14F-4D97-AF65-F5344CB8AC3E}">
        <p14:creationId xmlns:p14="http://schemas.microsoft.com/office/powerpoint/2010/main" val="2027245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 realin_3L logo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12" y="247948"/>
            <a:ext cx="2875073" cy="1440000"/>
          </a:xfrm>
          <a:prstGeom prst="rect">
            <a:avLst/>
          </a:prstGeom>
        </p:spPr>
      </p:pic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41"/>
          <a:stretch/>
        </p:blipFill>
        <p:spPr>
          <a:xfrm>
            <a:off x="7877311" y="968028"/>
            <a:ext cx="4314744" cy="590465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</p:spTree>
    <p:extLst>
      <p:ext uri="{BB962C8B-B14F-4D97-AF65-F5344CB8AC3E}">
        <p14:creationId xmlns:p14="http://schemas.microsoft.com/office/powerpoint/2010/main" val="3973855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58A07048-2FAE-4168-861E-874F7DDDE7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20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323F6B82-F9AA-4360-A244-CE7782DC87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611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7E707D3B-23FB-4BB0-AC10-21157A6459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809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9D611F3D-80D7-4383-B67F-8CFFCA100D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189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it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  <a:ln>
            <a:noFill/>
          </a:ln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39435" y="6152604"/>
            <a:ext cx="7009672" cy="522436"/>
          </a:xfrm>
        </p:spPr>
        <p:txBody>
          <a:bodyPr wrap="none">
            <a:noAutofit/>
          </a:bodyPr>
          <a:lstStyle>
            <a:lvl1pPr>
              <a:buNone/>
              <a:defRPr sz="1799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r="9119" b="14640"/>
          <a:stretch/>
        </p:blipFill>
        <p:spPr>
          <a:xfrm>
            <a:off x="7877311" y="968028"/>
            <a:ext cx="4314744" cy="5904656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5D185038-1642-42FF-8602-2C11F2CB0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435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26537121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3487308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3588390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 wrap="none">
            <a:noAutofit/>
          </a:bodyPr>
          <a:lstStyle>
            <a:lvl1pPr marL="0" indent="0">
              <a:buNone/>
              <a:defRPr sz="4298">
                <a:solidFill>
                  <a:schemeClr val="bg1"/>
                </a:solidFill>
              </a:defRPr>
            </a:lvl1pPr>
            <a:lvl2pPr marL="607239" indent="0">
              <a:buNone/>
              <a:defRPr sz="3699">
                <a:solidFill>
                  <a:schemeClr val="bg1"/>
                </a:solidFill>
              </a:defRPr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25830858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378" y="273622"/>
            <a:ext cx="11323976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4B9"/>
                </a:solidFill>
              </a:defRPr>
            </a:lvl1pPr>
          </a:lstStyle>
          <a:p>
            <a:r>
              <a:rPr lang="et-EE"/>
              <a:t>Lühikese loeteluga võib kasutada ikoone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2042907" y="2739803"/>
            <a:ext cx="9888446" cy="869947"/>
          </a:xfrm>
        </p:spPr>
        <p:txBody>
          <a:bodyPr/>
          <a:lstStyle>
            <a:lvl1pPr>
              <a:defRPr sz="4298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3"/>
          </p:nvPr>
        </p:nvSpPr>
        <p:spPr>
          <a:xfrm>
            <a:off x="2040883" y="3683501"/>
            <a:ext cx="9888446" cy="869947"/>
          </a:xfrm>
        </p:spPr>
        <p:txBody>
          <a:bodyPr/>
          <a:lstStyle>
            <a:lvl1pPr>
              <a:defRPr sz="4298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4"/>
          </p:nvPr>
        </p:nvSpPr>
        <p:spPr>
          <a:xfrm>
            <a:off x="2040883" y="4585029"/>
            <a:ext cx="9888446" cy="869947"/>
          </a:xfrm>
        </p:spPr>
        <p:txBody>
          <a:bodyPr/>
          <a:lstStyle>
            <a:lvl1pPr>
              <a:defRPr sz="4298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idx="15"/>
          </p:nvPr>
        </p:nvSpPr>
        <p:spPr>
          <a:xfrm>
            <a:off x="2040884" y="1818702"/>
            <a:ext cx="9888446" cy="869947"/>
          </a:xfrm>
        </p:spPr>
        <p:txBody>
          <a:bodyPr/>
          <a:lstStyle>
            <a:lvl1pPr>
              <a:defRPr sz="4298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6"/>
          </p:nvPr>
        </p:nvSpPr>
        <p:spPr>
          <a:xfrm>
            <a:off x="2040882" y="5498682"/>
            <a:ext cx="9888446" cy="869947"/>
          </a:xfrm>
        </p:spPr>
        <p:txBody>
          <a:bodyPr/>
          <a:lstStyle>
            <a:lvl1pPr>
              <a:defRPr sz="4298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30458426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363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7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25503877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-40084"/>
            <a:ext cx="4747662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512168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2636431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Teema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r="9119" b="-114"/>
          <a:stretch/>
        </p:blipFill>
        <p:spPr>
          <a:xfrm>
            <a:off x="7877311" y="-40084"/>
            <a:ext cx="4314744" cy="6912768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2"/>
            <a:ext cx="8305308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Vaheslaide võib kasutada ka ühe mõtte </a:t>
            </a:r>
          </a:p>
          <a:p>
            <a:r>
              <a:rPr lang="et-EE"/>
              <a:t>või idee rõhutamiseks! </a:t>
            </a:r>
          </a:p>
        </p:txBody>
      </p:sp>
    </p:spTree>
    <p:extLst>
      <p:ext uri="{BB962C8B-B14F-4D97-AF65-F5344CB8AC3E}">
        <p14:creationId xmlns:p14="http://schemas.microsoft.com/office/powerpoint/2010/main" val="10215806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heslai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47550" cy="6724316"/>
          </a:xfrm>
        </p:spPr>
        <p:txBody>
          <a:bodyPr/>
          <a:lstStyle>
            <a:lvl1pPr marL="0" indent="0">
              <a:buNone/>
              <a:defRPr sz="4298"/>
            </a:lvl1pPr>
            <a:lvl2pPr marL="607239" indent="0">
              <a:buNone/>
              <a:defRPr sz="3699"/>
            </a:lvl2pPr>
            <a:lvl3pPr marL="1214477" indent="0">
              <a:buNone/>
              <a:defRPr sz="3199"/>
            </a:lvl3pPr>
            <a:lvl4pPr marL="1821716" indent="0">
              <a:buNone/>
              <a:defRPr sz="2699"/>
            </a:lvl4pPr>
            <a:lvl5pPr marL="2428955" indent="0">
              <a:buNone/>
              <a:defRPr sz="2699"/>
            </a:lvl5pPr>
            <a:lvl6pPr marL="3036193" indent="0">
              <a:buNone/>
              <a:defRPr sz="2699"/>
            </a:lvl6pPr>
            <a:lvl7pPr marL="3643432" indent="0">
              <a:buNone/>
              <a:defRPr sz="2699"/>
            </a:lvl7pPr>
            <a:lvl8pPr marL="4250670" indent="0">
              <a:buNone/>
              <a:defRPr sz="2699"/>
            </a:lvl8pPr>
            <a:lvl9pPr marL="4857909" indent="0">
              <a:buNone/>
              <a:defRPr sz="2699"/>
            </a:lvl9pPr>
          </a:lstStyle>
          <a:p>
            <a:r>
              <a:rPr lang="et-EE"/>
              <a:t>Pildi lisamiseks klõpsake ikooni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8496" y="1760116"/>
            <a:ext cx="9231984" cy="1572752"/>
          </a:xfrm>
        </p:spPr>
        <p:txBody>
          <a:bodyPr anchor="b">
            <a:noAutofit/>
          </a:bodyPr>
          <a:lstStyle>
            <a:lvl1pPr algn="l">
              <a:defRPr sz="4798" b="0">
                <a:solidFill>
                  <a:srgbClr val="006EB5"/>
                </a:solidFill>
              </a:defRPr>
            </a:lvl1pPr>
          </a:lstStyle>
          <a:p>
            <a:r>
              <a:rPr lang="et-EE"/>
              <a:t>Vaheslaidide taustaks võib kasutada temaatilisi koloreeritud fotosid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48496" y="3332867"/>
            <a:ext cx="9231984" cy="801882"/>
          </a:xfrm>
        </p:spPr>
        <p:txBody>
          <a:bodyPr>
            <a:normAutofit/>
          </a:bodyPr>
          <a:lstStyle>
            <a:lvl1pPr marL="0" indent="0">
              <a:buNone/>
              <a:defRPr sz="2399"/>
            </a:lvl1pPr>
            <a:lvl2pPr marL="607239" indent="0">
              <a:buNone/>
              <a:defRPr sz="1599"/>
            </a:lvl2pPr>
            <a:lvl3pPr marL="1214477" indent="0">
              <a:buNone/>
              <a:defRPr sz="1299"/>
            </a:lvl3pPr>
            <a:lvl4pPr marL="1821716" indent="0">
              <a:buNone/>
              <a:defRPr sz="1200"/>
            </a:lvl4pPr>
            <a:lvl5pPr marL="2428955" indent="0">
              <a:buNone/>
              <a:defRPr sz="1200"/>
            </a:lvl5pPr>
            <a:lvl6pPr marL="3036193" indent="0">
              <a:buNone/>
              <a:defRPr sz="1200"/>
            </a:lvl6pPr>
            <a:lvl7pPr marL="3643432" indent="0">
              <a:buNone/>
              <a:defRPr sz="1200"/>
            </a:lvl7pPr>
            <a:lvl8pPr marL="4250670" indent="0">
              <a:buNone/>
              <a:defRPr sz="1200"/>
            </a:lvl8pPr>
            <a:lvl9pPr marL="4857909" indent="0">
              <a:buNone/>
              <a:defRPr sz="1200"/>
            </a:lvl9pPr>
          </a:lstStyle>
          <a:p>
            <a:r>
              <a:rPr lang="et-EE"/>
              <a:t>Vaheslaide võib kasutada ka ühe mõtte 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36233205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Esitlusslaidide</a:t>
            </a:r>
            <a:r>
              <a:rPr lang="en-US"/>
              <a:t> </a:t>
            </a:r>
            <a:r>
              <a:rPr lang="en-US" err="1"/>
              <a:t>kujundamine</a:t>
            </a:r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377" y="1594275"/>
            <a:ext cx="10932796" cy="4735800"/>
          </a:xfrm>
        </p:spPr>
        <p:txBody>
          <a:bodyPr/>
          <a:lstStyle>
            <a:lvl1pPr>
              <a:buClr>
                <a:srgbClr val="0064B9"/>
              </a:buClr>
              <a:defRPr sz="3699"/>
            </a:lvl1pPr>
            <a:lvl2pPr>
              <a:buClr>
                <a:srgbClr val="0064B9"/>
              </a:buClr>
              <a:defRPr sz="3199" baseline="0"/>
            </a:lvl2pPr>
            <a:lvl3pPr>
              <a:buClr>
                <a:srgbClr val="0064B9"/>
              </a:buClr>
              <a:defRPr sz="2699"/>
            </a:lvl3pPr>
            <a:lvl4pPr>
              <a:buClr>
                <a:srgbClr val="0064B9"/>
              </a:buClr>
              <a:defRPr sz="2399"/>
            </a:lvl4pPr>
            <a:lvl5pPr>
              <a:buClr>
                <a:srgbClr val="0064B9"/>
              </a:buCl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 err="1"/>
              <a:t>Lähtuda</a:t>
            </a:r>
            <a:r>
              <a:rPr lang="en-US"/>
              <a:t> </a:t>
            </a:r>
            <a:r>
              <a:rPr lang="en-US" err="1"/>
              <a:t>stiiliraamatust</a:t>
            </a:r>
            <a:endParaRPr lang="en-US"/>
          </a:p>
          <a:p>
            <a:pPr lvl="1"/>
            <a:r>
              <a:rPr lang="en-US"/>
              <a:t>Font </a:t>
            </a:r>
            <a:r>
              <a:rPr lang="en-US" err="1"/>
              <a:t>Roboto</a:t>
            </a:r>
            <a:r>
              <a:rPr lang="en-US"/>
              <a:t> Condensed</a:t>
            </a:r>
            <a:r>
              <a:rPr lang="et-EE"/>
              <a:t> või </a:t>
            </a:r>
            <a:r>
              <a:rPr lang="et-EE" err="1"/>
              <a:t>Arial</a:t>
            </a:r>
            <a:r>
              <a:rPr lang="et-EE"/>
              <a:t> </a:t>
            </a:r>
            <a:r>
              <a:rPr lang="et-EE" err="1"/>
              <a:t>Narrow</a:t>
            </a:r>
            <a:endParaRPr lang="en-US"/>
          </a:p>
          <a:p>
            <a:pPr lvl="3"/>
            <a:r>
              <a:rPr lang="en-US" err="1"/>
              <a:t>Pealkirjad</a:t>
            </a:r>
            <a:r>
              <a:rPr lang="en-US"/>
              <a:t> on 48pt Light, </a:t>
            </a:r>
            <a:r>
              <a:rPr lang="en-US" err="1"/>
              <a:t>sisutekstid</a:t>
            </a:r>
            <a:r>
              <a:rPr lang="en-US"/>
              <a:t> 24pt </a:t>
            </a:r>
            <a:r>
              <a:rPr lang="en-US" err="1"/>
              <a:t>või</a:t>
            </a:r>
            <a:r>
              <a:rPr lang="en-US"/>
              <a:t> 18 </a:t>
            </a:r>
            <a:r>
              <a:rPr lang="en-US" err="1"/>
              <a:t>pt</a:t>
            </a:r>
            <a:endParaRPr lang="en-US"/>
          </a:p>
          <a:p>
            <a:pPr lvl="4"/>
            <a:r>
              <a:rPr lang="en-US" err="1"/>
              <a:t>Igale</a:t>
            </a:r>
            <a:r>
              <a:rPr lang="en-US"/>
              <a:t> </a:t>
            </a:r>
            <a:r>
              <a:rPr lang="en-US" err="1"/>
              <a:t>slaidile</a:t>
            </a:r>
            <a:r>
              <a:rPr lang="en-US"/>
              <a:t> </a:t>
            </a:r>
            <a:r>
              <a:rPr lang="en-US" err="1"/>
              <a:t>paigutada</a:t>
            </a:r>
            <a:r>
              <a:rPr lang="en-US"/>
              <a:t> </a:t>
            </a:r>
            <a:r>
              <a:rPr lang="en-US" err="1"/>
              <a:t>mõõdukas</a:t>
            </a:r>
            <a:r>
              <a:rPr lang="en-US"/>
              <a:t> </a:t>
            </a:r>
            <a:r>
              <a:rPr lang="en-US" err="1"/>
              <a:t>kogus</a:t>
            </a:r>
            <a:r>
              <a:rPr lang="en-US"/>
              <a:t> </a:t>
            </a:r>
            <a:r>
              <a:rPr lang="en-US" err="1"/>
              <a:t>infot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027800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377" y="1594275"/>
            <a:ext cx="5365168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699"/>
            </a:lvl1pPr>
            <a:lvl2pPr>
              <a:buClr>
                <a:srgbClr val="0064B9"/>
              </a:buClr>
              <a:defRPr sz="3199"/>
            </a:lvl2pPr>
            <a:lvl3pPr>
              <a:buClr>
                <a:srgbClr val="0064B9"/>
              </a:buClr>
              <a:defRPr sz="2699"/>
            </a:lvl3pPr>
            <a:lvl4pPr>
              <a:buClr>
                <a:srgbClr val="0064B9"/>
              </a:buClr>
              <a:defRPr sz="2399"/>
            </a:lvl4pPr>
            <a:lvl5pPr>
              <a:buClr>
                <a:srgbClr val="0064B9"/>
              </a:buCl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187059" y="1605263"/>
            <a:ext cx="5365168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699"/>
            </a:lvl1pPr>
            <a:lvl2pPr>
              <a:buClr>
                <a:srgbClr val="0064B9"/>
              </a:buClr>
              <a:defRPr sz="3199"/>
            </a:lvl2pPr>
            <a:lvl3pPr>
              <a:buClr>
                <a:srgbClr val="0064B9"/>
              </a:buClr>
              <a:defRPr sz="2699"/>
            </a:lvl3pPr>
            <a:lvl4pPr>
              <a:buClr>
                <a:srgbClr val="0064B9"/>
              </a:buClr>
              <a:defRPr sz="2399"/>
            </a:lvl4pPr>
            <a:lvl5pPr>
              <a:buClr>
                <a:srgbClr val="0064B9"/>
              </a:buCl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</p:spTree>
    <p:extLst>
      <p:ext uri="{BB962C8B-B14F-4D97-AF65-F5344CB8AC3E}">
        <p14:creationId xmlns:p14="http://schemas.microsoft.com/office/powerpoint/2010/main" val="19886472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kolme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  <a:endParaRPr lang="et-EE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28298" y="6330076"/>
            <a:ext cx="603056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321218" y="1581745"/>
            <a:ext cx="3522944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699"/>
            </a:lvl1pPr>
            <a:lvl2pPr>
              <a:buClr>
                <a:srgbClr val="0064B9"/>
              </a:buClr>
              <a:defRPr sz="3199"/>
            </a:lvl2pPr>
            <a:lvl3pPr>
              <a:buClr>
                <a:srgbClr val="0064B9"/>
              </a:buClr>
              <a:defRPr sz="2699"/>
            </a:lvl3pPr>
            <a:lvl4pPr>
              <a:buClr>
                <a:srgbClr val="0064B9"/>
              </a:buClr>
              <a:defRPr sz="2399"/>
            </a:lvl4pPr>
            <a:lvl5pPr>
              <a:buClr>
                <a:srgbClr val="0064B9"/>
              </a:buCl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8017230" y="1594275"/>
            <a:ext cx="3522944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699"/>
            </a:lvl1pPr>
            <a:lvl2pPr>
              <a:buClr>
                <a:srgbClr val="0064B9"/>
              </a:buClr>
              <a:defRPr sz="3199"/>
            </a:lvl2pPr>
            <a:lvl3pPr>
              <a:buClr>
                <a:srgbClr val="0064B9"/>
              </a:buClr>
              <a:defRPr sz="2699"/>
            </a:lvl3pPr>
            <a:lvl4pPr>
              <a:buClr>
                <a:srgbClr val="0064B9"/>
              </a:buClr>
              <a:defRPr sz="2399"/>
            </a:lvl4pPr>
            <a:lvl5pPr>
              <a:buClr>
                <a:srgbClr val="0064B9"/>
              </a:buCl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sz="half" idx="17" hasCustomPrompt="1"/>
          </p:nvPr>
        </p:nvSpPr>
        <p:spPr>
          <a:xfrm>
            <a:off x="607378" y="1591541"/>
            <a:ext cx="3522944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699"/>
            </a:lvl1pPr>
            <a:lvl2pPr>
              <a:buClr>
                <a:srgbClr val="0064B9"/>
              </a:buClr>
              <a:defRPr sz="3199"/>
            </a:lvl2pPr>
            <a:lvl3pPr>
              <a:buClr>
                <a:srgbClr val="0064B9"/>
              </a:buClr>
              <a:defRPr sz="2699"/>
            </a:lvl3pPr>
            <a:lvl4pPr>
              <a:buClr>
                <a:srgbClr val="0064B9"/>
              </a:buClr>
              <a:defRPr sz="2399"/>
            </a:lvl4pPr>
            <a:lvl5pPr>
              <a:buClr>
                <a:srgbClr val="0064B9"/>
              </a:buCl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t-EE"/>
              <a:t>Loetelu</a:t>
            </a:r>
            <a:endParaRPr lang="en-US"/>
          </a:p>
          <a:p>
            <a:pPr lvl="1"/>
            <a:r>
              <a:rPr lang="et-EE"/>
              <a:t>Teine tase</a:t>
            </a:r>
            <a:endParaRPr lang="en-US"/>
          </a:p>
          <a:p>
            <a:pPr lvl="2"/>
            <a:r>
              <a:rPr lang="et-EE"/>
              <a:t>Kolmas tase</a:t>
            </a:r>
            <a:endParaRPr lang="en-US"/>
          </a:p>
          <a:p>
            <a:pPr lvl="3"/>
            <a:r>
              <a:rPr lang="et-EE"/>
              <a:t>Neljas tase</a:t>
            </a:r>
            <a:endParaRPr lang="en-US"/>
          </a:p>
          <a:p>
            <a:pPr lvl="4"/>
            <a:r>
              <a:rPr lang="et-EE"/>
              <a:t>Viies tase</a:t>
            </a:r>
          </a:p>
        </p:txBody>
      </p:sp>
    </p:spTree>
    <p:extLst>
      <p:ext uri="{BB962C8B-B14F-4D97-AF65-F5344CB8AC3E}">
        <p14:creationId xmlns:p14="http://schemas.microsoft.com/office/powerpoint/2010/main" val="26016421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412389"/>
            <a:ext cx="12147550" cy="5420211"/>
          </a:xfrm>
        </p:spPr>
        <p:txBody>
          <a:bodyPr/>
          <a:lstStyle>
            <a:lvl1pPr marL="0" indent="0">
              <a:buNone/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313403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Foto 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378" y="1529428"/>
            <a:ext cx="5367278" cy="637393"/>
          </a:xfrm>
        </p:spPr>
        <p:txBody>
          <a:bodyPr anchor="b">
            <a:noAutofit/>
          </a:bodyPr>
          <a:lstStyle>
            <a:lvl1pPr marL="0" indent="0">
              <a:buNone/>
              <a:defRPr sz="3599" b="1" i="0"/>
            </a:lvl1pPr>
            <a:lvl2pPr marL="607239" indent="0">
              <a:buNone/>
              <a:defRPr sz="2699" b="1"/>
            </a:lvl2pPr>
            <a:lvl3pPr marL="1214477" indent="0">
              <a:buNone/>
              <a:defRPr sz="2399" b="1"/>
            </a:lvl3pPr>
            <a:lvl4pPr marL="1821716" indent="0">
              <a:buNone/>
              <a:defRPr sz="2099" b="1"/>
            </a:lvl4pPr>
            <a:lvl5pPr marL="2428955" indent="0">
              <a:buNone/>
              <a:defRPr sz="2099" b="1"/>
            </a:lvl5pPr>
            <a:lvl6pPr marL="3036193" indent="0">
              <a:buNone/>
              <a:defRPr sz="2099" b="1"/>
            </a:lvl6pPr>
            <a:lvl7pPr marL="3643432" indent="0">
              <a:buNone/>
              <a:defRPr sz="2099" b="1"/>
            </a:lvl7pPr>
            <a:lvl8pPr marL="4250670" indent="0">
              <a:buNone/>
              <a:defRPr sz="2099" b="1"/>
            </a:lvl8pPr>
            <a:lvl9pPr marL="4857909" indent="0">
              <a:buNone/>
              <a:defRPr sz="2099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66819"/>
            <a:ext cx="6009644" cy="4665781"/>
          </a:xfrm>
        </p:spPr>
        <p:txBody>
          <a:bodyPr/>
          <a:lstStyle>
            <a:lvl1pPr marL="0" indent="0">
              <a:buNone/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0789" y="1529428"/>
            <a:ext cx="5369385" cy="63739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7239" indent="0">
              <a:buNone/>
              <a:defRPr sz="2699" b="1"/>
            </a:lvl2pPr>
            <a:lvl3pPr marL="1214477" indent="0">
              <a:buNone/>
              <a:defRPr sz="2399" b="1"/>
            </a:lvl3pPr>
            <a:lvl4pPr marL="1821716" indent="0">
              <a:buNone/>
              <a:defRPr sz="2099" b="1"/>
            </a:lvl4pPr>
            <a:lvl5pPr marL="2428955" indent="0">
              <a:buNone/>
              <a:defRPr sz="2099" b="1"/>
            </a:lvl5pPr>
            <a:lvl6pPr marL="3036193" indent="0">
              <a:buNone/>
              <a:defRPr sz="2099" b="1"/>
            </a:lvl6pPr>
            <a:lvl7pPr marL="3643432" indent="0">
              <a:buNone/>
              <a:defRPr sz="2099" b="1"/>
            </a:lvl7pPr>
            <a:lvl8pPr marL="4250670" indent="0">
              <a:buNone/>
              <a:defRPr sz="2099" b="1"/>
            </a:lvl8pPr>
            <a:lvl9pPr marL="4857909" indent="0">
              <a:buNone/>
              <a:defRPr sz="2099" b="1"/>
            </a:lvl9pPr>
          </a:lstStyle>
          <a:p>
            <a:pPr lvl="0"/>
            <a:r>
              <a:rPr lang="et-EE"/>
              <a:t>Rõhutamiseks kasuta </a:t>
            </a:r>
            <a:r>
              <a:rPr lang="et-EE" err="1"/>
              <a:t>Boldi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0788" y="2191848"/>
            <a:ext cx="5973658" cy="4665781"/>
          </a:xfrm>
        </p:spPr>
        <p:txBody>
          <a:bodyPr/>
          <a:lstStyle>
            <a:lvl1pPr marL="0" indent="0">
              <a:buNone/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54428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to slaid 3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err="1"/>
              <a:t>Pealkirjad</a:t>
            </a:r>
            <a:r>
              <a:rPr lang="en-US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332" y="1554772"/>
            <a:ext cx="3423042" cy="637393"/>
          </a:xfrm>
        </p:spPr>
        <p:txBody>
          <a:bodyPr anchor="b">
            <a:noAutofit/>
          </a:bodyPr>
          <a:lstStyle>
            <a:lvl1pPr marL="0" indent="0">
              <a:buNone/>
              <a:defRPr sz="3599" b="1" i="0" baseline="0"/>
            </a:lvl1pPr>
            <a:lvl2pPr marL="607239" indent="0">
              <a:buNone/>
              <a:defRPr sz="2699" b="1"/>
            </a:lvl2pPr>
            <a:lvl3pPr marL="1214477" indent="0">
              <a:buNone/>
              <a:defRPr sz="2399" b="1"/>
            </a:lvl3pPr>
            <a:lvl4pPr marL="1821716" indent="0">
              <a:buNone/>
              <a:defRPr sz="2099" b="1"/>
            </a:lvl4pPr>
            <a:lvl5pPr marL="2428955" indent="0">
              <a:buNone/>
              <a:defRPr sz="2099" b="1"/>
            </a:lvl5pPr>
            <a:lvl6pPr marL="3036193" indent="0">
              <a:buNone/>
              <a:defRPr sz="2099" b="1"/>
            </a:lvl6pPr>
            <a:lvl7pPr marL="3643432" indent="0">
              <a:buNone/>
              <a:defRPr sz="2099" b="1"/>
            </a:lvl7pPr>
            <a:lvl8pPr marL="4250670" indent="0">
              <a:buNone/>
              <a:defRPr sz="2099" b="1"/>
            </a:lvl8pPr>
            <a:lvl9pPr marL="4857909" indent="0">
              <a:buNone/>
              <a:defRPr sz="2099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71683"/>
            <a:ext cx="3958448" cy="4665781"/>
          </a:xfrm>
        </p:spPr>
        <p:txBody>
          <a:bodyPr/>
          <a:lstStyle>
            <a:lvl1pPr marL="0" indent="0">
              <a:buNone/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161628" y="2166820"/>
            <a:ext cx="3958448" cy="4665781"/>
          </a:xfrm>
        </p:spPr>
        <p:txBody>
          <a:bodyPr/>
          <a:lstStyle>
            <a:lvl1pPr marL="0" indent="0">
              <a:buNone/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080814" y="2171683"/>
            <a:ext cx="3958448" cy="4665781"/>
          </a:xfrm>
        </p:spPr>
        <p:txBody>
          <a:bodyPr/>
          <a:lstStyle>
            <a:lvl1pPr marL="0" indent="0">
              <a:buNone/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t-EE"/>
              <a:t>Foto, graafik, tabel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708204" y="1554772"/>
            <a:ext cx="3423042" cy="637393"/>
          </a:xfrm>
        </p:spPr>
        <p:txBody>
          <a:bodyPr anchor="b">
            <a:noAutofit/>
          </a:bodyPr>
          <a:lstStyle>
            <a:lvl1pPr marL="0" indent="0">
              <a:buNone/>
              <a:defRPr sz="3599" b="1" i="0" baseline="0"/>
            </a:lvl1pPr>
            <a:lvl2pPr marL="607239" indent="0">
              <a:buNone/>
              <a:defRPr sz="2699" b="1"/>
            </a:lvl2pPr>
            <a:lvl3pPr marL="1214477" indent="0">
              <a:buNone/>
              <a:defRPr sz="2399" b="1"/>
            </a:lvl3pPr>
            <a:lvl4pPr marL="1821716" indent="0">
              <a:buNone/>
              <a:defRPr sz="2099" b="1"/>
            </a:lvl4pPr>
            <a:lvl5pPr marL="2428955" indent="0">
              <a:buNone/>
              <a:defRPr sz="2099" b="1"/>
            </a:lvl5pPr>
            <a:lvl6pPr marL="3036193" indent="0">
              <a:buNone/>
              <a:defRPr sz="2099" b="1"/>
            </a:lvl6pPr>
            <a:lvl7pPr marL="3643432" indent="0">
              <a:buNone/>
              <a:defRPr sz="2099" b="1"/>
            </a:lvl7pPr>
            <a:lvl8pPr marL="4250670" indent="0">
              <a:buNone/>
              <a:defRPr sz="2099" b="1"/>
            </a:lvl8pPr>
            <a:lvl9pPr marL="4857909" indent="0">
              <a:buNone/>
              <a:defRPr sz="2099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619768" y="1554772"/>
            <a:ext cx="3423042" cy="637393"/>
          </a:xfrm>
        </p:spPr>
        <p:txBody>
          <a:bodyPr anchor="b">
            <a:noAutofit/>
          </a:bodyPr>
          <a:lstStyle>
            <a:lvl1pPr marL="0" indent="0">
              <a:buNone/>
              <a:defRPr sz="3599" b="1" i="0" baseline="0"/>
            </a:lvl1pPr>
            <a:lvl2pPr marL="607239" indent="0">
              <a:buNone/>
              <a:defRPr sz="2699" b="1"/>
            </a:lvl2pPr>
            <a:lvl3pPr marL="1214477" indent="0">
              <a:buNone/>
              <a:defRPr sz="2399" b="1"/>
            </a:lvl3pPr>
            <a:lvl4pPr marL="1821716" indent="0">
              <a:buNone/>
              <a:defRPr sz="2099" b="1"/>
            </a:lvl4pPr>
            <a:lvl5pPr marL="2428955" indent="0">
              <a:buNone/>
              <a:defRPr sz="2099" b="1"/>
            </a:lvl5pPr>
            <a:lvl6pPr marL="3036193" indent="0">
              <a:buNone/>
              <a:defRPr sz="2099" b="1"/>
            </a:lvl6pPr>
            <a:lvl7pPr marL="3643432" indent="0">
              <a:buNone/>
              <a:defRPr sz="2099" b="1"/>
            </a:lvl7pPr>
            <a:lvl8pPr marL="4250670" indent="0">
              <a:buNone/>
              <a:defRPr sz="2099" b="1"/>
            </a:lvl8pPr>
            <a:lvl9pPr marL="4857909" indent="0">
              <a:buNone/>
              <a:defRPr sz="2099" b="1"/>
            </a:lvl9pPr>
          </a:lstStyle>
          <a:p>
            <a:pPr lvl="0"/>
            <a:r>
              <a:rPr lang="et-EE" err="1"/>
              <a:t>Bold</a:t>
            </a:r>
            <a:r>
              <a:rPr lang="et-EE"/>
              <a:t> tekst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888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7376" y="273622"/>
            <a:ext cx="11872598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EB5"/>
                </a:solidFill>
              </a:defRPr>
            </a:lvl1pPr>
          </a:lstStyle>
          <a:p>
            <a:r>
              <a:rPr lang="et-EE"/>
              <a:t>Graafikutes on ka laiendatud värvipalett</a:t>
            </a:r>
          </a:p>
        </p:txBody>
      </p:sp>
    </p:spTree>
    <p:extLst>
      <p:ext uri="{BB962C8B-B14F-4D97-AF65-F5344CB8AC3E}">
        <p14:creationId xmlns:p14="http://schemas.microsoft.com/office/powerpoint/2010/main" val="1932715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380" y="272039"/>
            <a:ext cx="3996460" cy="1157747"/>
          </a:xfrm>
        </p:spPr>
        <p:txBody>
          <a:bodyPr anchor="b">
            <a:noAutofit/>
          </a:bodyPr>
          <a:lstStyle>
            <a:lvl1pPr algn="l">
              <a:defRPr sz="4798" b="0">
                <a:solidFill>
                  <a:srgbClr val="006EB5"/>
                </a:solidFill>
              </a:defRPr>
            </a:lvl1pPr>
          </a:lstStyle>
          <a:p>
            <a:r>
              <a:rPr lang="et-EE"/>
              <a:t>Pealkiri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355" y="272041"/>
            <a:ext cx="6790818" cy="6441767"/>
          </a:xfrm>
        </p:spPr>
        <p:txBody>
          <a:bodyPr/>
          <a:lstStyle>
            <a:lvl1pPr>
              <a:defRPr sz="4298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380" y="1429786"/>
            <a:ext cx="3996460" cy="5266795"/>
          </a:xfrm>
        </p:spPr>
        <p:txBody>
          <a:bodyPr/>
          <a:lstStyle>
            <a:lvl1pPr marL="0" indent="0">
              <a:buNone/>
              <a:defRPr sz="1899"/>
            </a:lvl1pPr>
            <a:lvl2pPr marL="607239" indent="0">
              <a:buNone/>
              <a:defRPr sz="1599"/>
            </a:lvl2pPr>
            <a:lvl3pPr marL="1214477" indent="0">
              <a:buNone/>
              <a:defRPr sz="1299"/>
            </a:lvl3pPr>
            <a:lvl4pPr marL="1821716" indent="0">
              <a:buNone/>
              <a:defRPr sz="1200"/>
            </a:lvl4pPr>
            <a:lvl5pPr marL="2428955" indent="0">
              <a:buNone/>
              <a:defRPr sz="1200"/>
            </a:lvl5pPr>
            <a:lvl6pPr marL="3036193" indent="0">
              <a:buNone/>
              <a:defRPr sz="1200"/>
            </a:lvl6pPr>
            <a:lvl7pPr marL="3643432" indent="0">
              <a:buNone/>
              <a:defRPr sz="1200"/>
            </a:lvl7pPr>
            <a:lvl8pPr marL="4250670" indent="0">
              <a:buNone/>
              <a:defRPr sz="1200"/>
            </a:lvl8pPr>
            <a:lvl9pPr marL="4857909" indent="0">
              <a:buNone/>
              <a:defRPr sz="12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451310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34335510-CA9A-4618-8BE7-35E394CAA1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544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08995785-660F-416F-A39D-FE1A1D624D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696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0BC0362C-1E8F-47AC-9BAA-0A05919D5B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092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3231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399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6" name="Pilt 15">
            <a:extLst>
              <a:ext uri="{FF2B5EF4-FFF2-40B4-BE49-F238E27FC236}">
                <a16:creationId xmlns:a16="http://schemas.microsoft.com/office/drawing/2014/main" id="{1C7801FA-B285-44B6-AF8B-73AE571557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018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õpuslai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76272" y="1040036"/>
            <a:ext cx="4747662" cy="6832600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r="9119" b="14640"/>
          <a:stretch/>
        </p:blipFill>
        <p:spPr>
          <a:xfrm>
            <a:off x="7877311" y="968028"/>
            <a:ext cx="4314744" cy="590465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39436" y="2624212"/>
            <a:ext cx="6865712" cy="1080120"/>
          </a:xfrm>
        </p:spPr>
        <p:txBody>
          <a:bodyPr wrap="none">
            <a:noAutofit/>
          </a:bodyPr>
          <a:lstStyle>
            <a:lvl1pPr algn="l">
              <a:defRPr sz="4798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435" y="3704333"/>
            <a:ext cx="8305308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599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8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6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0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7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39436" y="5472000"/>
            <a:ext cx="6982038" cy="288032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Ametinimetus/Struktuuriüksuse nimetus</a:t>
            </a:r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39436" y="5000724"/>
            <a:ext cx="6982038" cy="431800"/>
          </a:xfrm>
        </p:spPr>
        <p:txBody>
          <a:bodyPr wrap="none">
            <a:noAutofit/>
          </a:bodyPr>
          <a:lstStyle>
            <a:lvl1pPr>
              <a:buNone/>
              <a:defRPr sz="2399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/>
              <a:t>Ettekandja Eesnimi Perekonnanimi</a:t>
            </a:r>
            <a:endParaRPr lang="en-US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245" y="5787006"/>
            <a:ext cx="6990419" cy="522436"/>
          </a:xfrm>
        </p:spPr>
        <p:txBody>
          <a:bodyPr wrap="none">
            <a:noAutofit/>
          </a:bodyPr>
          <a:lstStyle>
            <a:lvl1pPr>
              <a:buNone/>
              <a:defRPr sz="1799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9A0557C5-D947-451A-9908-EC236B697DE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3" y="319957"/>
            <a:ext cx="3110603" cy="124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2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378" y="273622"/>
            <a:ext cx="10932795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378" y="1594275"/>
            <a:ext cx="10932795" cy="4414313"/>
          </a:xfrm>
          <a:prstGeom prst="rect">
            <a:avLst/>
          </a:prstGeom>
        </p:spPr>
        <p:txBody>
          <a:bodyPr vert="horz" lIns="121496" tIns="60748" rIns="121496" bIns="60748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-5400000">
            <a:off x="-1130638" y="5114222"/>
            <a:ext cx="2835540" cy="363630"/>
          </a:xfrm>
          <a:prstGeom prst="rect">
            <a:avLst/>
          </a:prstGeom>
        </p:spPr>
        <p:txBody>
          <a:bodyPr vert="horz" wrap="none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Eesti Geoloogiateenistus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0413" y="6332810"/>
            <a:ext cx="3846724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/>
              <a:t>15.09.2022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56318" y="6332810"/>
            <a:ext cx="647818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225A551D-654A-4A19-8D78-C05E5488DAD8}" type="slidenum">
              <a:rPr lang="et-EE" smtClean="0"/>
              <a:pPr algn="l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2" r:id="rId3"/>
    <p:sldLayoutId id="2147483679" r:id="rId4"/>
    <p:sldLayoutId id="2147483663" r:id="rId5"/>
    <p:sldLayoutId id="2147483650" r:id="rId6"/>
    <p:sldLayoutId id="2147483678" r:id="rId7"/>
    <p:sldLayoutId id="2147483676" r:id="rId8"/>
    <p:sldLayoutId id="2147483680" r:id="rId9"/>
    <p:sldLayoutId id="2147483669" r:id="rId10"/>
    <p:sldLayoutId id="2147483664" r:id="rId11"/>
    <p:sldLayoutId id="2147483671" r:id="rId12"/>
    <p:sldLayoutId id="2147483665" r:id="rId13"/>
    <p:sldLayoutId id="2147483672" r:id="rId14"/>
    <p:sldLayoutId id="2147483666" r:id="rId15"/>
    <p:sldLayoutId id="2147483668" r:id="rId16"/>
    <p:sldLayoutId id="2147483657" r:id="rId17"/>
    <p:sldLayoutId id="2147483654" r:id="rId18"/>
    <p:sldLayoutId id="2147483652" r:id="rId19"/>
    <p:sldLayoutId id="2147483667" r:id="rId20"/>
    <p:sldLayoutId id="2147483653" r:id="rId21"/>
    <p:sldLayoutId id="2147483675" r:id="rId22"/>
    <p:sldLayoutId id="2147483674" r:id="rId23"/>
    <p:sldLayoutId id="2147483655" r:id="rId24"/>
    <p:sldLayoutId id="2147483656" r:id="rId25"/>
    <p:sldLayoutId id="2147483681" r:id="rId26"/>
    <p:sldLayoutId id="2147483682" r:id="rId27"/>
    <p:sldLayoutId id="2147483683" r:id="rId28"/>
    <p:sldLayoutId id="2147483684" r:id="rId29"/>
    <p:sldLayoutId id="2147483685" r:id="rId30"/>
  </p:sldLayoutIdLst>
  <p:txStyles>
    <p:titleStyle>
      <a:lvl1pPr algn="l" defTabSz="1214963" rtl="0" eaLnBrk="1" latinLnBrk="0" hangingPunct="1">
        <a:spcBef>
          <a:spcPct val="0"/>
        </a:spcBef>
        <a:buNone/>
        <a:defRPr sz="5800" kern="1200">
          <a:solidFill>
            <a:srgbClr val="006EB5"/>
          </a:solidFill>
          <a:latin typeface="Arial Narrow" pitchFamily="34" charset="0"/>
          <a:ea typeface="+mj-ea"/>
          <a:cs typeface="+mj-cs"/>
        </a:defRPr>
      </a:lvl1pPr>
    </p:titleStyle>
    <p:bodyStyle>
      <a:lvl1pPr marL="455611" indent="-45561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43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987158" indent="-379676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3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518704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3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2126186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733667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»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341149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48631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56112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63594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96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445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9927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7408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4489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2371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5985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378" y="273622"/>
            <a:ext cx="10932795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378" y="1594275"/>
            <a:ext cx="10932795" cy="4414313"/>
          </a:xfrm>
          <a:prstGeom prst="rect">
            <a:avLst/>
          </a:prstGeom>
        </p:spPr>
        <p:txBody>
          <a:bodyPr vert="horz" lIns="121496" tIns="60748" rIns="121496" bIns="60748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0413" y="6332810"/>
            <a:ext cx="3846724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l">
              <a:defRPr sz="1599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56318" y="6332810"/>
            <a:ext cx="647818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r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225A551D-654A-4A19-8D78-C05E5488DAD8}" type="slidenum">
              <a:rPr lang="et-EE" smtClean="0"/>
              <a:pPr algn="l"/>
              <a:t>‹#›</a:t>
            </a:fld>
            <a:endParaRPr lang="et-E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3ECF45-607D-484B-81CA-013790E5A0B7}"/>
              </a:ext>
            </a:extLst>
          </p:cNvPr>
          <p:cNvSpPr txBox="1"/>
          <p:nvPr userDrawn="1"/>
        </p:nvSpPr>
        <p:spPr>
          <a:xfrm rot="16200000">
            <a:off x="-1175066" y="4915543"/>
            <a:ext cx="2904859" cy="33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599">
                <a:solidFill>
                  <a:schemeClr val="bg1">
                    <a:lumMod val="75000"/>
                  </a:schemeClr>
                </a:solidFill>
              </a:rPr>
              <a:t>Eesti Geoloogiateenistus</a:t>
            </a:r>
          </a:p>
        </p:txBody>
      </p:sp>
    </p:spTree>
    <p:extLst>
      <p:ext uri="{BB962C8B-B14F-4D97-AF65-F5344CB8AC3E}">
        <p14:creationId xmlns:p14="http://schemas.microsoft.com/office/powerpoint/2010/main" val="317559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14" r:id="rId28"/>
    <p:sldLayoutId id="2147483715" r:id="rId29"/>
  </p:sldLayoutIdLst>
  <p:txStyles>
    <p:titleStyle>
      <a:lvl1pPr algn="l" defTabSz="1214477" rtl="0" eaLnBrk="1" latinLnBrk="0" hangingPunct="1">
        <a:spcBef>
          <a:spcPct val="0"/>
        </a:spcBef>
        <a:buNone/>
        <a:defRPr sz="5798" kern="1200">
          <a:solidFill>
            <a:srgbClr val="006EB5"/>
          </a:solidFill>
          <a:latin typeface="Arial Narrow" pitchFamily="34" charset="0"/>
          <a:ea typeface="+mj-ea"/>
          <a:cs typeface="+mj-cs"/>
        </a:defRPr>
      </a:lvl1pPr>
    </p:titleStyle>
    <p:bodyStyle>
      <a:lvl1pPr marL="455429" indent="-455429" algn="l" defTabSz="1214477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4298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986763" indent="-379524" algn="l" defTabSz="1214477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3699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518097" indent="-303620" algn="l" defTabSz="1214477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3199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2125336" indent="-303620" algn="l" defTabSz="1214477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2699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732574" indent="-303620" algn="l" defTabSz="1214477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»"/>
        <a:defRPr sz="2699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339813" indent="-303620" algn="l" defTabSz="121447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47052" indent="-303620" algn="l" defTabSz="121447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54290" indent="-303620" algn="l" defTabSz="121447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61529" indent="-303620" algn="l" defTabSz="1214477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7239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4477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1716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28955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36193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43432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50670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57909" algn="l" defTabSz="1214477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37618" y="2743201"/>
            <a:ext cx="8677932" cy="1701804"/>
          </a:xfrm>
        </p:spPr>
        <p:txBody>
          <a:bodyPr wrap="square"/>
          <a:lstStyle/>
          <a:p>
            <a:pPr algn="l"/>
            <a:r>
              <a:rPr lang="en-US" dirty="0"/>
              <a:t>Estonian National Geological Exploration </a:t>
            </a:r>
            <a:r>
              <a:rPr lang="en-US" dirty="0" err="1"/>
              <a:t>Programme</a:t>
            </a:r>
            <a:r>
              <a:rPr lang="en-US" dirty="0"/>
              <a:t> for Critical Raw Materials</a:t>
            </a:r>
            <a:endParaRPr lang="et-E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437620" y="6152604"/>
            <a:ext cx="3397889" cy="522436"/>
          </a:xfrm>
        </p:spPr>
        <p:txBody>
          <a:bodyPr/>
          <a:lstStyle/>
          <a:p>
            <a:r>
              <a:rPr lang="et-EE" dirty="0"/>
              <a:t>27.05.2026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994A59DD-67A9-4196-A72D-D8F396AC55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52" y="319957"/>
            <a:ext cx="3111823" cy="1244729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DDAFB06-DF01-BAA8-EC10-10AA7463FCB7}"/>
              </a:ext>
            </a:extLst>
          </p:cNvPr>
          <p:cNvSpPr txBox="1">
            <a:spLocks/>
          </p:cNvSpPr>
          <p:nvPr/>
        </p:nvSpPr>
        <p:spPr>
          <a:xfrm>
            <a:off x="1641900" y="5432524"/>
            <a:ext cx="6984776" cy="431800"/>
          </a:xfrm>
          <a:prstGeom prst="rect">
            <a:avLst/>
          </a:prstGeom>
        </p:spPr>
        <p:txBody>
          <a:bodyPr vert="horz" wrap="none" lIns="121496" tIns="60748" rIns="121496" bIns="60748" rtlCol="0">
            <a:noAutofit/>
          </a:bodyPr>
          <a:lstStyle>
            <a:lvl1pPr marL="455611" indent="-45561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None/>
              <a:defRPr sz="2400" kern="1200" baseline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987158" indent="-379676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None/>
              <a:defRPr sz="3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518704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2126186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None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733667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None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41149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48631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6112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63594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AF7FE5-7838-30BC-0416-D6F955E3E9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7618" y="5000724"/>
            <a:ext cx="5487057" cy="52243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t-EE" b="1" dirty="0"/>
              <a:t>Tiit Kaasik  </a:t>
            </a:r>
            <a:r>
              <a:rPr lang="en-US" b="1" dirty="0"/>
              <a:t>|</a:t>
            </a:r>
            <a:r>
              <a:rPr lang="et-EE" b="1" dirty="0"/>
              <a:t>  Head of </a:t>
            </a:r>
            <a:r>
              <a:rPr lang="et-EE" b="1" dirty="0" err="1"/>
              <a:t>Department</a:t>
            </a:r>
            <a:r>
              <a:rPr lang="et-EE" b="1" dirty="0"/>
              <a:t> </a:t>
            </a:r>
            <a:r>
              <a:rPr lang="en-US" b="1" dirty="0"/>
              <a:t>|</a:t>
            </a:r>
            <a:r>
              <a:rPr lang="et-EE" b="1" dirty="0"/>
              <a:t> </a:t>
            </a:r>
            <a:r>
              <a:rPr lang="et-EE" b="1" dirty="0" err="1"/>
              <a:t>Department</a:t>
            </a:r>
            <a:r>
              <a:rPr lang="et-EE" b="1" dirty="0"/>
              <a:t> of Mineral Resources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0330F-0E6A-8140-9AC8-5CF7F56E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8" y="273622"/>
            <a:ext cx="10932795" cy="1549216"/>
          </a:xfrm>
        </p:spPr>
        <p:txBody>
          <a:bodyPr/>
          <a:lstStyle/>
          <a:p>
            <a:r>
              <a:rPr lang="en-US" sz="4800" dirty="0"/>
              <a:t>Estonian National Geological Exploration </a:t>
            </a:r>
            <a:r>
              <a:rPr lang="en-US" sz="4800" dirty="0" err="1"/>
              <a:t>Programme</a:t>
            </a:r>
            <a:r>
              <a:rPr lang="en-US" sz="4800" dirty="0"/>
              <a:t> for Critical Raw Materials</a:t>
            </a:r>
            <a:endParaRPr lang="et-EE" sz="4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730CE6-3997-8E0B-F998-4B34D85B200A}"/>
              </a:ext>
            </a:extLst>
          </p:cNvPr>
          <p:cNvSpPr txBox="1">
            <a:spLocks/>
          </p:cNvSpPr>
          <p:nvPr/>
        </p:nvSpPr>
        <p:spPr>
          <a:xfrm>
            <a:off x="323681" y="2170708"/>
            <a:ext cx="7115175" cy="4150580"/>
          </a:xfrm>
          <a:prstGeom prst="rect">
            <a:avLst/>
          </a:prstGeom>
        </p:spPr>
        <p:txBody>
          <a:bodyPr vert="horz" lIns="121893" tIns="60946" rIns="121893" bIns="60946" rtlCol="0">
            <a:normAutofit/>
          </a:bodyPr>
          <a:lstStyle>
            <a:lvl1pPr marL="455611" indent="-45561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987158" indent="-379676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3200" kern="1200" baseline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518704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2126186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733667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41149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48631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6112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63594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15" marR="0" lvl="0" indent="-457115" algn="l" defTabSz="914400" rtl="0" eaLnBrk="1" fontAlgn="auto" latinLnBrk="0" hangingPunct="1">
              <a:lnSpc>
                <a:spcPct val="90000"/>
              </a:lnSpc>
              <a:spcBef>
                <a:spcPts val="1204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was prepared by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EGT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and submitted to the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Ministry of Climate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in May 2025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</a:p>
          <a:p>
            <a:pPr marL="457115" marR="0" lvl="0" indent="-457115" algn="l" defTabSz="914400" rtl="0" eaLnBrk="1" fontAlgn="auto" latinLnBrk="0" hangingPunct="1">
              <a:lnSpc>
                <a:spcPct val="90000"/>
              </a:lnSpc>
              <a:spcBef>
                <a:spcPts val="1204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was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approved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by </a:t>
            </a:r>
            <a:r>
              <a:rPr kumimoji="0" lang="et-EE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Minister of Energy and the Environment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on </a:t>
            </a:r>
            <a:r>
              <a:rPr kumimoji="0" lang="et-EE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25.07.2025</a:t>
            </a:r>
            <a:r>
              <a:rPr kumimoji="0" lang="et-E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</a:p>
          <a:p>
            <a:pPr marL="457115" marR="0" lvl="0" indent="-457115" algn="l" defTabSz="914400" rtl="0" eaLnBrk="1" fontAlgn="auto" latinLnBrk="0" hangingPunct="1">
              <a:lnSpc>
                <a:spcPct val="90000"/>
              </a:lnSpc>
              <a:spcBef>
                <a:spcPts val="1204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consists of an overview of existing knowledge, the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programme’s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focus, the action plan, implementation arrangements, and the logic for updating the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115" marR="0" lvl="0" indent="-457115" algn="l" defTabSz="914400" rtl="0" eaLnBrk="1" fontAlgn="auto" latinLnBrk="0" hangingPunct="1">
              <a:lnSpc>
                <a:spcPct val="90000"/>
              </a:lnSpc>
              <a:spcBef>
                <a:spcPts val="1204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115" marR="0" lvl="0" indent="-457115" algn="l" defTabSz="914400" rtl="0" eaLnBrk="1" fontAlgn="auto" latinLnBrk="0" hangingPunct="1">
              <a:lnSpc>
                <a:spcPct val="90000"/>
              </a:lnSpc>
              <a:spcBef>
                <a:spcPts val="1204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115" marR="0" lvl="0" indent="-457115" algn="l" defTabSz="914400" rtl="0" eaLnBrk="1" fontAlgn="auto" latinLnBrk="0" hangingPunct="1">
              <a:lnSpc>
                <a:spcPct val="90000"/>
              </a:lnSpc>
              <a:spcBef>
                <a:spcPts val="1204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t-EE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t-EE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8FD9FF45-2F80-36E8-BAA4-180DC9199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828" y="2326401"/>
            <a:ext cx="4842225" cy="337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6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865589-3A81-4952-9629-9EA80FBDCCEC}"/>
              </a:ext>
            </a:extLst>
          </p:cNvPr>
          <p:cNvSpPr txBox="1">
            <a:spLocks/>
          </p:cNvSpPr>
          <p:nvPr/>
        </p:nvSpPr>
        <p:spPr>
          <a:xfrm>
            <a:off x="551932" y="190202"/>
            <a:ext cx="10937082" cy="1903773"/>
          </a:xfrm>
          <a:prstGeom prst="rect">
            <a:avLst/>
          </a:prstGeom>
        </p:spPr>
        <p:txBody>
          <a:bodyPr vert="horz" lIns="121496" tIns="60748" rIns="121496" bIns="60748" rtlCol="0" anchor="ctr">
            <a:noAutofit/>
          </a:bodyPr>
          <a:lstStyle>
            <a:lvl1pPr algn="l" defTabSz="1214963" rtl="0" eaLnBrk="1" latinLnBrk="0" hangingPunct="1">
              <a:spcBef>
                <a:spcPct val="0"/>
              </a:spcBef>
              <a:buNone/>
              <a:defRPr sz="5800" kern="1200" baseline="0">
                <a:solidFill>
                  <a:srgbClr val="006EB5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2149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4800" b="0" i="0" u="none" strike="noStrike" kern="1200" cap="none" spc="0" normalizeH="0" baseline="0" noProof="0" dirty="0">
                <a:ln>
                  <a:noFill/>
                </a:ln>
                <a:solidFill>
                  <a:srgbClr val="006EB5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Programme </a:t>
            </a:r>
            <a:r>
              <a:rPr kumimoji="0" lang="et-EE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6EB5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Objectives</a:t>
            </a:r>
            <a:r>
              <a:rPr kumimoji="0" lang="et-EE" sz="4800" b="0" i="0" u="none" strike="noStrike" kern="1200" cap="none" spc="0" normalizeH="0" baseline="0" noProof="0" dirty="0">
                <a:ln>
                  <a:noFill/>
                </a:ln>
                <a:solidFill>
                  <a:srgbClr val="006EB5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, </a:t>
            </a:r>
            <a:r>
              <a:rPr kumimoji="0" lang="et-EE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6EB5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Perspective</a:t>
            </a:r>
            <a:r>
              <a:rPr kumimoji="0" lang="et-EE" sz="4800" b="0" i="0" u="none" strike="noStrike" kern="1200" cap="none" spc="0" normalizeH="0" baseline="0" noProof="0" dirty="0">
                <a:ln>
                  <a:noFill/>
                </a:ln>
                <a:solidFill>
                  <a:srgbClr val="006EB5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and </a:t>
            </a:r>
            <a:r>
              <a:rPr kumimoji="0" lang="et-EE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6EB5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Focus</a:t>
            </a:r>
            <a:endParaRPr kumimoji="0" lang="et-EE" sz="4800" b="0" i="0" u="none" strike="noStrike" kern="1200" cap="none" spc="0" normalizeH="0" baseline="0" noProof="0" dirty="0">
              <a:ln>
                <a:noFill/>
              </a:ln>
              <a:solidFill>
                <a:srgbClr val="006EB5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0B5A2-2340-4677-918E-19621A15BCFD}"/>
              </a:ext>
            </a:extLst>
          </p:cNvPr>
          <p:cNvSpPr txBox="1">
            <a:spLocks/>
          </p:cNvSpPr>
          <p:nvPr/>
        </p:nvSpPr>
        <p:spPr>
          <a:xfrm>
            <a:off x="605235" y="2011679"/>
            <a:ext cx="6836293" cy="431839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455611" indent="-45561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987158" indent="-379676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518704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2126186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733667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41149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48631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6112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63594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focuses on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crystalline basement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and mineral resources that are considered prospective within the Fennoscandian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mineralisation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provinces extending into the Estonian basement.</a:t>
            </a: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objective of the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is to identify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mineralisation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zones and structures containing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critical raw materials with economic potential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and, where possible, to </a:t>
            </a:r>
            <a:r>
              <a:rPr kumimoji="0" lang="et-E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identify</a:t>
            </a:r>
            <a:r>
              <a:rPr kumimoji="0" lang="et-E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t-E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occurrences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of critical raw materials in locations showing such potential.</a:t>
            </a: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has been prepared with a perspective extending to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2040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, while a more detailed action plan is presented for the first five years, up to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2030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None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FBF560CA-D10E-6BE3-FD16-430A01EE2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528" y="2227805"/>
            <a:ext cx="4706022" cy="327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8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56EF1-EBA4-4ED6-9000-F9349217E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34" y="273623"/>
            <a:ext cx="9450786" cy="1229726"/>
          </a:xfrm>
        </p:spPr>
        <p:txBody>
          <a:bodyPr/>
          <a:lstStyle/>
          <a:p>
            <a:r>
              <a:rPr lang="et-EE" sz="4800" dirty="0" err="1"/>
              <a:t>Implementation</a:t>
            </a:r>
            <a:endParaRPr lang="en-US" sz="4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54117E0-9495-4F67-B6A9-6D1D78FC5370}"/>
              </a:ext>
            </a:extLst>
          </p:cNvPr>
          <p:cNvSpPr txBox="1">
            <a:spLocks/>
          </p:cNvSpPr>
          <p:nvPr/>
        </p:nvSpPr>
        <p:spPr>
          <a:xfrm>
            <a:off x="605235" y="273622"/>
            <a:ext cx="10937082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>
            <a:lvl1pPr algn="l" defTabSz="1214963" rtl="0" eaLnBrk="1" latinLnBrk="0" hangingPunct="1">
              <a:spcBef>
                <a:spcPct val="0"/>
              </a:spcBef>
              <a:buNone/>
              <a:defRPr sz="5800" kern="1200" baseline="0">
                <a:solidFill>
                  <a:srgbClr val="006EB5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2149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800" b="0" i="0" u="none" strike="noStrike" kern="1200" cap="none" spc="0" normalizeH="0" baseline="0" noProof="0">
              <a:ln>
                <a:noFill/>
              </a:ln>
              <a:solidFill>
                <a:srgbClr val="006EB5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7836D-D9B4-AC39-F253-5882ACF17720}"/>
              </a:ext>
            </a:extLst>
          </p:cNvPr>
          <p:cNvSpPr txBox="1">
            <a:spLocks/>
          </p:cNvSpPr>
          <p:nvPr/>
        </p:nvSpPr>
        <p:spPr>
          <a:xfrm>
            <a:off x="605233" y="1241213"/>
            <a:ext cx="5716054" cy="5487578"/>
          </a:xfrm>
          <a:prstGeom prst="rect">
            <a:avLst/>
          </a:prstGeom>
        </p:spPr>
        <p:txBody>
          <a:bodyPr>
            <a:noAutofit/>
          </a:bodyPr>
          <a:lstStyle>
            <a:lvl1pPr marL="455611" indent="-45561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987158" indent="-379676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518704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2126186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733667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41149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48631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6112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63594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implementation of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is coordinated by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Ministry of Climate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main executor of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activities is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Geological Survey of Estonia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, which will involve Estonian universities and cooperation partners with the necessary expertise.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will be reviewed and updated, if necessary,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every five years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At present, no funding has been allocated for the implementation of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 The estimated cost of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activities for the first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five years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is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EUR 9.</a:t>
            </a: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million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3F8298F2-284A-6CC2-AA23-3412BBB3D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500" y="2379979"/>
            <a:ext cx="5829368" cy="357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9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00347-D97C-78E5-3ADA-178ACFF91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3A4A-AD02-9D80-04FB-E3E6891A4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33" y="191972"/>
            <a:ext cx="9450786" cy="1755203"/>
          </a:xfrm>
        </p:spPr>
        <p:txBody>
          <a:bodyPr/>
          <a:lstStyle/>
          <a:p>
            <a:r>
              <a:rPr lang="et-EE" sz="4800" dirty="0" err="1"/>
              <a:t>Implementation</a:t>
            </a:r>
            <a:endParaRPr lang="en-US" sz="4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D508E51-8EAE-6D78-1DFB-6986D920C407}"/>
              </a:ext>
            </a:extLst>
          </p:cNvPr>
          <p:cNvSpPr txBox="1">
            <a:spLocks/>
          </p:cNvSpPr>
          <p:nvPr/>
        </p:nvSpPr>
        <p:spPr>
          <a:xfrm>
            <a:off x="605235" y="273622"/>
            <a:ext cx="10937082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>
            <a:lvl1pPr algn="l" defTabSz="1214963" rtl="0" eaLnBrk="1" latinLnBrk="0" hangingPunct="1">
              <a:spcBef>
                <a:spcPct val="0"/>
              </a:spcBef>
              <a:buNone/>
              <a:defRPr sz="5800" kern="1200" baseline="0">
                <a:solidFill>
                  <a:srgbClr val="006EB5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2149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800" b="0" i="0" u="none" strike="noStrike" kern="1200" cap="none" spc="0" normalizeH="0" baseline="0" noProof="0">
              <a:ln>
                <a:noFill/>
              </a:ln>
              <a:solidFill>
                <a:srgbClr val="006EB5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EA637-487C-D782-C27A-3C488D6C9512}"/>
              </a:ext>
            </a:extLst>
          </p:cNvPr>
          <p:cNvSpPr txBox="1">
            <a:spLocks/>
          </p:cNvSpPr>
          <p:nvPr/>
        </p:nvSpPr>
        <p:spPr>
          <a:xfrm>
            <a:off x="437322" y="1545896"/>
            <a:ext cx="6649549" cy="4825138"/>
          </a:xfrm>
          <a:prstGeom prst="rect">
            <a:avLst/>
          </a:prstGeom>
        </p:spPr>
        <p:txBody>
          <a:bodyPr>
            <a:noAutofit/>
          </a:bodyPr>
          <a:lstStyle>
            <a:lvl1pPr marL="455611" indent="-45561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987158" indent="-379676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1518704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2126186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2733667" indent="-303741" algn="l" defTabSz="1214963" rtl="0" eaLnBrk="1" latinLnBrk="0" hangingPunct="1">
              <a:spcBef>
                <a:spcPct val="20000"/>
              </a:spcBef>
              <a:buClr>
                <a:srgbClr val="0064B9"/>
              </a:buClr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341149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48631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56112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63594" indent="-303741" algn="l" defTabSz="12149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There has been a 30-year pause in research</a:t>
            </a: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of </a:t>
            </a:r>
            <a:r>
              <a:rPr kumimoji="0" lang="et-E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cristalline</a:t>
            </a: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t-E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basement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Geological Survey of Estonia initiated investigations of the Jõhvi magnetic anomaly.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Activities have included the core scanning R&amp;D project, DEXPLORE, data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organisation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and database development, etc.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Efforts are ongoing to secure funding, although competition is intense.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t-EE" sz="2000" dirty="0">
                <a:solidFill>
                  <a:srgbClr val="000000"/>
                </a:solidFill>
              </a:rPr>
              <a:t>18.05.2026 806000 EUR </a:t>
            </a:r>
            <a:r>
              <a:rPr lang="et-EE" sz="2000" dirty="0" err="1">
                <a:solidFill>
                  <a:srgbClr val="000000"/>
                </a:solidFill>
              </a:rPr>
              <a:t>funding</a:t>
            </a:r>
            <a:r>
              <a:rPr lang="et-EE" sz="2000" dirty="0">
                <a:solidFill>
                  <a:srgbClr val="000000"/>
                </a:solidFill>
              </a:rPr>
              <a:t> </a:t>
            </a:r>
            <a:r>
              <a:rPr lang="et-EE" sz="2000" dirty="0" err="1">
                <a:solidFill>
                  <a:srgbClr val="000000"/>
                </a:solidFill>
              </a:rPr>
              <a:t>was</a:t>
            </a:r>
            <a:r>
              <a:rPr lang="et-EE" sz="2000" dirty="0">
                <a:solidFill>
                  <a:srgbClr val="000000"/>
                </a:solidFill>
              </a:rPr>
              <a:t> </a:t>
            </a:r>
            <a:r>
              <a:rPr lang="et-EE" sz="2000" dirty="0" err="1">
                <a:solidFill>
                  <a:srgbClr val="000000"/>
                </a:solidFill>
              </a:rPr>
              <a:t>granted</a:t>
            </a:r>
            <a:r>
              <a:rPr lang="et-EE" sz="2000" dirty="0">
                <a:solidFill>
                  <a:srgbClr val="000000"/>
                </a:solidFill>
              </a:rPr>
              <a:t> </a:t>
            </a:r>
            <a:r>
              <a:rPr lang="et-EE" sz="2000" dirty="0" err="1">
                <a:solidFill>
                  <a:srgbClr val="000000"/>
                </a:solidFill>
              </a:rPr>
              <a:t>for</a:t>
            </a:r>
            <a:r>
              <a:rPr lang="et-EE" sz="2000" dirty="0">
                <a:solidFill>
                  <a:srgbClr val="000000"/>
                </a:solidFill>
              </a:rPr>
              <a:t> </a:t>
            </a:r>
            <a:r>
              <a:rPr lang="et-EE" sz="2000" dirty="0" err="1">
                <a:solidFill>
                  <a:srgbClr val="000000"/>
                </a:solidFill>
              </a:rPr>
              <a:t>exploration</a:t>
            </a:r>
            <a:r>
              <a:rPr lang="et-EE" sz="2000" dirty="0">
                <a:solidFill>
                  <a:srgbClr val="000000"/>
                </a:solidFill>
              </a:rPr>
              <a:t> in </a:t>
            </a:r>
            <a:r>
              <a:rPr lang="et-EE" sz="2000" dirty="0" err="1">
                <a:solidFill>
                  <a:srgbClr val="000000"/>
                </a:solidFill>
              </a:rPr>
              <a:t>the</a:t>
            </a:r>
            <a:r>
              <a:rPr lang="et-EE" sz="2000" dirty="0">
                <a:solidFill>
                  <a:srgbClr val="000000"/>
                </a:solidFill>
              </a:rPr>
              <a:t> Uljaste-Sonda </a:t>
            </a:r>
            <a:r>
              <a:rPr lang="et-EE" sz="2000" dirty="0" err="1">
                <a:solidFill>
                  <a:srgbClr val="000000"/>
                </a:solidFill>
              </a:rPr>
              <a:t>area</a:t>
            </a:r>
            <a:r>
              <a:rPr lang="et-EE" sz="2000" dirty="0">
                <a:solidFill>
                  <a:srgbClr val="000000"/>
                </a:solidFill>
              </a:rPr>
              <a:t>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429" marR="0" lvl="1" indent="-455429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Achieving the objectives of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programme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requires more stable and reliable funding.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5611" marR="0" lvl="0" indent="-455611" algn="l" defTabSz="12149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4B9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t-E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DF30571C-67E2-BBCE-6EF4-6E7EAE9F5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58" y="975167"/>
            <a:ext cx="2090057" cy="3072611"/>
          </a:xfrm>
          <a:prstGeom prst="rect">
            <a:avLst/>
          </a:prstGeom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4042B5CE-EE22-F98C-65C5-B05E4B262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472" y="4702764"/>
            <a:ext cx="2573496" cy="1928971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24C9C7CE-F426-78D8-2A44-253A47B66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816" y="1786974"/>
            <a:ext cx="3113734" cy="2260804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8E567328-3E7C-5D63-B040-AA016A877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1455" y="5184320"/>
            <a:ext cx="1320114" cy="1186713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D72017DD-65F2-05B1-3D46-DA2B2B4369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3758" y="5173000"/>
            <a:ext cx="1517209" cy="119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92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3783E-C693-78D5-656E-BAFD861E8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8A275-AA25-2013-BA44-C2A19823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34" y="273622"/>
            <a:ext cx="9450786" cy="1755203"/>
          </a:xfrm>
        </p:spPr>
        <p:txBody>
          <a:bodyPr/>
          <a:lstStyle/>
          <a:p>
            <a:r>
              <a:rPr lang="et-EE" sz="4800" dirty="0" err="1"/>
              <a:t>Implementation</a:t>
            </a:r>
            <a:endParaRPr lang="en-US" sz="4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8CF3FE-B60F-88E4-5A34-C6F49318E747}"/>
              </a:ext>
            </a:extLst>
          </p:cNvPr>
          <p:cNvSpPr txBox="1">
            <a:spLocks/>
          </p:cNvSpPr>
          <p:nvPr/>
        </p:nvSpPr>
        <p:spPr>
          <a:xfrm>
            <a:off x="605235" y="273622"/>
            <a:ext cx="10937082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>
            <a:lvl1pPr algn="l" defTabSz="1214963" rtl="0" eaLnBrk="1" latinLnBrk="0" hangingPunct="1">
              <a:spcBef>
                <a:spcPct val="0"/>
              </a:spcBef>
              <a:buNone/>
              <a:defRPr sz="5800" kern="1200" baseline="0">
                <a:solidFill>
                  <a:srgbClr val="006EB5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2149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800" b="0" i="0" u="none" strike="noStrike" kern="1200" cap="none" spc="0" normalizeH="0" baseline="0" noProof="0">
              <a:ln>
                <a:noFill/>
              </a:ln>
              <a:solidFill>
                <a:srgbClr val="006EB5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A48BB80D-A4C5-3BB0-8EA3-47C4B366A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3" y="1841568"/>
            <a:ext cx="9450786" cy="488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8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err="1"/>
              <a:t>Thank</a:t>
            </a:r>
            <a:r>
              <a:rPr lang="et-EE" dirty="0"/>
              <a:t> </a:t>
            </a:r>
            <a:r>
              <a:rPr lang="et-EE" dirty="0" err="1"/>
              <a:t>you</a:t>
            </a:r>
            <a:r>
              <a:rPr lang="en-US" dirty="0"/>
              <a:t>!</a:t>
            </a:r>
            <a:endParaRPr lang="et-EE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t-EE" dirty="0"/>
              <a:t>Head of </a:t>
            </a:r>
            <a:r>
              <a:rPr lang="et-EE" dirty="0" err="1"/>
              <a:t>Department</a:t>
            </a:r>
            <a:r>
              <a:rPr lang="et-EE" dirty="0"/>
              <a:t> </a:t>
            </a:r>
            <a:r>
              <a:rPr lang="en-US" dirty="0"/>
              <a:t>/</a:t>
            </a:r>
            <a:r>
              <a:rPr lang="et-EE" dirty="0"/>
              <a:t> </a:t>
            </a:r>
            <a:r>
              <a:rPr lang="et-EE" dirty="0" err="1"/>
              <a:t>Department</a:t>
            </a:r>
            <a:r>
              <a:rPr lang="et-EE" dirty="0"/>
              <a:t> of Mineral Resources</a:t>
            </a:r>
          </a:p>
          <a:p>
            <a:endParaRPr lang="et-EE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dirty="0"/>
              <a:t>Tiit Kaasik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E-mail: </a:t>
            </a:r>
            <a:r>
              <a:rPr lang="et-EE" dirty="0" err="1"/>
              <a:t>tiit.kaasik</a:t>
            </a:r>
            <a:r>
              <a:rPr lang="en-US" dirty="0"/>
              <a:t>@egt.ee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02106448"/>
      </p:ext>
    </p:extLst>
  </p:cSld>
  <p:clrMapOvr>
    <a:masterClrMapping/>
  </p:clrMapOvr>
</p:sld>
</file>

<file path=ppt/theme/theme1.xml><?xml version="1.0" encoding="utf-8"?>
<a:theme xmlns:a="http://schemas.openxmlformats.org/drawingml/2006/main" name="val.vis.id_esitlus_2018">
  <a:themeElements>
    <a:clrScheme name="val.vis.id 2.0">
      <a:dk1>
        <a:srgbClr val="000000"/>
      </a:dk1>
      <a:lt1>
        <a:srgbClr val="FFFFFF"/>
      </a:lt1>
      <a:dk2>
        <a:srgbClr val="003087"/>
      </a:dk2>
      <a:lt2>
        <a:srgbClr val="FFFFFF"/>
      </a:lt2>
      <a:accent1>
        <a:srgbClr val="006EB5"/>
      </a:accent1>
      <a:accent2>
        <a:srgbClr val="F0A321"/>
      </a:accent2>
      <a:accent3>
        <a:srgbClr val="003087"/>
      </a:accent3>
      <a:accent4>
        <a:srgbClr val="90C8E8"/>
      </a:accent4>
      <a:accent5>
        <a:srgbClr val="E76000"/>
      </a:accent5>
      <a:accent6>
        <a:srgbClr val="B9D9EB"/>
      </a:accent6>
      <a:hlink>
        <a:srgbClr val="97999B"/>
      </a:hlink>
      <a:folHlink>
        <a:srgbClr val="F0A321"/>
      </a:folHlink>
    </a:clrScheme>
    <a:fontScheme name="Valitsusasutused">
      <a:majorFont>
        <a:latin typeface="Roboto Condensed Light"/>
        <a:ea typeface=""/>
        <a:cs typeface=""/>
      </a:majorFont>
      <a:minorFont>
        <a:latin typeface="Roboto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slaidid_2.0" id="{F79D94D4-7318-46D5-B69E-3797256D7263}" vid="{80B8DB8B-CB66-4BAA-824C-FBE97BF2F537}"/>
    </a:ext>
  </a:extLst>
</a:theme>
</file>

<file path=ppt/theme/theme2.xml><?xml version="1.0" encoding="utf-8"?>
<a:theme xmlns:a="http://schemas.openxmlformats.org/drawingml/2006/main" name="1_val.vis.id_esitlus_2018">
  <a:themeElements>
    <a:clrScheme name="val.vis.id 2.0">
      <a:dk1>
        <a:srgbClr val="000000"/>
      </a:dk1>
      <a:lt1>
        <a:srgbClr val="FFFFFF"/>
      </a:lt1>
      <a:dk2>
        <a:srgbClr val="003087"/>
      </a:dk2>
      <a:lt2>
        <a:srgbClr val="FFFFFF"/>
      </a:lt2>
      <a:accent1>
        <a:srgbClr val="006EB5"/>
      </a:accent1>
      <a:accent2>
        <a:srgbClr val="F0A321"/>
      </a:accent2>
      <a:accent3>
        <a:srgbClr val="003087"/>
      </a:accent3>
      <a:accent4>
        <a:srgbClr val="90C8E8"/>
      </a:accent4>
      <a:accent5>
        <a:srgbClr val="E76000"/>
      </a:accent5>
      <a:accent6>
        <a:srgbClr val="B9D9EB"/>
      </a:accent6>
      <a:hlink>
        <a:srgbClr val="97999B"/>
      </a:hlink>
      <a:folHlink>
        <a:srgbClr val="F0A321"/>
      </a:folHlink>
    </a:clrScheme>
    <a:fontScheme name="Valitsusasutused">
      <a:majorFont>
        <a:latin typeface="Roboto Condensed Light"/>
        <a:ea typeface=""/>
        <a:cs typeface=""/>
      </a:majorFont>
      <a:minorFont>
        <a:latin typeface="Roboto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slaidid_2.0" id="{F79D94D4-7318-46D5-B69E-3797256D7263}" vid="{80B8DB8B-CB66-4BAA-824C-FBE97BF2F53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</TotalTime>
  <Words>388</Words>
  <Application>Microsoft Office PowerPoint</Application>
  <PresentationFormat>Kohandatud</PresentationFormat>
  <Paragraphs>38</Paragraphs>
  <Slides>7</Slides>
  <Notes>3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Roboto Condensed</vt:lpstr>
      <vt:lpstr>val.vis.id_esitlus_2018</vt:lpstr>
      <vt:lpstr>1_val.vis.id_esitlus_2018</vt:lpstr>
      <vt:lpstr>Estonian National Geological Exploration Programme for Critical Raw Materials</vt:lpstr>
      <vt:lpstr>Estonian National Geological Exploration Programme for Critical Raw Materials</vt:lpstr>
      <vt:lpstr>PowerPointi esitlus</vt:lpstr>
      <vt:lpstr>Implementation</vt:lpstr>
      <vt:lpstr>Implementation</vt:lpstr>
      <vt:lpstr>Implementation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Maris Lanno</dc:creator>
  <cp:lastModifiedBy>Tiit Kaasik</cp:lastModifiedBy>
  <cp:revision>32</cp:revision>
  <cp:lastPrinted>2022-11-03T13:01:26Z</cp:lastPrinted>
  <dcterms:created xsi:type="dcterms:W3CDTF">2020-05-27T07:49:54Z</dcterms:created>
  <dcterms:modified xsi:type="dcterms:W3CDTF">2026-05-25T07:08:36Z</dcterms:modified>
</cp:coreProperties>
</file>