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73" r:id="rId3"/>
    <p:sldId id="371" r:id="rId4"/>
    <p:sldId id="372" r:id="rId5"/>
    <p:sldId id="332" r:id="rId6"/>
    <p:sldId id="376" r:id="rId7"/>
    <p:sldId id="363" r:id="rId8"/>
    <p:sldId id="258" r:id="rId9"/>
    <p:sldId id="358" r:id="rId10"/>
    <p:sldId id="359" r:id="rId11"/>
    <p:sldId id="361" r:id="rId12"/>
    <p:sldId id="329" r:id="rId13"/>
    <p:sldId id="344" r:id="rId14"/>
    <p:sldId id="328" r:id="rId15"/>
    <p:sldId id="362" r:id="rId16"/>
    <p:sldId id="257" r:id="rId17"/>
    <p:sldId id="360" r:id="rId18"/>
    <p:sldId id="364" r:id="rId19"/>
    <p:sldId id="260" r:id="rId20"/>
    <p:sldId id="261" r:id="rId21"/>
    <p:sldId id="367" r:id="rId22"/>
    <p:sldId id="382" r:id="rId23"/>
    <p:sldId id="377" r:id="rId24"/>
    <p:sldId id="378" r:id="rId25"/>
    <p:sldId id="379" r:id="rId26"/>
    <p:sldId id="380" r:id="rId27"/>
    <p:sldId id="381" r:id="rId28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A052D3-6D04-9399-3E56-2D1423AB866F}" v="8" dt="2026-10-05T14:06:42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0751" autoAdjust="0"/>
  </p:normalViewPr>
  <p:slideViewPr>
    <p:cSldViewPr snapToGrid="0">
      <p:cViewPr>
        <p:scale>
          <a:sx n="75" d="100"/>
          <a:sy n="75" d="100"/>
        </p:scale>
        <p:origin x="93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EF706-7501-41AB-AC26-B8952C2C4690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C8AC3-3596-4DDB-B107-6B4390ECA69A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47918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298450">
              <a:buFont typeface="Arial" panose="020B0604020202020204" pitchFamily="34" charset="0"/>
              <a:buChar char="•"/>
            </a:pPr>
            <a:r>
              <a:rPr lang="en-US" dirty="0" err="1"/>
              <a:t>Teistsugused</a:t>
            </a:r>
            <a:r>
              <a:rPr lang="en-US" dirty="0"/>
              <a:t> </a:t>
            </a:r>
            <a:r>
              <a:rPr lang="en-US" dirty="0" err="1"/>
              <a:t>probleemid</a:t>
            </a:r>
            <a:r>
              <a:rPr lang="en-US" dirty="0"/>
              <a:t> </a:t>
            </a:r>
            <a:r>
              <a:rPr lang="en-US" dirty="0" err="1"/>
              <a:t>tulenevad</a:t>
            </a:r>
            <a:r>
              <a:rPr lang="en-US" dirty="0"/>
              <a:t> </a:t>
            </a:r>
            <a:r>
              <a:rPr lang="en-US" dirty="0" err="1"/>
              <a:t>sellest</a:t>
            </a:r>
            <a:r>
              <a:rPr lang="en-US" dirty="0"/>
              <a:t>, et </a:t>
            </a:r>
            <a:r>
              <a:rPr lang="en-US" dirty="0" err="1"/>
              <a:t>tehisaru</a:t>
            </a:r>
            <a:r>
              <a:rPr lang="en-US" dirty="0"/>
              <a:t> </a:t>
            </a:r>
            <a:r>
              <a:rPr lang="en-US" dirty="0" err="1"/>
              <a:t>tunneb</a:t>
            </a:r>
            <a:r>
              <a:rPr lang="en-US" dirty="0"/>
              <a:t> </a:t>
            </a:r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kultuuri</a:t>
            </a:r>
            <a:r>
              <a:rPr lang="en-US" dirty="0"/>
              <a:t> </a:t>
            </a:r>
            <a:r>
              <a:rPr lang="en-US" dirty="0" err="1"/>
              <a:t>pealiskaudselt</a:t>
            </a:r>
            <a:endParaRPr lang="en-US" dirty="0"/>
          </a:p>
          <a:p>
            <a:pPr marL="457200" indent="-298450">
              <a:buFont typeface="Arial" panose="020B0604020202020204" pitchFamily="34" charset="0"/>
              <a:buChar char="•"/>
            </a:pPr>
            <a:r>
              <a:rPr lang="et-EE" dirty="0"/>
              <a:t>Võõras enesekuvand, rämpssisu taastoodab ennast</a:t>
            </a:r>
          </a:p>
        </p:txBody>
      </p:sp>
    </p:spTree>
    <p:extLst>
      <p:ext uri="{BB962C8B-B14F-4D97-AF65-F5344CB8AC3E}">
        <p14:creationId xmlns:p14="http://schemas.microsoft.com/office/powerpoint/2010/main" val="4133889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 err="1"/>
              <a:t>Tehisarule</a:t>
            </a:r>
            <a:r>
              <a:rPr lang="en-US" dirty="0"/>
              <a:t> </a:t>
            </a:r>
            <a:r>
              <a:rPr lang="en-US" dirty="0" err="1"/>
              <a:t>eesti</a:t>
            </a:r>
            <a:r>
              <a:rPr lang="en-US" dirty="0"/>
              <a:t> </a:t>
            </a:r>
            <a:r>
              <a:rPr lang="en-US" dirty="0" err="1"/>
              <a:t>prille</a:t>
            </a:r>
            <a:r>
              <a:rPr lang="en-US" dirty="0"/>
              <a:t> </a:t>
            </a:r>
            <a:r>
              <a:rPr lang="en-US" dirty="0" err="1"/>
              <a:t>vaja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832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55704C-F4DE-4301-A816-160BDD769F4A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156072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F8611-9A64-D291-30F4-ED0C80A0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149D0A-CEDC-53DC-13C0-C1D8BB6DB7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82A3BD-1E6B-6631-1DA4-EC647DFB95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In fact, the specific location (“lighthouse”), name (“Elias”), and profession (“keeper”) in this story appear in some combination across 66.6% of the stories</a:t>
            </a:r>
            <a:endParaRPr lang="en-15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EF6EE-6563-0862-C830-61FDE10BD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C8AC3-3596-4DDB-B107-6B4390ECA69A}" type="slidenum">
              <a:rPr lang="en-150" smtClean="0"/>
              <a:t>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72017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2C645-09FF-4738-B15F-F011F44C08CA}" type="slidenum">
              <a:rPr lang="et-EE" smtClean="0"/>
              <a:t>9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63712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2C645-09FF-4738-B15F-F011F44C08CA}" type="slidenum">
              <a:rPr lang="et-EE" smtClean="0"/>
              <a:t>10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596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Alusmudelid peegeldavad pigem: 1) väiksem sissetulek; 2) protestandid või roomakatoliku; 3) poliitiliselt moderaadid</a:t>
            </a:r>
          </a:p>
          <a:p>
            <a:r>
              <a:rPr lang="et-EE" dirty="0"/>
              <a:t>Peenhäälestatud mudelid peegeldavad pigem: 1) kõrge sissetulekuga; 2) haritud; 3)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F2C645-09FF-4738-B15F-F011F44C08CA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86639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/>
              <a:t>Integrated</a:t>
            </a:r>
            <a:r>
              <a:rPr lang="et-EE" dirty="0"/>
              <a:t> </a:t>
            </a:r>
            <a:r>
              <a:rPr lang="et-EE" dirty="0" err="1"/>
              <a:t>Values</a:t>
            </a:r>
            <a:r>
              <a:rPr lang="et-EE" dirty="0"/>
              <a:t> </a:t>
            </a:r>
            <a:r>
              <a:rPr lang="et-EE" dirty="0" err="1"/>
              <a:t>Survey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F5A59F-1C3D-42DB-A3B1-F1D9ABA95A9F}" type="slidenum">
              <a:rPr lang="et-EE" smtClean="0"/>
              <a:t>13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08387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4A736-A29D-4BBF-860D-28FD7DB5AA9C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62226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In fact, the specific location (“lighthouse”), name (“Elias”), and profession (“keeper”) in this story appear in some combination across 66.6% of the stories</a:t>
            </a:r>
            <a:endParaRPr lang="en-15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C8AC3-3596-4DDB-B107-6B4390ECA69A}" type="slidenum">
              <a:rPr lang="en-150" smtClean="0"/>
              <a:t>16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02519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Masinate</a:t>
            </a:r>
            <a:r>
              <a:rPr lang="en-US" dirty="0"/>
              <a:t> </a:t>
            </a:r>
            <a:r>
              <a:rPr lang="en-US" dirty="0" err="1"/>
              <a:t>võimet</a:t>
            </a:r>
            <a:r>
              <a:rPr lang="en-US" dirty="0"/>
              <a:t> </a:t>
            </a:r>
            <a:r>
              <a:rPr lang="en-US" dirty="0" err="1"/>
              <a:t>osaleda</a:t>
            </a:r>
            <a:r>
              <a:rPr lang="en-US" dirty="0"/>
              <a:t> </a:t>
            </a:r>
            <a:r>
              <a:rPr lang="en-US" dirty="0" err="1"/>
              <a:t>kultuurievolutsioonilistes</a:t>
            </a:r>
            <a:r>
              <a:rPr lang="en-US" dirty="0"/>
              <a:t> </a:t>
            </a:r>
            <a:r>
              <a:rPr lang="en-US" dirty="0" err="1"/>
              <a:t>protsessides</a:t>
            </a:r>
            <a:r>
              <a:rPr lang="en-US" dirty="0"/>
              <a:t> on </a:t>
            </a:r>
            <a:r>
              <a:rPr lang="en-US" dirty="0" err="1"/>
              <a:t>kutsutud</a:t>
            </a:r>
            <a:r>
              <a:rPr lang="en-US" dirty="0"/>
              <a:t> </a:t>
            </a:r>
            <a:r>
              <a:rPr lang="en-US" b="1" dirty="0" err="1"/>
              <a:t>masinate</a:t>
            </a:r>
            <a:r>
              <a:rPr lang="en-US" b="1" dirty="0"/>
              <a:t> </a:t>
            </a:r>
            <a:r>
              <a:rPr lang="en-US" b="1" dirty="0" err="1"/>
              <a:t>kultuuriks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hübriid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Üldine</a:t>
            </a:r>
            <a:r>
              <a:rPr lang="en-US" dirty="0"/>
              <a:t> </a:t>
            </a:r>
            <a:r>
              <a:rPr lang="en-US" dirty="0" err="1"/>
              <a:t>konsensus</a:t>
            </a:r>
            <a:r>
              <a:rPr lang="en-US" dirty="0"/>
              <a:t>, et </a:t>
            </a:r>
            <a:r>
              <a:rPr lang="en-US" dirty="0" err="1"/>
              <a:t>kultuur</a:t>
            </a:r>
            <a:r>
              <a:rPr lang="en-US" dirty="0"/>
              <a:t> </a:t>
            </a:r>
            <a:r>
              <a:rPr lang="en-US" dirty="0" err="1"/>
              <a:t>ilmutab</a:t>
            </a:r>
            <a:r>
              <a:rPr lang="en-US" dirty="0"/>
              <a:t> </a:t>
            </a:r>
            <a:r>
              <a:rPr lang="en-US" dirty="0" err="1"/>
              <a:t>evolutsiooniliste</a:t>
            </a:r>
            <a:r>
              <a:rPr lang="en-US" dirty="0"/>
              <a:t> </a:t>
            </a:r>
            <a:r>
              <a:rPr lang="en-US" dirty="0" err="1"/>
              <a:t>protsesside</a:t>
            </a:r>
            <a:r>
              <a:rPr lang="en-US" dirty="0"/>
              <a:t> </a:t>
            </a:r>
            <a:r>
              <a:rPr lang="en-US" dirty="0" err="1"/>
              <a:t>tunnuseid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Masinad</a:t>
            </a:r>
            <a:r>
              <a:rPr lang="en-US" dirty="0"/>
              <a:t> </a:t>
            </a:r>
            <a:r>
              <a:rPr lang="en-US" dirty="0" err="1"/>
              <a:t>saavad</a:t>
            </a:r>
            <a:r>
              <a:rPr lang="en-US" dirty="0"/>
              <a:t> </a:t>
            </a:r>
            <a:r>
              <a:rPr lang="en-US" dirty="0" err="1"/>
              <a:t>osaleda</a:t>
            </a:r>
            <a:r>
              <a:rPr lang="en-US" dirty="0"/>
              <a:t> </a:t>
            </a:r>
            <a:r>
              <a:rPr lang="en-US" dirty="0" err="1"/>
              <a:t>selles</a:t>
            </a:r>
            <a:r>
              <a:rPr lang="en-US" dirty="0"/>
              <a:t>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 err="1"/>
              <a:t>Variatsioon</a:t>
            </a:r>
            <a:r>
              <a:rPr lang="en-US" dirty="0"/>
              <a:t>: </a:t>
            </a:r>
            <a:r>
              <a:rPr lang="en-US" dirty="0" err="1"/>
              <a:t>masin</a:t>
            </a:r>
            <a:r>
              <a:rPr lang="en-US" dirty="0"/>
              <a:t> </a:t>
            </a:r>
            <a:r>
              <a:rPr lang="en-US" dirty="0" err="1"/>
              <a:t>genereerib</a:t>
            </a:r>
            <a:r>
              <a:rPr lang="en-US" dirty="0"/>
              <a:t> </a:t>
            </a:r>
            <a:r>
              <a:rPr lang="en-US" dirty="0" err="1"/>
              <a:t>uusi</a:t>
            </a:r>
            <a:r>
              <a:rPr lang="en-US" dirty="0"/>
              <a:t> </a:t>
            </a:r>
            <a:r>
              <a:rPr lang="en-US" dirty="0" err="1"/>
              <a:t>kombinatsioone</a:t>
            </a:r>
            <a:r>
              <a:rPr lang="en-US" dirty="0"/>
              <a:t> </a:t>
            </a:r>
            <a:r>
              <a:rPr lang="en-US" dirty="0" err="1"/>
              <a:t>olemasolevatest</a:t>
            </a:r>
            <a:r>
              <a:rPr lang="en-US" dirty="0"/>
              <a:t> </a:t>
            </a:r>
            <a:r>
              <a:rPr lang="en-US" dirty="0" err="1"/>
              <a:t>ideedest</a:t>
            </a:r>
            <a:r>
              <a:rPr lang="en-US" dirty="0"/>
              <a:t> (Go)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 err="1"/>
              <a:t>Ülekanne</a:t>
            </a:r>
            <a:r>
              <a:rPr lang="en-US" dirty="0"/>
              <a:t>: </a:t>
            </a:r>
            <a:r>
              <a:rPr lang="en-US" dirty="0" err="1"/>
              <a:t>keelemudel</a:t>
            </a:r>
            <a:r>
              <a:rPr lang="en-US" dirty="0"/>
              <a:t> </a:t>
            </a:r>
            <a:r>
              <a:rPr lang="en-US" dirty="0" err="1"/>
              <a:t>võtab</a:t>
            </a:r>
            <a:r>
              <a:rPr lang="en-US" dirty="0"/>
              <a:t> </a:t>
            </a:r>
            <a:r>
              <a:rPr lang="en-US" dirty="0" err="1"/>
              <a:t>teksti</a:t>
            </a:r>
            <a:r>
              <a:rPr lang="en-US" dirty="0"/>
              <a:t> </a:t>
            </a:r>
            <a:r>
              <a:rPr lang="en-US" dirty="0" err="1"/>
              <a:t>kokku</a:t>
            </a:r>
            <a:r>
              <a:rPr lang="en-US" dirty="0"/>
              <a:t>, </a:t>
            </a:r>
            <a:r>
              <a:rPr lang="en-US" dirty="0" err="1"/>
              <a:t>aitab</a:t>
            </a:r>
            <a:r>
              <a:rPr lang="en-US" dirty="0"/>
              <a:t> </a:t>
            </a:r>
            <a:r>
              <a:rPr lang="en-US" dirty="0" err="1"/>
              <a:t>kirjutada</a:t>
            </a:r>
            <a:r>
              <a:rPr lang="en-US" dirty="0"/>
              <a:t> </a:t>
            </a:r>
            <a:r>
              <a:rPr lang="en-US" dirty="0" err="1"/>
              <a:t>esseed</a:t>
            </a:r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1" dirty="0"/>
              <a:t>Valik</a:t>
            </a:r>
            <a:r>
              <a:rPr lang="en-US" dirty="0"/>
              <a:t>: </a:t>
            </a:r>
            <a:r>
              <a:rPr lang="en-US" dirty="0" err="1"/>
              <a:t>soovitusalgoritm</a:t>
            </a:r>
            <a:r>
              <a:rPr lang="en-US" dirty="0"/>
              <a:t> </a:t>
            </a:r>
            <a:r>
              <a:rPr lang="en-US" dirty="0" err="1"/>
              <a:t>pakub</a:t>
            </a:r>
            <a:r>
              <a:rPr lang="en-US" dirty="0"/>
              <a:t>, </a:t>
            </a:r>
            <a:r>
              <a:rPr lang="en-US" dirty="0" err="1"/>
              <a:t>mida</a:t>
            </a:r>
            <a:r>
              <a:rPr lang="en-US" dirty="0"/>
              <a:t> </a:t>
            </a:r>
            <a:r>
              <a:rPr lang="en-US" dirty="0" err="1"/>
              <a:t>osta</a:t>
            </a:r>
            <a:r>
              <a:rPr lang="en-US" dirty="0"/>
              <a:t> ja </a:t>
            </a:r>
            <a:r>
              <a:rPr lang="en-US" dirty="0" err="1"/>
              <a:t>keda</a:t>
            </a:r>
            <a:r>
              <a:rPr lang="en-US" dirty="0"/>
              <a:t> </a:t>
            </a:r>
            <a:r>
              <a:rPr lang="en-US" dirty="0" err="1"/>
              <a:t>jälgida</a:t>
            </a:r>
            <a:r>
              <a:rPr lang="en-US" dirty="0"/>
              <a:t>. </a:t>
            </a:r>
            <a:r>
              <a:rPr lang="en-US" dirty="0" err="1"/>
              <a:t>Mõnikord</a:t>
            </a:r>
            <a:r>
              <a:rPr lang="en-US" dirty="0"/>
              <a:t> </a:t>
            </a:r>
            <a:r>
              <a:rPr lang="en-US" dirty="0" err="1"/>
              <a:t>põimub</a:t>
            </a:r>
            <a:r>
              <a:rPr lang="en-US" dirty="0"/>
              <a:t> </a:t>
            </a:r>
            <a:r>
              <a:rPr lang="en-US" dirty="0" err="1"/>
              <a:t>bioloogilise</a:t>
            </a:r>
            <a:r>
              <a:rPr lang="en-US" dirty="0"/>
              <a:t> </a:t>
            </a:r>
            <a:r>
              <a:rPr lang="en-US" dirty="0" err="1"/>
              <a:t>valikuga</a:t>
            </a:r>
            <a:r>
              <a:rPr lang="en-US" dirty="0"/>
              <a:t>, </a:t>
            </a:r>
            <a:r>
              <a:rPr lang="en-US" dirty="0" err="1"/>
              <a:t>nt</a:t>
            </a:r>
            <a:r>
              <a:rPr lang="en-US" dirty="0"/>
              <a:t> </a:t>
            </a:r>
            <a:r>
              <a:rPr lang="en-US" dirty="0" err="1"/>
              <a:t>kohtinguäppide</a:t>
            </a:r>
            <a:r>
              <a:rPr lang="en-US" dirty="0"/>
              <a:t> </a:t>
            </a:r>
            <a:r>
              <a:rPr lang="en-US" dirty="0" err="1"/>
              <a:t>puhul</a:t>
            </a: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 err="1"/>
              <a:t>Kultuuri</a:t>
            </a:r>
            <a:r>
              <a:rPr lang="en-US" dirty="0"/>
              <a:t> </a:t>
            </a:r>
            <a:r>
              <a:rPr lang="en-US" dirty="0" err="1"/>
              <a:t>süsteemis</a:t>
            </a:r>
            <a:r>
              <a:rPr lang="en-US" dirty="0"/>
              <a:t>, </a:t>
            </a:r>
            <a:r>
              <a:rPr lang="en-US" dirty="0" err="1"/>
              <a:t>võrgustikus</a:t>
            </a:r>
            <a:r>
              <a:rPr lang="en-US" dirty="0"/>
              <a:t>, </a:t>
            </a:r>
            <a:r>
              <a:rPr lang="en-US" dirty="0" err="1"/>
              <a:t>korrutatakse</a:t>
            </a:r>
            <a:r>
              <a:rPr lang="en-US" dirty="0"/>
              <a:t> </a:t>
            </a:r>
            <a:r>
              <a:rPr lang="en-US" dirty="0" err="1"/>
              <a:t>kõik</a:t>
            </a:r>
            <a:r>
              <a:rPr lang="en-US" dirty="0"/>
              <a:t> </a:t>
            </a:r>
            <a:r>
              <a:rPr lang="en-US" dirty="0" err="1"/>
              <a:t>seosed</a:t>
            </a:r>
            <a:r>
              <a:rPr lang="en-US" dirty="0"/>
              <a:t> </a:t>
            </a:r>
            <a:r>
              <a:rPr lang="en-US" b="1" dirty="0" err="1"/>
              <a:t>masinate</a:t>
            </a:r>
            <a:r>
              <a:rPr lang="en-US" b="1" dirty="0"/>
              <a:t> </a:t>
            </a:r>
            <a:r>
              <a:rPr lang="en-US" b="1" dirty="0" err="1"/>
              <a:t>koefitsendiga</a:t>
            </a:r>
            <a:r>
              <a:rPr lang="en-US" b="1" dirty="0"/>
              <a:t> </a:t>
            </a:r>
            <a:r>
              <a:rPr lang="en-US" dirty="0" err="1"/>
              <a:t>läbi</a:t>
            </a:r>
            <a:r>
              <a:rPr lang="en-US" dirty="0"/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 err="1"/>
              <a:t>Kõlas</a:t>
            </a:r>
            <a:r>
              <a:rPr lang="en-US" dirty="0"/>
              <a:t>, et kas </a:t>
            </a:r>
            <a:r>
              <a:rPr lang="en-US" dirty="0" err="1"/>
              <a:t>tahame</a:t>
            </a:r>
            <a:r>
              <a:rPr lang="en-US" dirty="0"/>
              <a:t> </a:t>
            </a:r>
            <a:r>
              <a:rPr lang="en-US" dirty="0" err="1"/>
              <a:t>masinate</a:t>
            </a:r>
            <a:r>
              <a:rPr lang="en-US" dirty="0"/>
              <a:t> </a:t>
            </a:r>
            <a:r>
              <a:rPr lang="en-US" dirty="0" err="1"/>
              <a:t>ühiskonda</a:t>
            </a:r>
            <a:r>
              <a:rPr lang="en-US" dirty="0"/>
              <a:t>? See on juba </a:t>
            </a:r>
            <a:r>
              <a:rPr lang="en-US" dirty="0" err="1"/>
              <a:t>siin</a:t>
            </a:r>
            <a:r>
              <a:rPr lang="en-US" dirty="0"/>
              <a:t>. </a:t>
            </a:r>
            <a:r>
              <a:rPr lang="en-US" dirty="0" err="1"/>
              <a:t>Mõned</a:t>
            </a:r>
            <a:r>
              <a:rPr lang="en-US" dirty="0"/>
              <a:t> </a:t>
            </a:r>
            <a:r>
              <a:rPr lang="en-US" dirty="0" err="1"/>
              <a:t>näited</a:t>
            </a:r>
            <a:r>
              <a:rPr lang="en-US" dirty="0"/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(See </a:t>
            </a:r>
            <a:r>
              <a:rPr lang="en-US" dirty="0" err="1"/>
              <a:t>ei</a:t>
            </a:r>
            <a:r>
              <a:rPr lang="en-US" dirty="0"/>
              <a:t> pea </a:t>
            </a:r>
            <a:r>
              <a:rPr lang="en-US" dirty="0" err="1"/>
              <a:t>olema</a:t>
            </a:r>
            <a:r>
              <a:rPr lang="en-US" dirty="0"/>
              <a:t> </a:t>
            </a:r>
            <a:r>
              <a:rPr lang="en-US" dirty="0" err="1"/>
              <a:t>sugugi</a:t>
            </a:r>
            <a:r>
              <a:rPr lang="en-US" dirty="0"/>
              <a:t> </a:t>
            </a:r>
            <a:r>
              <a:rPr lang="en-US" dirty="0" err="1"/>
              <a:t>pahatathtlik</a:t>
            </a:r>
            <a:r>
              <a:rPr lang="en-US" dirty="0"/>
              <a:t> </a:t>
            </a:r>
            <a:r>
              <a:rPr lang="en-US" dirty="0" err="1"/>
              <a:t>ega</a:t>
            </a:r>
            <a:r>
              <a:rPr lang="en-US" dirty="0"/>
              <a:t> </a:t>
            </a:r>
            <a:r>
              <a:rPr lang="en-US" dirty="0" err="1"/>
              <a:t>üldse</a:t>
            </a:r>
            <a:r>
              <a:rPr lang="en-US" dirty="0"/>
              <a:t> </a:t>
            </a:r>
            <a:r>
              <a:rPr lang="en-US" dirty="0" err="1"/>
              <a:t>tahtlik</a:t>
            </a:r>
            <a:r>
              <a:rPr lang="en-US" dirty="0"/>
              <a:t>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4A736-A29D-4BBF-860D-28FD7DB5AA9C}" type="slidenum">
              <a:rPr lang="en-150" smtClean="0"/>
              <a:t>18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15942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Delve </a:t>
            </a:r>
            <a:r>
              <a:rPr lang="en-US" b="1" dirty="0" err="1"/>
              <a:t>näide</a:t>
            </a: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Sarnane</a:t>
            </a:r>
            <a:r>
              <a:rPr lang="en-US" dirty="0"/>
              <a:t> </a:t>
            </a:r>
            <a:r>
              <a:rPr lang="en-US" dirty="0" err="1"/>
              <a:t>näide</a:t>
            </a:r>
            <a:r>
              <a:rPr lang="en-US" dirty="0"/>
              <a:t> juba </a:t>
            </a:r>
            <a:r>
              <a:rPr lang="en-US" dirty="0" err="1"/>
              <a:t>mainitud</a:t>
            </a:r>
            <a:r>
              <a:rPr lang="en-US" dirty="0"/>
              <a:t>:</a:t>
            </a:r>
            <a:r>
              <a:rPr lang="en-US" b="1" dirty="0"/>
              <a:t> </a:t>
            </a:r>
            <a:r>
              <a:rPr lang="en-US" b="1" dirty="0" err="1"/>
              <a:t>pikk</a:t>
            </a:r>
            <a:r>
              <a:rPr lang="en-US" b="1" dirty="0"/>
              <a:t> </a:t>
            </a:r>
            <a:r>
              <a:rPr lang="en-US" b="1" dirty="0" err="1"/>
              <a:t>mõttekriips</a:t>
            </a: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Ka </a:t>
            </a:r>
            <a:r>
              <a:rPr lang="en-US" dirty="0" err="1"/>
              <a:t>ideede</a:t>
            </a:r>
            <a:r>
              <a:rPr lang="en-US" dirty="0"/>
              <a:t> </a:t>
            </a:r>
            <a:r>
              <a:rPr lang="en-US" dirty="0" err="1"/>
              <a:t>tasandil</a:t>
            </a:r>
            <a:r>
              <a:rPr lang="en-US" dirty="0"/>
              <a:t>: </a:t>
            </a:r>
            <a:r>
              <a:rPr lang="en-US" b="1" dirty="0" err="1"/>
              <a:t>reaktiivne</a:t>
            </a:r>
            <a:r>
              <a:rPr lang="en-US" b="1" dirty="0"/>
              <a:t> </a:t>
            </a:r>
            <a:r>
              <a:rPr lang="en-US" b="1" dirty="0" err="1"/>
              <a:t>kirjutamine</a:t>
            </a:r>
            <a:r>
              <a:rPr lang="en-US" dirty="0"/>
              <a:t> (</a:t>
            </a:r>
            <a:r>
              <a:rPr lang="en-US" dirty="0" err="1"/>
              <a:t>inimene</a:t>
            </a:r>
            <a:r>
              <a:rPr lang="en-US" dirty="0"/>
              <a:t> </a:t>
            </a:r>
            <a:r>
              <a:rPr lang="en-US" dirty="0" err="1"/>
              <a:t>valib</a:t>
            </a:r>
            <a:r>
              <a:rPr lang="en-US" dirty="0"/>
              <a:t> </a:t>
            </a:r>
            <a:r>
              <a:rPr lang="en-US" dirty="0" err="1"/>
              <a:t>pakutud</a:t>
            </a:r>
            <a:r>
              <a:rPr lang="en-US" dirty="0"/>
              <a:t> </a:t>
            </a:r>
            <a:r>
              <a:rPr lang="en-US" dirty="0" err="1"/>
              <a:t>ideede</a:t>
            </a:r>
            <a:r>
              <a:rPr lang="en-US" dirty="0"/>
              <a:t> </a:t>
            </a:r>
            <a:r>
              <a:rPr lang="en-US" dirty="0" err="1"/>
              <a:t>hulgast</a:t>
            </a:r>
            <a:r>
              <a:rPr lang="en-US" dirty="0"/>
              <a:t> ja </a:t>
            </a:r>
            <a:r>
              <a:rPr lang="en-US" dirty="0" err="1"/>
              <a:t>nõustub</a:t>
            </a:r>
            <a:r>
              <a:rPr lang="en-US" dirty="0"/>
              <a:t> </a:t>
            </a:r>
            <a:r>
              <a:rPr lang="en-US" dirty="0" err="1"/>
              <a:t>nendega</a:t>
            </a:r>
            <a:r>
              <a:rPr lang="en-US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Ei </a:t>
            </a:r>
            <a:r>
              <a:rPr lang="en-US" dirty="0" err="1"/>
              <a:t>mõjuta</a:t>
            </a:r>
            <a:r>
              <a:rPr lang="en-US" dirty="0"/>
              <a:t> </a:t>
            </a:r>
            <a:r>
              <a:rPr lang="en-US" dirty="0" err="1"/>
              <a:t>tingimata</a:t>
            </a:r>
            <a:r>
              <a:rPr lang="en-US" dirty="0"/>
              <a:t> </a:t>
            </a:r>
            <a:r>
              <a:rPr lang="en-US" dirty="0" err="1"/>
              <a:t>arvamust</a:t>
            </a:r>
            <a:r>
              <a:rPr lang="en-US" dirty="0"/>
              <a:t> </a:t>
            </a:r>
            <a:r>
              <a:rPr lang="en-US" dirty="0" err="1"/>
              <a:t>ühel</a:t>
            </a:r>
            <a:r>
              <a:rPr lang="en-US" dirty="0"/>
              <a:t> </a:t>
            </a:r>
            <a:r>
              <a:rPr lang="en-US" dirty="0" err="1"/>
              <a:t>või</a:t>
            </a:r>
            <a:r>
              <a:rPr lang="en-US" dirty="0"/>
              <a:t> </a:t>
            </a:r>
            <a:r>
              <a:rPr lang="en-US" dirty="0" err="1"/>
              <a:t>teisel</a:t>
            </a:r>
            <a:r>
              <a:rPr lang="en-US" dirty="0"/>
              <a:t> </a:t>
            </a:r>
            <a:r>
              <a:rPr lang="en-US" dirty="0" err="1"/>
              <a:t>teemal</a:t>
            </a:r>
            <a:r>
              <a:rPr lang="en-US" dirty="0"/>
              <a:t>, </a:t>
            </a:r>
            <a:r>
              <a:rPr lang="en-US" dirty="0" err="1"/>
              <a:t>vaid</a:t>
            </a:r>
            <a:r>
              <a:rPr lang="en-US" dirty="0"/>
              <a:t> </a:t>
            </a:r>
            <a:r>
              <a:rPr lang="en-US" dirty="0" err="1"/>
              <a:t>seda</a:t>
            </a:r>
            <a:r>
              <a:rPr lang="en-US" dirty="0"/>
              <a:t>, </a:t>
            </a:r>
            <a:r>
              <a:rPr lang="en-US" b="1" dirty="0" err="1"/>
              <a:t>millised</a:t>
            </a:r>
            <a:r>
              <a:rPr lang="en-US" b="1" dirty="0"/>
              <a:t> </a:t>
            </a:r>
            <a:r>
              <a:rPr lang="en-US" b="1" dirty="0" err="1"/>
              <a:t>teemad</a:t>
            </a:r>
            <a:r>
              <a:rPr lang="en-US" b="1" dirty="0"/>
              <a:t> </a:t>
            </a:r>
            <a:r>
              <a:rPr lang="en-US" b="1" dirty="0" err="1"/>
              <a:t>üldse</a:t>
            </a:r>
            <a:r>
              <a:rPr lang="en-US" b="1" dirty="0"/>
              <a:t> </a:t>
            </a:r>
            <a:r>
              <a:rPr lang="en-US" b="1" dirty="0" err="1"/>
              <a:t>käsitlemist</a:t>
            </a:r>
            <a:r>
              <a:rPr lang="en-US" b="1" dirty="0"/>
              <a:t> </a:t>
            </a:r>
            <a:r>
              <a:rPr lang="en-US" b="1" dirty="0" err="1"/>
              <a:t>väärivad</a:t>
            </a:r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Aga info, </a:t>
            </a:r>
            <a:r>
              <a:rPr lang="en-US" dirty="0" err="1"/>
              <a:t>mida</a:t>
            </a:r>
            <a:r>
              <a:rPr lang="en-US" dirty="0"/>
              <a:t> </a:t>
            </a:r>
            <a:r>
              <a:rPr lang="en-US" dirty="0" err="1"/>
              <a:t>tehisaru</a:t>
            </a:r>
            <a:r>
              <a:rPr lang="en-US" dirty="0"/>
              <a:t> </a:t>
            </a:r>
            <a:r>
              <a:rPr lang="en-US" dirty="0" err="1"/>
              <a:t>meile</a:t>
            </a:r>
            <a:r>
              <a:rPr lang="en-US" dirty="0"/>
              <a:t> </a:t>
            </a:r>
            <a:r>
              <a:rPr lang="en-US" dirty="0" err="1"/>
              <a:t>pakub</a:t>
            </a:r>
            <a:r>
              <a:rPr lang="en-US" dirty="0"/>
              <a:t>, on </a:t>
            </a:r>
            <a:r>
              <a:rPr lang="en-US" dirty="0" err="1"/>
              <a:t>palju</a:t>
            </a:r>
            <a:r>
              <a:rPr lang="en-US" dirty="0"/>
              <a:t> </a:t>
            </a:r>
            <a:r>
              <a:rPr lang="en-US" b="1" dirty="0" err="1"/>
              <a:t>piiratum</a:t>
            </a:r>
            <a:r>
              <a:rPr lang="en-US" dirty="0"/>
              <a:t> </a:t>
            </a:r>
            <a:r>
              <a:rPr lang="en-US" dirty="0" err="1"/>
              <a:t>kui</a:t>
            </a:r>
            <a:r>
              <a:rPr lang="en-US" dirty="0"/>
              <a:t> me </a:t>
            </a:r>
            <a:r>
              <a:rPr lang="en-US" dirty="0" err="1"/>
              <a:t>arvame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4A736-A29D-4BBF-860D-28FD7DB5AA9C}" type="slidenum">
              <a:rPr lang="en-150" smtClean="0"/>
              <a:t>19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583367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Üks</a:t>
            </a:r>
            <a:r>
              <a:rPr lang="en-US" dirty="0"/>
              <a:t> </a:t>
            </a:r>
            <a:r>
              <a:rPr lang="en-US" dirty="0" err="1"/>
              <a:t>kummalisemaid</a:t>
            </a:r>
            <a:r>
              <a:rPr lang="en-US" dirty="0"/>
              <a:t> </a:t>
            </a:r>
            <a:r>
              <a:rPr lang="en-US" dirty="0" err="1"/>
              <a:t>näiteid</a:t>
            </a:r>
            <a:r>
              <a:rPr lang="en-US" dirty="0"/>
              <a:t>: </a:t>
            </a:r>
            <a:r>
              <a:rPr lang="en-US" b="1" dirty="0" err="1"/>
              <a:t>majakavaht</a:t>
            </a:r>
            <a:r>
              <a:rPr lang="en-US" b="1" dirty="0"/>
              <a:t> Elias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Uuringus</a:t>
            </a:r>
            <a:r>
              <a:rPr lang="en-US" dirty="0"/>
              <a:t> </a:t>
            </a:r>
            <a:r>
              <a:rPr lang="en-US" dirty="0" err="1"/>
              <a:t>lasti</a:t>
            </a:r>
            <a:r>
              <a:rPr lang="en-US" dirty="0"/>
              <a:t> </a:t>
            </a:r>
            <a:r>
              <a:rPr lang="en-US" dirty="0" err="1"/>
              <a:t>erinevatel</a:t>
            </a:r>
            <a:r>
              <a:rPr lang="en-US" dirty="0"/>
              <a:t> </a:t>
            </a:r>
            <a:r>
              <a:rPr lang="en-US" dirty="0" err="1"/>
              <a:t>tehisarudel</a:t>
            </a:r>
            <a:r>
              <a:rPr lang="en-US" dirty="0"/>
              <a:t> </a:t>
            </a:r>
            <a:r>
              <a:rPr lang="en-US" dirty="0" err="1"/>
              <a:t>genereerida</a:t>
            </a:r>
            <a:r>
              <a:rPr lang="en-US" dirty="0"/>
              <a:t> </a:t>
            </a:r>
            <a:r>
              <a:rPr lang="en-US" dirty="0" err="1"/>
              <a:t>kümneid</a:t>
            </a:r>
            <a:r>
              <a:rPr lang="en-US" dirty="0"/>
              <a:t> </a:t>
            </a:r>
            <a:r>
              <a:rPr lang="en-US" dirty="0" err="1"/>
              <a:t>tuhandeid</a:t>
            </a:r>
            <a:r>
              <a:rPr lang="en-US" dirty="0"/>
              <a:t> </a:t>
            </a:r>
            <a:r>
              <a:rPr lang="en-US" dirty="0" err="1"/>
              <a:t>lugusid</a:t>
            </a:r>
            <a:r>
              <a:rPr lang="en-US" dirty="0"/>
              <a:t>. 88% </a:t>
            </a:r>
            <a:r>
              <a:rPr lang="en-US" dirty="0" err="1"/>
              <a:t>üli</a:t>
            </a:r>
            <a:r>
              <a:rPr lang="en-US" dirty="0"/>
              <a:t> </a:t>
            </a:r>
            <a:r>
              <a:rPr lang="en-US" dirty="0" err="1"/>
              <a:t>sarnaseid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err="1"/>
              <a:t>Rohkem</a:t>
            </a:r>
            <a:r>
              <a:rPr lang="en-US" b="1" dirty="0"/>
              <a:t> </a:t>
            </a:r>
            <a:r>
              <a:rPr lang="en-US" b="1" dirty="0" err="1"/>
              <a:t>kui</a:t>
            </a:r>
            <a:r>
              <a:rPr lang="en-US" b="1" dirty="0"/>
              <a:t> </a:t>
            </a:r>
            <a:r>
              <a:rPr lang="en-US" b="1" dirty="0" err="1"/>
              <a:t>pooltes</a:t>
            </a:r>
            <a:r>
              <a:rPr lang="en-US" b="1" dirty="0"/>
              <a:t> </a:t>
            </a:r>
            <a:r>
              <a:rPr lang="en-US" b="1" dirty="0" err="1"/>
              <a:t>figureerib</a:t>
            </a:r>
            <a:r>
              <a:rPr lang="en-US" b="1" dirty="0"/>
              <a:t> </a:t>
            </a:r>
            <a:r>
              <a:rPr lang="en-US" b="1" dirty="0" err="1"/>
              <a:t>majakas</a:t>
            </a:r>
            <a:r>
              <a:rPr lang="en-US" b="1" dirty="0"/>
              <a:t> </a:t>
            </a:r>
            <a:r>
              <a:rPr lang="en-US" dirty="0"/>
              <a:t>ja </a:t>
            </a:r>
            <a:r>
              <a:rPr lang="en-US" dirty="0" err="1"/>
              <a:t>neist</a:t>
            </a:r>
            <a:r>
              <a:rPr lang="en-US" dirty="0"/>
              <a:t> </a:t>
            </a:r>
            <a:r>
              <a:rPr lang="en-US" dirty="0" err="1"/>
              <a:t>omakorda</a:t>
            </a:r>
            <a:r>
              <a:rPr lang="en-US" dirty="0"/>
              <a:t> </a:t>
            </a:r>
            <a:r>
              <a:rPr lang="en-US" dirty="0" err="1"/>
              <a:t>paljudes</a:t>
            </a:r>
            <a:r>
              <a:rPr lang="en-US" dirty="0"/>
              <a:t> on </a:t>
            </a:r>
            <a:r>
              <a:rPr lang="en-US" dirty="0" err="1"/>
              <a:t>müstiline</a:t>
            </a:r>
            <a:r>
              <a:rPr lang="en-US" dirty="0"/>
              <a:t> Elias (</a:t>
            </a:r>
            <a:r>
              <a:rPr lang="en-US" dirty="0" err="1"/>
              <a:t>saarel</a:t>
            </a:r>
            <a:r>
              <a:rPr lang="en-US" dirty="0"/>
              <a:t>, </a:t>
            </a:r>
            <a:r>
              <a:rPr lang="en-US" dirty="0" err="1"/>
              <a:t>maailma</a:t>
            </a:r>
            <a:r>
              <a:rPr lang="en-US" dirty="0"/>
              <a:t> </a:t>
            </a:r>
            <a:r>
              <a:rPr lang="en-US" dirty="0" err="1"/>
              <a:t>lõpus</a:t>
            </a:r>
            <a:r>
              <a:rPr lang="en-US" dirty="0"/>
              <a:t> </a:t>
            </a:r>
            <a:r>
              <a:rPr lang="en-US" dirty="0" err="1"/>
              <a:t>vms</a:t>
            </a:r>
            <a:r>
              <a:rPr lang="en-US" dirty="0"/>
              <a:t>), Mara, Elara, </a:t>
            </a:r>
            <a:r>
              <a:rPr lang="en-US" dirty="0" err="1"/>
              <a:t>kellassepp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Et </a:t>
            </a:r>
            <a:r>
              <a:rPr lang="en-US" dirty="0" err="1"/>
              <a:t>sellest</a:t>
            </a:r>
            <a:r>
              <a:rPr lang="en-US" dirty="0"/>
              <a:t> </a:t>
            </a:r>
            <a:r>
              <a:rPr lang="en-US" dirty="0" err="1"/>
              <a:t>aru</a:t>
            </a:r>
            <a:r>
              <a:rPr lang="en-US" dirty="0"/>
              <a:t> </a:t>
            </a:r>
            <a:r>
              <a:rPr lang="en-US" dirty="0" err="1"/>
              <a:t>saada</a:t>
            </a:r>
            <a:r>
              <a:rPr lang="en-US" dirty="0"/>
              <a:t>, </a:t>
            </a:r>
            <a:r>
              <a:rPr lang="en-US" dirty="0" err="1"/>
              <a:t>peame</a:t>
            </a:r>
            <a:r>
              <a:rPr lang="en-US" dirty="0"/>
              <a:t> </a:t>
            </a:r>
            <a:r>
              <a:rPr lang="en-US" dirty="0" err="1"/>
              <a:t>rääkima</a:t>
            </a:r>
            <a:r>
              <a:rPr lang="en-US" dirty="0"/>
              <a:t> </a:t>
            </a:r>
            <a:r>
              <a:rPr lang="en-US" dirty="0" err="1"/>
              <a:t>mudelite</a:t>
            </a:r>
            <a:r>
              <a:rPr lang="en-US" dirty="0"/>
              <a:t> </a:t>
            </a:r>
            <a:r>
              <a:rPr lang="en-US" dirty="0" err="1"/>
              <a:t>treenimise</a:t>
            </a:r>
            <a:r>
              <a:rPr lang="en-US" dirty="0"/>
              <a:t> </a:t>
            </a:r>
            <a:r>
              <a:rPr lang="en-US" dirty="0" err="1"/>
              <a:t>protsessist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84A736-A29D-4BBF-860D-28FD7DB5AA9C}" type="slidenum">
              <a:rPr lang="en-150" smtClean="0"/>
              <a:t>20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475051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C8AC3-3596-4DDB-B107-6B4390ECA69A}" type="slidenum">
              <a:rPr lang="en-150" smtClean="0"/>
              <a:t>24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85271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95C33-8F89-36BE-A6DE-DECFDD91D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699916-80C5-FB26-4615-F3C35AADE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DDD8D-08BE-C5E9-0358-FEFFEE19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DC3AE-BE7E-DB97-AEAA-53215064B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9B7E0-3269-D4BA-5DD8-404E60BC7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60423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192F-37BF-A680-837E-DBE96A75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B4EAF-37E3-E3A6-BE6D-F6370FA19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4E402-63ED-E1DE-ADC5-F93AD3419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69B6B-2C01-8270-1029-268335754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E95BC-C552-CEA6-190A-438C42FBC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32640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F26C2-B40E-BC92-8C68-8A73C5BAA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79D480-663C-C007-DC7D-E5D056B69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EF846-91BE-A95D-EE9E-C03E3224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4F35-BACA-A8B5-F7F5-33D429354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DB94C-276E-866A-F021-B2F0A843B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38130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40FE5-3477-75E6-4811-1A43447DB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10AF0-6E9B-DE1B-4D39-5D933161E6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F856B-2D90-7375-4931-681D57BA7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5EFA43-3FFC-7667-E5D5-226582DCA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D9359-A5FF-2832-7D61-4E0E31111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6D164-D092-7339-86D0-909E9CE1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2040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7779C-7EFC-DB82-59F4-5E381EB7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A4B27-96C6-C556-C82D-9619F77F2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2A30DF-A4DF-4895-EA54-63D1C830D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49AD40-04CB-354F-92BE-4D73E0DD1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8BD681-A542-3AE5-11A0-69E07429F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D43548-731B-C3C7-7BE1-039F226AF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0ED2B0-767D-F722-82A3-801111B4E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5A3F84-A669-9E28-5794-A3629DBDD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18485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47CBB-C673-924C-5B2E-985AFF2CD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9B5704-F9F9-38AD-9244-AEC7BADCC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3C6ED2-69A3-AAE8-078D-D62B88B0A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D351AD-2BFE-32EA-3D09-AF128D10F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9551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6042AA-F5CF-62DD-CE90-756EA7213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01AB2A-BF5A-ED4C-0EF3-FFA8E4E36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04D49-37DF-3B28-5CE5-EF28D3147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43893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3228F-D973-573A-0B54-EE288902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53EEC-BD9C-F4C3-A753-F28B35C35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12339-D107-A853-CC0A-D1DA27E6D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E78F7-5904-D959-EC60-EB4B78951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ADDCF-4114-36E6-BFE9-D5E7CB87F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C41D91-B47B-2440-C6EF-0F619895D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46483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7E93E-5386-6ACF-11D4-E4AC8EE48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B94FC-A986-5654-E951-AF757E81954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5F0C9-8374-BE2B-EB50-E527D04C5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42622-A92C-C201-58ED-0A89AC410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98BB30-660A-32A3-5DE0-D09E90CB1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C8612-B2BA-B19D-C313-712D5BFD8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42070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08C33-C6A7-EBF2-23ED-E8720D133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4263A3-524B-F572-9AFE-183EB4AAFB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BDDD2-72C3-7701-1E89-2B707151F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3707C-16FC-10D0-A9BA-8E3770943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F5925-081E-8A81-AA04-BDBBC39AB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1601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26AAEA-4DDB-1BFD-B0C3-A7C5DC2C1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31D8A-6277-4DD2-76D2-BBAC5E314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2B2B2-B75E-62FF-2D7F-21026E265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12947-8903-0D1F-CB07-B4F51D159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4B5EC-EA48-E3C3-B87C-409AF5E1A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71732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8"/>
            <a:ext cx="12192004" cy="685799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900"/>
              <a:buNone/>
              <a:defRPr sz="2533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4"/>
          <p:cNvSpPr txBox="1">
            <a:spLocks noGrp="1"/>
          </p:cNvSpPr>
          <p:nvPr>
            <p:ph type="body" idx="1"/>
          </p:nvPr>
        </p:nvSpPr>
        <p:spPr>
          <a:xfrm>
            <a:off x="960000" y="1241467"/>
            <a:ext cx="10272000" cy="5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232" name="Google Shape;232;p4"/>
          <p:cNvGrpSpPr/>
          <p:nvPr/>
        </p:nvGrpSpPr>
        <p:grpSpPr>
          <a:xfrm>
            <a:off x="-1926550" y="180318"/>
            <a:ext cx="13877095" cy="7665476"/>
            <a:chOff x="-1444913" y="135238"/>
            <a:chExt cx="10407821" cy="5749107"/>
          </a:xfrm>
        </p:grpSpPr>
        <p:grpSp>
          <p:nvGrpSpPr>
            <p:cNvPr id="233" name="Google Shape;233;p4"/>
            <p:cNvGrpSpPr/>
            <p:nvPr/>
          </p:nvGrpSpPr>
          <p:grpSpPr>
            <a:xfrm>
              <a:off x="6057712" y="3992799"/>
              <a:ext cx="2905197" cy="1891546"/>
              <a:chOff x="817999" y="1708259"/>
              <a:chExt cx="3469306" cy="2258832"/>
            </a:xfrm>
          </p:grpSpPr>
          <p:sp>
            <p:nvSpPr>
              <p:cNvPr id="234" name="Google Shape;234;p4"/>
              <p:cNvSpPr/>
              <p:nvPr/>
            </p:nvSpPr>
            <p:spPr>
              <a:xfrm rot="-5400000">
                <a:off x="770906" y="2624529"/>
                <a:ext cx="760245" cy="635062"/>
              </a:xfrm>
              <a:custGeom>
                <a:avLst/>
                <a:gdLst/>
                <a:ahLst/>
                <a:cxnLst/>
                <a:rect l="l" t="t" r="r" b="b"/>
                <a:pathLst>
                  <a:path w="8976" h="7498" extrusionOk="0">
                    <a:moveTo>
                      <a:pt x="128" y="1"/>
                    </a:moveTo>
                    <a:cubicBezTo>
                      <a:pt x="99" y="1"/>
                      <a:pt x="71" y="15"/>
                      <a:pt x="71" y="43"/>
                    </a:cubicBezTo>
                    <a:cubicBezTo>
                      <a:pt x="1" y="113"/>
                      <a:pt x="1" y="170"/>
                      <a:pt x="71" y="226"/>
                    </a:cubicBezTo>
                    <a:lnTo>
                      <a:pt x="831" y="985"/>
                    </a:lnTo>
                    <a:lnTo>
                      <a:pt x="831" y="4263"/>
                    </a:lnTo>
                    <a:cubicBezTo>
                      <a:pt x="831" y="4263"/>
                      <a:pt x="831" y="4333"/>
                      <a:pt x="887" y="4333"/>
                    </a:cubicBezTo>
                    <a:lnTo>
                      <a:pt x="3939" y="7428"/>
                    </a:lnTo>
                    <a:cubicBezTo>
                      <a:pt x="3996" y="7498"/>
                      <a:pt x="3996" y="7498"/>
                      <a:pt x="4052" y="7498"/>
                    </a:cubicBezTo>
                    <a:lnTo>
                      <a:pt x="7625" y="7498"/>
                    </a:lnTo>
                    <a:cubicBezTo>
                      <a:pt x="7681" y="7498"/>
                      <a:pt x="7681" y="7498"/>
                      <a:pt x="7737" y="7428"/>
                    </a:cubicBezTo>
                    <a:lnTo>
                      <a:pt x="8975" y="6204"/>
                    </a:lnTo>
                    <a:lnTo>
                      <a:pt x="8975" y="6148"/>
                    </a:lnTo>
                    <a:lnTo>
                      <a:pt x="8975" y="3982"/>
                    </a:lnTo>
                    <a:cubicBezTo>
                      <a:pt x="8975" y="3911"/>
                      <a:pt x="8919" y="3855"/>
                      <a:pt x="8863" y="3855"/>
                    </a:cubicBezTo>
                    <a:cubicBezTo>
                      <a:pt x="8792" y="3855"/>
                      <a:pt x="8736" y="3911"/>
                      <a:pt x="8736" y="3982"/>
                    </a:cubicBezTo>
                    <a:lnTo>
                      <a:pt x="8736" y="6091"/>
                    </a:lnTo>
                    <a:lnTo>
                      <a:pt x="7568" y="7259"/>
                    </a:lnTo>
                    <a:lnTo>
                      <a:pt x="4108" y="7259"/>
                    </a:lnTo>
                    <a:lnTo>
                      <a:pt x="1056" y="4207"/>
                    </a:lnTo>
                    <a:lnTo>
                      <a:pt x="1056" y="929"/>
                    </a:lnTo>
                    <a:cubicBezTo>
                      <a:pt x="1056" y="929"/>
                      <a:pt x="1056" y="873"/>
                      <a:pt x="1000" y="873"/>
                    </a:cubicBezTo>
                    <a:lnTo>
                      <a:pt x="184" y="43"/>
                    </a:lnTo>
                    <a:cubicBezTo>
                      <a:pt x="184" y="15"/>
                      <a:pt x="156" y="1"/>
                      <a:pt x="12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5" name="Google Shape;235;p4"/>
              <p:cNvSpPr/>
              <p:nvPr/>
            </p:nvSpPr>
            <p:spPr>
              <a:xfrm rot="-5400000">
                <a:off x="797247" y="2338588"/>
                <a:ext cx="1112756" cy="1032971"/>
              </a:xfrm>
              <a:custGeom>
                <a:avLst/>
                <a:gdLst/>
                <a:ahLst/>
                <a:cxnLst/>
                <a:rect l="l" t="t" r="r" b="b"/>
                <a:pathLst>
                  <a:path w="13138" h="12196" extrusionOk="0">
                    <a:moveTo>
                      <a:pt x="127" y="0"/>
                    </a:moveTo>
                    <a:cubicBezTo>
                      <a:pt x="70" y="0"/>
                      <a:pt x="0" y="0"/>
                      <a:pt x="0" y="127"/>
                    </a:cubicBezTo>
                    <a:lnTo>
                      <a:pt x="0" y="1477"/>
                    </a:lnTo>
                    <a:cubicBezTo>
                      <a:pt x="0" y="1533"/>
                      <a:pt x="0" y="1533"/>
                      <a:pt x="70" y="1589"/>
                    </a:cubicBezTo>
                    <a:lnTo>
                      <a:pt x="422" y="1941"/>
                    </a:lnTo>
                    <a:lnTo>
                      <a:pt x="422" y="6048"/>
                    </a:lnTo>
                    <a:lnTo>
                      <a:pt x="422" y="6105"/>
                    </a:lnTo>
                    <a:lnTo>
                      <a:pt x="6513" y="12195"/>
                    </a:lnTo>
                    <a:lnTo>
                      <a:pt x="10676" y="12195"/>
                    </a:lnTo>
                    <a:lnTo>
                      <a:pt x="12139" y="10676"/>
                    </a:lnTo>
                    <a:lnTo>
                      <a:pt x="13011" y="10676"/>
                    </a:lnTo>
                    <a:cubicBezTo>
                      <a:pt x="13081" y="10676"/>
                      <a:pt x="13138" y="10620"/>
                      <a:pt x="13138" y="10550"/>
                    </a:cubicBezTo>
                    <a:cubicBezTo>
                      <a:pt x="13138" y="10493"/>
                      <a:pt x="13081" y="10437"/>
                      <a:pt x="13011" y="10437"/>
                    </a:cubicBezTo>
                    <a:lnTo>
                      <a:pt x="12083" y="10437"/>
                    </a:lnTo>
                    <a:cubicBezTo>
                      <a:pt x="12026" y="10437"/>
                      <a:pt x="12026" y="10437"/>
                      <a:pt x="12026" y="10493"/>
                    </a:cubicBezTo>
                    <a:lnTo>
                      <a:pt x="10493" y="11956"/>
                    </a:lnTo>
                    <a:lnTo>
                      <a:pt x="6625" y="11956"/>
                    </a:lnTo>
                    <a:lnTo>
                      <a:pt x="647" y="5978"/>
                    </a:lnTo>
                    <a:lnTo>
                      <a:pt x="647" y="1885"/>
                    </a:lnTo>
                    <a:cubicBezTo>
                      <a:pt x="647" y="1829"/>
                      <a:pt x="647" y="1829"/>
                      <a:pt x="591" y="1829"/>
                    </a:cubicBezTo>
                    <a:lnTo>
                      <a:pt x="239" y="1407"/>
                    </a:lnTo>
                    <a:lnTo>
                      <a:pt x="239" y="127"/>
                    </a:lnTo>
                    <a:cubicBezTo>
                      <a:pt x="239" y="0"/>
                      <a:pt x="183" y="0"/>
                      <a:pt x="12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6" name="Google Shape;236;p4"/>
              <p:cNvSpPr/>
              <p:nvPr/>
            </p:nvSpPr>
            <p:spPr>
              <a:xfrm rot="-5400000">
                <a:off x="1192700" y="2619696"/>
                <a:ext cx="570776" cy="1320180"/>
              </a:xfrm>
              <a:custGeom>
                <a:avLst/>
                <a:gdLst/>
                <a:ahLst/>
                <a:cxnLst/>
                <a:rect l="l" t="t" r="r" b="b"/>
                <a:pathLst>
                  <a:path w="6739" h="15587" extrusionOk="0">
                    <a:moveTo>
                      <a:pt x="127" y="1"/>
                    </a:moveTo>
                    <a:cubicBezTo>
                      <a:pt x="57" y="1"/>
                      <a:pt x="1" y="57"/>
                      <a:pt x="1" y="114"/>
                    </a:cubicBezTo>
                    <a:lnTo>
                      <a:pt x="1" y="4924"/>
                    </a:lnTo>
                    <a:lnTo>
                      <a:pt x="57" y="4980"/>
                    </a:lnTo>
                    <a:lnTo>
                      <a:pt x="943" y="5852"/>
                    </a:lnTo>
                    <a:lnTo>
                      <a:pt x="943" y="8666"/>
                    </a:lnTo>
                    <a:lnTo>
                      <a:pt x="943" y="8792"/>
                    </a:lnTo>
                    <a:lnTo>
                      <a:pt x="5219" y="13068"/>
                    </a:lnTo>
                    <a:lnTo>
                      <a:pt x="5219" y="14236"/>
                    </a:lnTo>
                    <a:lnTo>
                      <a:pt x="5275" y="14292"/>
                    </a:lnTo>
                    <a:lnTo>
                      <a:pt x="6569" y="15586"/>
                    </a:lnTo>
                    <a:lnTo>
                      <a:pt x="6682" y="15586"/>
                    </a:lnTo>
                    <a:cubicBezTo>
                      <a:pt x="6738" y="15530"/>
                      <a:pt x="6738" y="15474"/>
                      <a:pt x="6682" y="15417"/>
                    </a:cubicBezTo>
                    <a:lnTo>
                      <a:pt x="5458" y="14179"/>
                    </a:lnTo>
                    <a:lnTo>
                      <a:pt x="5458" y="13012"/>
                    </a:lnTo>
                    <a:lnTo>
                      <a:pt x="5458" y="12956"/>
                    </a:lnTo>
                    <a:lnTo>
                      <a:pt x="1182" y="8666"/>
                    </a:lnTo>
                    <a:lnTo>
                      <a:pt x="1182" y="5796"/>
                    </a:lnTo>
                    <a:cubicBezTo>
                      <a:pt x="1182" y="5796"/>
                      <a:pt x="1182" y="5740"/>
                      <a:pt x="1112" y="5740"/>
                    </a:cubicBezTo>
                    <a:lnTo>
                      <a:pt x="240" y="4868"/>
                    </a:lnTo>
                    <a:lnTo>
                      <a:pt x="240" y="114"/>
                    </a:lnTo>
                    <a:cubicBezTo>
                      <a:pt x="240" y="57"/>
                      <a:pt x="240" y="1"/>
                      <a:pt x="12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7" name="Google Shape;237;p4"/>
              <p:cNvSpPr/>
              <p:nvPr/>
            </p:nvSpPr>
            <p:spPr>
              <a:xfrm rot="-5400000">
                <a:off x="1890800" y="2542321"/>
                <a:ext cx="987742" cy="1334409"/>
              </a:xfrm>
              <a:custGeom>
                <a:avLst/>
                <a:gdLst/>
                <a:ahLst/>
                <a:cxnLst/>
                <a:rect l="l" t="t" r="r" b="b"/>
                <a:pathLst>
                  <a:path w="11662" h="15755" extrusionOk="0">
                    <a:moveTo>
                      <a:pt x="106" y="1"/>
                    </a:moveTo>
                    <a:cubicBezTo>
                      <a:pt x="71" y="1"/>
                      <a:pt x="29" y="15"/>
                      <a:pt x="1" y="43"/>
                    </a:cubicBezTo>
                    <a:lnTo>
                      <a:pt x="1" y="156"/>
                    </a:lnTo>
                    <a:lnTo>
                      <a:pt x="1520" y="1689"/>
                    </a:lnTo>
                    <a:lnTo>
                      <a:pt x="1520" y="3503"/>
                    </a:lnTo>
                    <a:cubicBezTo>
                      <a:pt x="1520" y="3559"/>
                      <a:pt x="1576" y="3559"/>
                      <a:pt x="1576" y="3616"/>
                    </a:cubicBezTo>
                    <a:lnTo>
                      <a:pt x="5627" y="7667"/>
                    </a:lnTo>
                    <a:cubicBezTo>
                      <a:pt x="5684" y="7723"/>
                      <a:pt x="5684" y="7723"/>
                      <a:pt x="5740" y="7723"/>
                    </a:cubicBezTo>
                    <a:lnTo>
                      <a:pt x="10311" y="7723"/>
                    </a:lnTo>
                    <a:lnTo>
                      <a:pt x="11422" y="8778"/>
                    </a:lnTo>
                    <a:lnTo>
                      <a:pt x="11422" y="10888"/>
                    </a:lnTo>
                    <a:lnTo>
                      <a:pt x="10128" y="12182"/>
                    </a:lnTo>
                    <a:lnTo>
                      <a:pt x="9017" y="12182"/>
                    </a:lnTo>
                    <a:cubicBezTo>
                      <a:pt x="8961" y="12182"/>
                      <a:pt x="8961" y="12238"/>
                      <a:pt x="8905" y="12238"/>
                    </a:cubicBezTo>
                    <a:lnTo>
                      <a:pt x="7498" y="13645"/>
                    </a:lnTo>
                    <a:lnTo>
                      <a:pt x="7498" y="13701"/>
                    </a:lnTo>
                    <a:lnTo>
                      <a:pt x="7498" y="15628"/>
                    </a:lnTo>
                    <a:cubicBezTo>
                      <a:pt x="7498" y="15698"/>
                      <a:pt x="7554" y="15755"/>
                      <a:pt x="7611" y="15755"/>
                    </a:cubicBezTo>
                    <a:cubicBezTo>
                      <a:pt x="7667" y="15755"/>
                      <a:pt x="7737" y="15698"/>
                      <a:pt x="7737" y="15628"/>
                    </a:cubicBezTo>
                    <a:lnTo>
                      <a:pt x="7737" y="13757"/>
                    </a:lnTo>
                    <a:lnTo>
                      <a:pt x="9017" y="12407"/>
                    </a:lnTo>
                    <a:lnTo>
                      <a:pt x="10255" y="12407"/>
                    </a:lnTo>
                    <a:lnTo>
                      <a:pt x="11605" y="11057"/>
                    </a:lnTo>
                    <a:cubicBezTo>
                      <a:pt x="11662" y="11000"/>
                      <a:pt x="11662" y="11000"/>
                      <a:pt x="11662" y="10944"/>
                    </a:cubicBezTo>
                    <a:lnTo>
                      <a:pt x="11662" y="8778"/>
                    </a:lnTo>
                    <a:cubicBezTo>
                      <a:pt x="11662" y="8722"/>
                      <a:pt x="11662" y="8722"/>
                      <a:pt x="11605" y="8665"/>
                    </a:cubicBezTo>
                    <a:lnTo>
                      <a:pt x="10480" y="7484"/>
                    </a:lnTo>
                    <a:lnTo>
                      <a:pt x="5796" y="7484"/>
                    </a:lnTo>
                    <a:lnTo>
                      <a:pt x="1759" y="3503"/>
                    </a:lnTo>
                    <a:lnTo>
                      <a:pt x="1759" y="1632"/>
                    </a:lnTo>
                    <a:lnTo>
                      <a:pt x="1759" y="1562"/>
                    </a:lnTo>
                    <a:lnTo>
                      <a:pt x="170" y="43"/>
                    </a:lnTo>
                    <a:cubicBezTo>
                      <a:pt x="170" y="15"/>
                      <a:pt x="142" y="1"/>
                      <a:pt x="1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8" name="Google Shape;238;p4"/>
              <p:cNvSpPr/>
              <p:nvPr/>
            </p:nvSpPr>
            <p:spPr>
              <a:xfrm rot="-5400000">
                <a:off x="2295261" y="2579885"/>
                <a:ext cx="1056855" cy="1190169"/>
              </a:xfrm>
              <a:custGeom>
                <a:avLst/>
                <a:gdLst/>
                <a:ahLst/>
                <a:cxnLst/>
                <a:rect l="l" t="t" r="r" b="b"/>
                <a:pathLst>
                  <a:path w="12478" h="14052" extrusionOk="0">
                    <a:moveTo>
                      <a:pt x="106" y="0"/>
                    </a:moveTo>
                    <a:cubicBezTo>
                      <a:pt x="71" y="0"/>
                      <a:pt x="29" y="14"/>
                      <a:pt x="1" y="42"/>
                    </a:cubicBezTo>
                    <a:lnTo>
                      <a:pt x="1" y="169"/>
                    </a:lnTo>
                    <a:lnTo>
                      <a:pt x="4685" y="4853"/>
                    </a:lnTo>
                    <a:lnTo>
                      <a:pt x="4685" y="9424"/>
                    </a:lnTo>
                    <a:cubicBezTo>
                      <a:pt x="4685" y="9424"/>
                      <a:pt x="4685" y="9481"/>
                      <a:pt x="4741" y="9481"/>
                    </a:cubicBezTo>
                    <a:lnTo>
                      <a:pt x="6907" y="11647"/>
                    </a:lnTo>
                    <a:cubicBezTo>
                      <a:pt x="6907" y="11703"/>
                      <a:pt x="6964" y="11703"/>
                      <a:pt x="6964" y="11703"/>
                    </a:cubicBezTo>
                    <a:lnTo>
                      <a:pt x="10832" y="11703"/>
                    </a:lnTo>
                    <a:lnTo>
                      <a:pt x="12238" y="13053"/>
                    </a:lnTo>
                    <a:lnTo>
                      <a:pt x="12238" y="13939"/>
                    </a:lnTo>
                    <a:cubicBezTo>
                      <a:pt x="12238" y="13996"/>
                      <a:pt x="12238" y="14052"/>
                      <a:pt x="12365" y="14052"/>
                    </a:cubicBezTo>
                    <a:cubicBezTo>
                      <a:pt x="12421" y="14052"/>
                      <a:pt x="12477" y="13996"/>
                      <a:pt x="12477" y="13939"/>
                    </a:cubicBezTo>
                    <a:lnTo>
                      <a:pt x="12477" y="12997"/>
                    </a:lnTo>
                    <a:lnTo>
                      <a:pt x="12421" y="12941"/>
                    </a:lnTo>
                    <a:lnTo>
                      <a:pt x="10958" y="11478"/>
                    </a:lnTo>
                    <a:lnTo>
                      <a:pt x="7034" y="11478"/>
                    </a:lnTo>
                    <a:lnTo>
                      <a:pt x="4924" y="9368"/>
                    </a:lnTo>
                    <a:lnTo>
                      <a:pt x="4924" y="4797"/>
                    </a:lnTo>
                    <a:cubicBezTo>
                      <a:pt x="4924" y="4797"/>
                      <a:pt x="4924" y="4740"/>
                      <a:pt x="4854" y="4740"/>
                    </a:cubicBezTo>
                    <a:lnTo>
                      <a:pt x="170" y="42"/>
                    </a:lnTo>
                    <a:cubicBezTo>
                      <a:pt x="170" y="14"/>
                      <a:pt x="142" y="0"/>
                      <a:pt x="10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9" name="Google Shape;239;p4"/>
              <p:cNvSpPr/>
              <p:nvPr/>
            </p:nvSpPr>
            <p:spPr>
              <a:xfrm rot="-5400000">
                <a:off x="2297627" y="2414216"/>
                <a:ext cx="1459507" cy="1130712"/>
              </a:xfrm>
              <a:custGeom>
                <a:avLst/>
                <a:gdLst/>
                <a:ahLst/>
                <a:cxnLst/>
                <a:rect l="l" t="t" r="r" b="b"/>
                <a:pathLst>
                  <a:path w="17232" h="13350" extrusionOk="0">
                    <a:moveTo>
                      <a:pt x="155" y="1"/>
                    </a:moveTo>
                    <a:cubicBezTo>
                      <a:pt x="127" y="1"/>
                      <a:pt x="99" y="15"/>
                      <a:pt x="71" y="43"/>
                    </a:cubicBezTo>
                    <a:cubicBezTo>
                      <a:pt x="1" y="43"/>
                      <a:pt x="1" y="156"/>
                      <a:pt x="71" y="156"/>
                    </a:cubicBezTo>
                    <a:lnTo>
                      <a:pt x="2406" y="2505"/>
                    </a:lnTo>
                    <a:lnTo>
                      <a:pt x="2406" y="6204"/>
                    </a:lnTo>
                    <a:lnTo>
                      <a:pt x="2406" y="6317"/>
                    </a:lnTo>
                    <a:lnTo>
                      <a:pt x="3995" y="7836"/>
                    </a:lnTo>
                    <a:lnTo>
                      <a:pt x="3995" y="10185"/>
                    </a:lnTo>
                    <a:lnTo>
                      <a:pt x="3995" y="10241"/>
                    </a:lnTo>
                    <a:lnTo>
                      <a:pt x="6513" y="12759"/>
                    </a:lnTo>
                    <a:cubicBezTo>
                      <a:pt x="6513" y="12815"/>
                      <a:pt x="6569" y="12815"/>
                      <a:pt x="6626" y="12815"/>
                    </a:cubicBezTo>
                    <a:lnTo>
                      <a:pt x="12899" y="12815"/>
                    </a:lnTo>
                    <a:lnTo>
                      <a:pt x="13363" y="13293"/>
                    </a:lnTo>
                    <a:lnTo>
                      <a:pt x="13434" y="13350"/>
                    </a:lnTo>
                    <a:lnTo>
                      <a:pt x="16416" y="13350"/>
                    </a:lnTo>
                    <a:cubicBezTo>
                      <a:pt x="16472" y="13350"/>
                      <a:pt x="16472" y="13293"/>
                      <a:pt x="16528" y="13293"/>
                    </a:cubicBezTo>
                    <a:lnTo>
                      <a:pt x="17175" y="12590"/>
                    </a:lnTo>
                    <a:cubicBezTo>
                      <a:pt x="17231" y="12590"/>
                      <a:pt x="17231" y="12463"/>
                      <a:pt x="17175" y="12463"/>
                    </a:cubicBezTo>
                    <a:cubicBezTo>
                      <a:pt x="17175" y="12435"/>
                      <a:pt x="17147" y="12421"/>
                      <a:pt x="17119" y="12421"/>
                    </a:cubicBezTo>
                    <a:cubicBezTo>
                      <a:pt x="17091" y="12421"/>
                      <a:pt x="17063" y="12435"/>
                      <a:pt x="17063" y="12463"/>
                    </a:cubicBezTo>
                    <a:lnTo>
                      <a:pt x="16359" y="13110"/>
                    </a:lnTo>
                    <a:lnTo>
                      <a:pt x="13490" y="13110"/>
                    </a:lnTo>
                    <a:lnTo>
                      <a:pt x="13012" y="12590"/>
                    </a:lnTo>
                    <a:lnTo>
                      <a:pt x="6626" y="12590"/>
                    </a:lnTo>
                    <a:lnTo>
                      <a:pt x="4220" y="10128"/>
                    </a:lnTo>
                    <a:lnTo>
                      <a:pt x="4220" y="7779"/>
                    </a:lnTo>
                    <a:cubicBezTo>
                      <a:pt x="4220" y="7723"/>
                      <a:pt x="4164" y="7723"/>
                      <a:pt x="4164" y="7723"/>
                    </a:cubicBezTo>
                    <a:lnTo>
                      <a:pt x="2645" y="6134"/>
                    </a:lnTo>
                    <a:lnTo>
                      <a:pt x="2645" y="2505"/>
                    </a:lnTo>
                    <a:cubicBezTo>
                      <a:pt x="2645" y="2448"/>
                      <a:pt x="2645" y="2448"/>
                      <a:pt x="2589" y="2392"/>
                    </a:cubicBezTo>
                    <a:lnTo>
                      <a:pt x="240" y="43"/>
                    </a:lnTo>
                    <a:cubicBezTo>
                      <a:pt x="212" y="15"/>
                      <a:pt x="183" y="1"/>
                      <a:pt x="1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0" name="Google Shape;240;p4"/>
              <p:cNvSpPr/>
              <p:nvPr/>
            </p:nvSpPr>
            <p:spPr>
              <a:xfrm rot="-5400000">
                <a:off x="3425225" y="3378625"/>
                <a:ext cx="363437" cy="238339"/>
              </a:xfrm>
              <a:custGeom>
                <a:avLst/>
                <a:gdLst/>
                <a:ahLst/>
                <a:cxnLst/>
                <a:rect l="l" t="t" r="r" b="b"/>
                <a:pathLst>
                  <a:path w="4291" h="2814" extrusionOk="0">
                    <a:moveTo>
                      <a:pt x="127" y="1"/>
                    </a:moveTo>
                    <a:cubicBezTo>
                      <a:pt x="0" y="1"/>
                      <a:pt x="0" y="71"/>
                      <a:pt x="0" y="127"/>
                    </a:cubicBezTo>
                    <a:cubicBezTo>
                      <a:pt x="0" y="240"/>
                      <a:pt x="0" y="240"/>
                      <a:pt x="127" y="240"/>
                    </a:cubicBezTo>
                    <a:lnTo>
                      <a:pt x="2645" y="240"/>
                    </a:lnTo>
                    <a:lnTo>
                      <a:pt x="4051" y="1703"/>
                    </a:lnTo>
                    <a:lnTo>
                      <a:pt x="4051" y="2701"/>
                    </a:lnTo>
                    <a:cubicBezTo>
                      <a:pt x="4051" y="2758"/>
                      <a:pt x="4107" y="2814"/>
                      <a:pt x="4164" y="2814"/>
                    </a:cubicBezTo>
                    <a:cubicBezTo>
                      <a:pt x="4220" y="2814"/>
                      <a:pt x="4290" y="2758"/>
                      <a:pt x="4290" y="2701"/>
                    </a:cubicBezTo>
                    <a:lnTo>
                      <a:pt x="4290" y="1646"/>
                    </a:lnTo>
                    <a:lnTo>
                      <a:pt x="4290" y="1590"/>
                    </a:lnTo>
                    <a:lnTo>
                      <a:pt x="2757" y="71"/>
                    </a:lnTo>
                    <a:cubicBezTo>
                      <a:pt x="2701" y="71"/>
                      <a:pt x="2701" y="1"/>
                      <a:pt x="264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1" name="Google Shape;241;p4"/>
              <p:cNvSpPr/>
              <p:nvPr/>
            </p:nvSpPr>
            <p:spPr>
              <a:xfrm rot="-5400000">
                <a:off x="3130980" y="2805646"/>
                <a:ext cx="1479750" cy="277638"/>
              </a:xfrm>
              <a:custGeom>
                <a:avLst/>
                <a:gdLst/>
                <a:ahLst/>
                <a:cxnLst/>
                <a:rect l="l" t="t" r="r" b="b"/>
                <a:pathLst>
                  <a:path w="17471" h="3278" extrusionOk="0">
                    <a:moveTo>
                      <a:pt x="57" y="0"/>
                    </a:moveTo>
                    <a:cubicBezTo>
                      <a:pt x="1" y="57"/>
                      <a:pt x="1" y="169"/>
                      <a:pt x="57" y="169"/>
                    </a:cubicBezTo>
                    <a:lnTo>
                      <a:pt x="1351" y="1463"/>
                    </a:lnTo>
                    <a:lnTo>
                      <a:pt x="1408" y="1519"/>
                    </a:lnTo>
                    <a:lnTo>
                      <a:pt x="5402" y="1519"/>
                    </a:lnTo>
                    <a:lnTo>
                      <a:pt x="6274" y="2335"/>
                    </a:lnTo>
                    <a:cubicBezTo>
                      <a:pt x="6274" y="2392"/>
                      <a:pt x="6331" y="2392"/>
                      <a:pt x="6331" y="2392"/>
                    </a:cubicBezTo>
                    <a:lnTo>
                      <a:pt x="11493" y="2392"/>
                    </a:lnTo>
                    <a:lnTo>
                      <a:pt x="12365" y="3221"/>
                    </a:lnTo>
                    <a:cubicBezTo>
                      <a:pt x="12365" y="3221"/>
                      <a:pt x="12365" y="3278"/>
                      <a:pt x="12435" y="3278"/>
                    </a:cubicBezTo>
                    <a:lnTo>
                      <a:pt x="15713" y="3278"/>
                    </a:lnTo>
                    <a:cubicBezTo>
                      <a:pt x="15769" y="3278"/>
                      <a:pt x="15769" y="3221"/>
                      <a:pt x="15825" y="3221"/>
                    </a:cubicBezTo>
                    <a:lnTo>
                      <a:pt x="17471" y="1576"/>
                    </a:lnTo>
                    <a:lnTo>
                      <a:pt x="17471" y="1407"/>
                    </a:lnTo>
                    <a:lnTo>
                      <a:pt x="17288" y="1407"/>
                    </a:lnTo>
                    <a:lnTo>
                      <a:pt x="15656" y="3039"/>
                    </a:lnTo>
                    <a:lnTo>
                      <a:pt x="12491" y="3039"/>
                    </a:lnTo>
                    <a:lnTo>
                      <a:pt x="11662" y="2223"/>
                    </a:lnTo>
                    <a:cubicBezTo>
                      <a:pt x="11605" y="2166"/>
                      <a:pt x="11605" y="2166"/>
                      <a:pt x="11549" y="2166"/>
                    </a:cubicBezTo>
                    <a:lnTo>
                      <a:pt x="6387" y="2166"/>
                    </a:lnTo>
                    <a:lnTo>
                      <a:pt x="5515" y="1280"/>
                    </a:lnTo>
                    <a:lnTo>
                      <a:pt x="1464" y="1280"/>
                    </a:lnTo>
                    <a:lnTo>
                      <a:pt x="24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2" name="Google Shape;242;p4"/>
              <p:cNvSpPr/>
              <p:nvPr/>
            </p:nvSpPr>
            <p:spPr>
              <a:xfrm rot="-5400000">
                <a:off x="3131014" y="2810801"/>
                <a:ext cx="2154027" cy="158554"/>
              </a:xfrm>
              <a:custGeom>
                <a:avLst/>
                <a:gdLst/>
                <a:ahLst/>
                <a:cxnLst/>
                <a:rect l="l" t="t" r="r" b="b"/>
                <a:pathLst>
                  <a:path w="25432" h="1872" extrusionOk="0">
                    <a:moveTo>
                      <a:pt x="22211" y="0"/>
                    </a:moveTo>
                    <a:lnTo>
                      <a:pt x="20804" y="1463"/>
                    </a:lnTo>
                    <a:lnTo>
                      <a:pt x="13884" y="1463"/>
                    </a:lnTo>
                    <a:lnTo>
                      <a:pt x="12660" y="239"/>
                    </a:lnTo>
                    <a:lnTo>
                      <a:pt x="12604" y="169"/>
                    </a:lnTo>
                    <a:lnTo>
                      <a:pt x="7906" y="169"/>
                    </a:lnTo>
                    <a:lnTo>
                      <a:pt x="7850" y="239"/>
                    </a:lnTo>
                    <a:lnTo>
                      <a:pt x="6387" y="1646"/>
                    </a:lnTo>
                    <a:lnTo>
                      <a:pt x="3517" y="1646"/>
                    </a:lnTo>
                    <a:lnTo>
                      <a:pt x="2758" y="943"/>
                    </a:lnTo>
                    <a:cubicBezTo>
                      <a:pt x="2701" y="872"/>
                      <a:pt x="2701" y="872"/>
                      <a:pt x="2631" y="872"/>
                    </a:cubicBezTo>
                    <a:lnTo>
                      <a:pt x="113" y="872"/>
                    </a:lnTo>
                    <a:cubicBezTo>
                      <a:pt x="57" y="872"/>
                      <a:pt x="1" y="943"/>
                      <a:pt x="1" y="999"/>
                    </a:cubicBezTo>
                    <a:cubicBezTo>
                      <a:pt x="1" y="1055"/>
                      <a:pt x="57" y="1111"/>
                      <a:pt x="113" y="1111"/>
                    </a:cubicBezTo>
                    <a:lnTo>
                      <a:pt x="2631" y="1111"/>
                    </a:lnTo>
                    <a:lnTo>
                      <a:pt x="3334" y="1871"/>
                    </a:lnTo>
                    <a:lnTo>
                      <a:pt x="6570" y="1871"/>
                    </a:lnTo>
                    <a:lnTo>
                      <a:pt x="7976" y="408"/>
                    </a:lnTo>
                    <a:lnTo>
                      <a:pt x="12548" y="408"/>
                    </a:lnTo>
                    <a:lnTo>
                      <a:pt x="13771" y="1702"/>
                    </a:lnTo>
                    <a:lnTo>
                      <a:pt x="20917" y="1702"/>
                    </a:lnTo>
                    <a:lnTo>
                      <a:pt x="22394" y="239"/>
                    </a:lnTo>
                    <a:lnTo>
                      <a:pt x="25319" y="239"/>
                    </a:lnTo>
                    <a:cubicBezTo>
                      <a:pt x="25432" y="239"/>
                      <a:pt x="25432" y="169"/>
                      <a:pt x="25432" y="113"/>
                    </a:cubicBezTo>
                    <a:cubicBezTo>
                      <a:pt x="25432" y="57"/>
                      <a:pt x="25432" y="0"/>
                      <a:pt x="2531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3" name="Google Shape;243;p4"/>
              <p:cNvSpPr/>
              <p:nvPr/>
            </p:nvSpPr>
            <p:spPr>
              <a:xfrm rot="-5400000">
                <a:off x="3113758" y="2614381"/>
                <a:ext cx="73941" cy="69198"/>
              </a:xfrm>
              <a:custGeom>
                <a:avLst/>
                <a:gdLst/>
                <a:ahLst/>
                <a:cxnLst/>
                <a:rect l="l" t="t" r="r" b="b"/>
                <a:pathLst>
                  <a:path w="873" h="817" extrusionOk="0">
                    <a:moveTo>
                      <a:pt x="464" y="0"/>
                    </a:moveTo>
                    <a:cubicBezTo>
                      <a:pt x="225" y="0"/>
                      <a:pt x="0" y="169"/>
                      <a:pt x="0" y="408"/>
                    </a:cubicBezTo>
                    <a:cubicBezTo>
                      <a:pt x="0" y="647"/>
                      <a:pt x="225" y="816"/>
                      <a:pt x="464" y="816"/>
                    </a:cubicBezTo>
                    <a:cubicBezTo>
                      <a:pt x="647" y="816"/>
                      <a:pt x="872" y="647"/>
                      <a:pt x="872" y="408"/>
                    </a:cubicBezTo>
                    <a:cubicBezTo>
                      <a:pt x="872" y="169"/>
                      <a:pt x="647" y="0"/>
                      <a:pt x="46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4" name="Google Shape;244;p4"/>
              <p:cNvSpPr/>
              <p:nvPr/>
            </p:nvSpPr>
            <p:spPr>
              <a:xfrm rot="-5400000">
                <a:off x="3004162" y="2722791"/>
                <a:ext cx="75127" cy="70384"/>
              </a:xfrm>
              <a:custGeom>
                <a:avLst/>
                <a:gdLst/>
                <a:ahLst/>
                <a:cxnLst/>
                <a:rect l="l" t="t" r="r" b="b"/>
                <a:pathLst>
                  <a:path w="887" h="831" extrusionOk="0">
                    <a:moveTo>
                      <a:pt x="408" y="0"/>
                    </a:moveTo>
                    <a:cubicBezTo>
                      <a:pt x="239" y="0"/>
                      <a:pt x="0" y="183"/>
                      <a:pt x="0" y="408"/>
                    </a:cubicBezTo>
                    <a:cubicBezTo>
                      <a:pt x="0" y="647"/>
                      <a:pt x="239" y="830"/>
                      <a:pt x="408" y="830"/>
                    </a:cubicBezTo>
                    <a:cubicBezTo>
                      <a:pt x="647" y="830"/>
                      <a:pt x="886" y="647"/>
                      <a:pt x="886" y="408"/>
                    </a:cubicBezTo>
                    <a:cubicBezTo>
                      <a:pt x="886" y="183"/>
                      <a:pt x="647" y="0"/>
                      <a:pt x="40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5" name="Google Shape;245;p4"/>
              <p:cNvSpPr/>
              <p:nvPr/>
            </p:nvSpPr>
            <p:spPr>
              <a:xfrm rot="-5400000">
                <a:off x="2897530" y="2835436"/>
                <a:ext cx="70299" cy="69113"/>
              </a:xfrm>
              <a:custGeom>
                <a:avLst/>
                <a:gdLst/>
                <a:ahLst/>
                <a:cxnLst/>
                <a:rect l="l" t="t" r="r" b="b"/>
                <a:pathLst>
                  <a:path w="830" h="816" extrusionOk="0">
                    <a:moveTo>
                      <a:pt x="422" y="0"/>
                    </a:moveTo>
                    <a:cubicBezTo>
                      <a:pt x="183" y="0"/>
                      <a:pt x="0" y="169"/>
                      <a:pt x="0" y="408"/>
                    </a:cubicBezTo>
                    <a:cubicBezTo>
                      <a:pt x="0" y="633"/>
                      <a:pt x="183" y="816"/>
                      <a:pt x="422" y="816"/>
                    </a:cubicBezTo>
                    <a:cubicBezTo>
                      <a:pt x="647" y="816"/>
                      <a:pt x="830" y="633"/>
                      <a:pt x="830" y="408"/>
                    </a:cubicBezTo>
                    <a:cubicBezTo>
                      <a:pt x="830" y="169"/>
                      <a:pt x="647" y="0"/>
                      <a:pt x="42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6" name="Google Shape;246;p4"/>
              <p:cNvSpPr/>
              <p:nvPr/>
            </p:nvSpPr>
            <p:spPr>
              <a:xfrm rot="-5400000">
                <a:off x="2286367" y="2388667"/>
                <a:ext cx="70384" cy="69198"/>
              </a:xfrm>
              <a:custGeom>
                <a:avLst/>
                <a:gdLst/>
                <a:ahLst/>
                <a:cxnLst/>
                <a:rect l="l" t="t" r="r" b="b"/>
                <a:pathLst>
                  <a:path w="831" h="817" extrusionOk="0">
                    <a:moveTo>
                      <a:pt x="423" y="0"/>
                    </a:moveTo>
                    <a:cubicBezTo>
                      <a:pt x="184" y="0"/>
                      <a:pt x="1" y="183"/>
                      <a:pt x="1" y="408"/>
                    </a:cubicBezTo>
                    <a:cubicBezTo>
                      <a:pt x="1" y="647"/>
                      <a:pt x="184" y="816"/>
                      <a:pt x="423" y="816"/>
                    </a:cubicBezTo>
                    <a:cubicBezTo>
                      <a:pt x="648" y="816"/>
                      <a:pt x="831" y="647"/>
                      <a:pt x="831" y="408"/>
                    </a:cubicBezTo>
                    <a:cubicBezTo>
                      <a:pt x="831" y="183"/>
                      <a:pt x="648" y="0"/>
                      <a:pt x="42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7" name="Google Shape;247;p4"/>
              <p:cNvSpPr/>
              <p:nvPr/>
            </p:nvSpPr>
            <p:spPr>
              <a:xfrm rot="-5400000">
                <a:off x="2177956" y="2497078"/>
                <a:ext cx="69198" cy="70384"/>
              </a:xfrm>
              <a:custGeom>
                <a:avLst/>
                <a:gdLst/>
                <a:ahLst/>
                <a:cxnLst/>
                <a:rect l="l" t="t" r="r" b="b"/>
                <a:pathLst>
                  <a:path w="817" h="831" extrusionOk="0">
                    <a:moveTo>
                      <a:pt x="409" y="0"/>
                    </a:moveTo>
                    <a:cubicBezTo>
                      <a:pt x="170" y="0"/>
                      <a:pt x="1" y="183"/>
                      <a:pt x="1" y="422"/>
                    </a:cubicBezTo>
                    <a:cubicBezTo>
                      <a:pt x="1" y="647"/>
                      <a:pt x="170" y="830"/>
                      <a:pt x="409" y="830"/>
                    </a:cubicBezTo>
                    <a:cubicBezTo>
                      <a:pt x="648" y="830"/>
                      <a:pt x="817" y="647"/>
                      <a:pt x="817" y="422"/>
                    </a:cubicBezTo>
                    <a:cubicBezTo>
                      <a:pt x="817" y="183"/>
                      <a:pt x="648" y="0"/>
                      <a:pt x="4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8" name="Google Shape;248;p4"/>
              <p:cNvSpPr/>
              <p:nvPr/>
            </p:nvSpPr>
            <p:spPr>
              <a:xfrm rot="-5400000">
                <a:off x="2064125" y="2607266"/>
                <a:ext cx="69198" cy="69198"/>
              </a:xfrm>
              <a:custGeom>
                <a:avLst/>
                <a:gdLst/>
                <a:ahLst/>
                <a:cxnLst/>
                <a:rect l="l" t="t" r="r" b="b"/>
                <a:pathLst>
                  <a:path w="817" h="817" extrusionOk="0">
                    <a:moveTo>
                      <a:pt x="409" y="1"/>
                    </a:moveTo>
                    <a:cubicBezTo>
                      <a:pt x="184" y="1"/>
                      <a:pt x="1" y="170"/>
                      <a:pt x="1" y="409"/>
                    </a:cubicBezTo>
                    <a:cubicBezTo>
                      <a:pt x="1" y="634"/>
                      <a:pt x="184" y="817"/>
                      <a:pt x="409" y="817"/>
                    </a:cubicBezTo>
                    <a:cubicBezTo>
                      <a:pt x="591" y="817"/>
                      <a:pt x="817" y="634"/>
                      <a:pt x="817" y="409"/>
                    </a:cubicBezTo>
                    <a:cubicBezTo>
                      <a:pt x="817" y="170"/>
                      <a:pt x="591" y="1"/>
                      <a:pt x="4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9" name="Google Shape;249;p4"/>
              <p:cNvSpPr/>
              <p:nvPr/>
            </p:nvSpPr>
            <p:spPr>
              <a:xfrm rot="-5400000">
                <a:off x="1408369" y="2929490"/>
                <a:ext cx="100112" cy="99011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169" extrusionOk="0">
                    <a:moveTo>
                      <a:pt x="591" y="1"/>
                    </a:moveTo>
                    <a:cubicBezTo>
                      <a:pt x="239" y="1"/>
                      <a:pt x="0" y="226"/>
                      <a:pt x="0" y="577"/>
                    </a:cubicBezTo>
                    <a:cubicBezTo>
                      <a:pt x="0" y="873"/>
                      <a:pt x="239" y="1168"/>
                      <a:pt x="591" y="1168"/>
                    </a:cubicBezTo>
                    <a:cubicBezTo>
                      <a:pt x="943" y="1168"/>
                      <a:pt x="1182" y="873"/>
                      <a:pt x="1182" y="577"/>
                    </a:cubicBezTo>
                    <a:cubicBezTo>
                      <a:pt x="1182" y="226"/>
                      <a:pt x="943" y="1"/>
                      <a:pt x="5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0" name="Google Shape;250;p4"/>
              <p:cNvSpPr/>
              <p:nvPr/>
            </p:nvSpPr>
            <p:spPr>
              <a:xfrm rot="-5400000">
                <a:off x="1308852" y="2830052"/>
                <a:ext cx="297966" cy="297881"/>
              </a:xfrm>
              <a:custGeom>
                <a:avLst/>
                <a:gdLst/>
                <a:ahLst/>
                <a:cxnLst/>
                <a:rect l="l" t="t" r="r" b="b"/>
                <a:pathLst>
                  <a:path w="3518" h="3517" extrusionOk="0">
                    <a:moveTo>
                      <a:pt x="1759" y="127"/>
                    </a:moveTo>
                    <a:cubicBezTo>
                      <a:pt x="2631" y="127"/>
                      <a:pt x="3405" y="830"/>
                      <a:pt x="3405" y="1758"/>
                    </a:cubicBezTo>
                    <a:cubicBezTo>
                      <a:pt x="3405" y="2645"/>
                      <a:pt x="2631" y="3404"/>
                      <a:pt x="1759" y="3404"/>
                    </a:cubicBezTo>
                    <a:cubicBezTo>
                      <a:pt x="873" y="3404"/>
                      <a:pt x="113" y="2645"/>
                      <a:pt x="113" y="1758"/>
                    </a:cubicBezTo>
                    <a:cubicBezTo>
                      <a:pt x="113" y="830"/>
                      <a:pt x="873" y="127"/>
                      <a:pt x="1759" y="127"/>
                    </a:cubicBezTo>
                    <a:close/>
                    <a:moveTo>
                      <a:pt x="1759" y="0"/>
                    </a:moveTo>
                    <a:cubicBezTo>
                      <a:pt x="817" y="0"/>
                      <a:pt x="1" y="760"/>
                      <a:pt x="1" y="1758"/>
                    </a:cubicBezTo>
                    <a:cubicBezTo>
                      <a:pt x="1" y="2701"/>
                      <a:pt x="817" y="3517"/>
                      <a:pt x="1759" y="3517"/>
                    </a:cubicBezTo>
                    <a:cubicBezTo>
                      <a:pt x="2758" y="3517"/>
                      <a:pt x="3517" y="2701"/>
                      <a:pt x="3517" y="1758"/>
                    </a:cubicBezTo>
                    <a:cubicBezTo>
                      <a:pt x="3517" y="760"/>
                      <a:pt x="2758" y="0"/>
                      <a:pt x="17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1" name="Google Shape;251;p4"/>
              <p:cNvSpPr/>
              <p:nvPr/>
            </p:nvSpPr>
            <p:spPr>
              <a:xfrm rot="-5400000">
                <a:off x="1809827" y="2805580"/>
                <a:ext cx="100112" cy="99011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169" extrusionOk="0">
                    <a:moveTo>
                      <a:pt x="591" y="1"/>
                    </a:moveTo>
                    <a:cubicBezTo>
                      <a:pt x="239" y="1"/>
                      <a:pt x="0" y="240"/>
                      <a:pt x="0" y="592"/>
                    </a:cubicBezTo>
                    <a:cubicBezTo>
                      <a:pt x="0" y="943"/>
                      <a:pt x="239" y="1168"/>
                      <a:pt x="591" y="1168"/>
                    </a:cubicBezTo>
                    <a:cubicBezTo>
                      <a:pt x="942" y="1168"/>
                      <a:pt x="1182" y="943"/>
                      <a:pt x="1182" y="592"/>
                    </a:cubicBezTo>
                    <a:cubicBezTo>
                      <a:pt x="1182" y="240"/>
                      <a:pt x="942" y="1"/>
                      <a:pt x="5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2" name="Google Shape;252;p4"/>
              <p:cNvSpPr/>
              <p:nvPr/>
            </p:nvSpPr>
            <p:spPr>
              <a:xfrm rot="-5400000">
                <a:off x="1711495" y="2706143"/>
                <a:ext cx="297966" cy="297881"/>
              </a:xfrm>
              <a:custGeom>
                <a:avLst/>
                <a:gdLst/>
                <a:ahLst/>
                <a:cxnLst/>
                <a:rect l="l" t="t" r="r" b="b"/>
                <a:pathLst>
                  <a:path w="3518" h="3517" extrusionOk="0">
                    <a:moveTo>
                      <a:pt x="1759" y="113"/>
                    </a:moveTo>
                    <a:cubicBezTo>
                      <a:pt x="2645" y="113"/>
                      <a:pt x="3405" y="873"/>
                      <a:pt x="3405" y="1759"/>
                    </a:cubicBezTo>
                    <a:cubicBezTo>
                      <a:pt x="3405" y="2631"/>
                      <a:pt x="2645" y="3390"/>
                      <a:pt x="1759" y="3390"/>
                    </a:cubicBezTo>
                    <a:cubicBezTo>
                      <a:pt x="887" y="3390"/>
                      <a:pt x="113" y="2631"/>
                      <a:pt x="113" y="1759"/>
                    </a:cubicBezTo>
                    <a:cubicBezTo>
                      <a:pt x="113" y="873"/>
                      <a:pt x="887" y="113"/>
                      <a:pt x="1759" y="113"/>
                    </a:cubicBezTo>
                    <a:close/>
                    <a:moveTo>
                      <a:pt x="1759" y="0"/>
                    </a:moveTo>
                    <a:cubicBezTo>
                      <a:pt x="816" y="0"/>
                      <a:pt x="1" y="816"/>
                      <a:pt x="1" y="1759"/>
                    </a:cubicBezTo>
                    <a:cubicBezTo>
                      <a:pt x="1" y="2757"/>
                      <a:pt x="816" y="3517"/>
                      <a:pt x="1759" y="3517"/>
                    </a:cubicBezTo>
                    <a:cubicBezTo>
                      <a:pt x="2701" y="3517"/>
                      <a:pt x="3517" y="2757"/>
                      <a:pt x="3517" y="1759"/>
                    </a:cubicBezTo>
                    <a:cubicBezTo>
                      <a:pt x="3517" y="816"/>
                      <a:pt x="2701" y="0"/>
                      <a:pt x="175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3" name="Google Shape;253;p4"/>
              <p:cNvSpPr/>
              <p:nvPr/>
            </p:nvSpPr>
            <p:spPr>
              <a:xfrm rot="-5400000">
                <a:off x="2308980" y="3160581"/>
                <a:ext cx="104940" cy="99011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169" extrusionOk="0">
                    <a:moveTo>
                      <a:pt x="591" y="1"/>
                    </a:moveTo>
                    <a:cubicBezTo>
                      <a:pt x="296" y="1"/>
                      <a:pt x="0" y="240"/>
                      <a:pt x="0" y="591"/>
                    </a:cubicBezTo>
                    <a:cubicBezTo>
                      <a:pt x="0" y="943"/>
                      <a:pt x="296" y="1168"/>
                      <a:pt x="591" y="1168"/>
                    </a:cubicBezTo>
                    <a:cubicBezTo>
                      <a:pt x="943" y="1168"/>
                      <a:pt x="1238" y="943"/>
                      <a:pt x="1238" y="591"/>
                    </a:cubicBezTo>
                    <a:cubicBezTo>
                      <a:pt x="1238" y="240"/>
                      <a:pt x="943" y="1"/>
                      <a:pt x="5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4" name="Google Shape;254;p4"/>
              <p:cNvSpPr/>
              <p:nvPr/>
            </p:nvSpPr>
            <p:spPr>
              <a:xfrm rot="-5400000">
                <a:off x="2215476" y="3061144"/>
                <a:ext cx="293138" cy="297881"/>
              </a:xfrm>
              <a:custGeom>
                <a:avLst/>
                <a:gdLst/>
                <a:ahLst/>
                <a:cxnLst/>
                <a:rect l="l" t="t" r="r" b="b"/>
                <a:pathLst>
                  <a:path w="3461" h="3517" extrusionOk="0">
                    <a:moveTo>
                      <a:pt x="1702" y="113"/>
                    </a:moveTo>
                    <a:cubicBezTo>
                      <a:pt x="2644" y="113"/>
                      <a:pt x="3348" y="872"/>
                      <a:pt x="3348" y="1758"/>
                    </a:cubicBezTo>
                    <a:cubicBezTo>
                      <a:pt x="3348" y="2631"/>
                      <a:pt x="2644" y="3390"/>
                      <a:pt x="1702" y="3390"/>
                    </a:cubicBezTo>
                    <a:cubicBezTo>
                      <a:pt x="830" y="3390"/>
                      <a:pt x="127" y="2631"/>
                      <a:pt x="127" y="1758"/>
                    </a:cubicBezTo>
                    <a:cubicBezTo>
                      <a:pt x="127" y="872"/>
                      <a:pt x="830" y="113"/>
                      <a:pt x="1702" y="113"/>
                    </a:cubicBezTo>
                    <a:close/>
                    <a:moveTo>
                      <a:pt x="1702" y="0"/>
                    </a:moveTo>
                    <a:cubicBezTo>
                      <a:pt x="760" y="0"/>
                      <a:pt x="0" y="816"/>
                      <a:pt x="0" y="1758"/>
                    </a:cubicBezTo>
                    <a:cubicBezTo>
                      <a:pt x="0" y="2743"/>
                      <a:pt x="760" y="3517"/>
                      <a:pt x="1702" y="3517"/>
                    </a:cubicBezTo>
                    <a:cubicBezTo>
                      <a:pt x="2701" y="3517"/>
                      <a:pt x="3460" y="2743"/>
                      <a:pt x="3460" y="1758"/>
                    </a:cubicBezTo>
                    <a:cubicBezTo>
                      <a:pt x="3460" y="816"/>
                      <a:pt x="2701" y="0"/>
                      <a:pt x="17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5" name="Google Shape;255;p4"/>
              <p:cNvSpPr/>
              <p:nvPr/>
            </p:nvSpPr>
            <p:spPr>
              <a:xfrm rot="-5400000">
                <a:off x="3944665" y="2304098"/>
                <a:ext cx="104940" cy="103670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224" extrusionOk="0">
                    <a:moveTo>
                      <a:pt x="591" y="0"/>
                    </a:moveTo>
                    <a:cubicBezTo>
                      <a:pt x="296" y="0"/>
                      <a:pt x="1" y="295"/>
                      <a:pt x="1" y="647"/>
                    </a:cubicBezTo>
                    <a:cubicBezTo>
                      <a:pt x="1" y="928"/>
                      <a:pt x="296" y="1224"/>
                      <a:pt x="591" y="1224"/>
                    </a:cubicBezTo>
                    <a:cubicBezTo>
                      <a:pt x="943" y="1224"/>
                      <a:pt x="1238" y="928"/>
                      <a:pt x="1238" y="647"/>
                    </a:cubicBezTo>
                    <a:cubicBezTo>
                      <a:pt x="1238" y="295"/>
                      <a:pt x="943" y="0"/>
                      <a:pt x="59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6" name="Google Shape;256;p4"/>
              <p:cNvSpPr/>
              <p:nvPr/>
            </p:nvSpPr>
            <p:spPr>
              <a:xfrm rot="-5400000">
                <a:off x="3850568" y="2209912"/>
                <a:ext cx="293138" cy="292037"/>
              </a:xfrm>
              <a:custGeom>
                <a:avLst/>
                <a:gdLst/>
                <a:ahLst/>
                <a:cxnLst/>
                <a:rect l="l" t="t" r="r" b="b"/>
                <a:pathLst>
                  <a:path w="3461" h="3448" extrusionOk="0">
                    <a:moveTo>
                      <a:pt x="1702" y="113"/>
                    </a:moveTo>
                    <a:cubicBezTo>
                      <a:pt x="2631" y="113"/>
                      <a:pt x="3334" y="817"/>
                      <a:pt x="3334" y="1759"/>
                    </a:cubicBezTo>
                    <a:cubicBezTo>
                      <a:pt x="3334" y="2631"/>
                      <a:pt x="2631" y="3335"/>
                      <a:pt x="1702" y="3335"/>
                    </a:cubicBezTo>
                    <a:cubicBezTo>
                      <a:pt x="816" y="3335"/>
                      <a:pt x="113" y="2631"/>
                      <a:pt x="113" y="1759"/>
                    </a:cubicBezTo>
                    <a:cubicBezTo>
                      <a:pt x="113" y="817"/>
                      <a:pt x="816" y="113"/>
                      <a:pt x="1702" y="113"/>
                    </a:cubicBezTo>
                    <a:close/>
                    <a:moveTo>
                      <a:pt x="1702" y="1"/>
                    </a:moveTo>
                    <a:cubicBezTo>
                      <a:pt x="760" y="1"/>
                      <a:pt x="0" y="760"/>
                      <a:pt x="0" y="1759"/>
                    </a:cubicBezTo>
                    <a:cubicBezTo>
                      <a:pt x="0" y="2687"/>
                      <a:pt x="760" y="3447"/>
                      <a:pt x="1702" y="3447"/>
                    </a:cubicBezTo>
                    <a:cubicBezTo>
                      <a:pt x="2701" y="3447"/>
                      <a:pt x="3461" y="2687"/>
                      <a:pt x="3461" y="1759"/>
                    </a:cubicBezTo>
                    <a:cubicBezTo>
                      <a:pt x="3461" y="760"/>
                      <a:pt x="2701" y="1"/>
                      <a:pt x="17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7" name="Google Shape;257;p4"/>
              <p:cNvSpPr/>
              <p:nvPr/>
            </p:nvSpPr>
            <p:spPr>
              <a:xfrm rot="-5400000">
                <a:off x="2773621" y="2224273"/>
                <a:ext cx="98927" cy="100112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1182" extrusionOk="0">
                    <a:moveTo>
                      <a:pt x="591" y="0"/>
                    </a:moveTo>
                    <a:cubicBezTo>
                      <a:pt x="239" y="0"/>
                      <a:pt x="0" y="239"/>
                      <a:pt x="0" y="591"/>
                    </a:cubicBezTo>
                    <a:cubicBezTo>
                      <a:pt x="0" y="886"/>
                      <a:pt x="239" y="1182"/>
                      <a:pt x="591" y="1182"/>
                    </a:cubicBezTo>
                    <a:cubicBezTo>
                      <a:pt x="943" y="1182"/>
                      <a:pt x="1168" y="886"/>
                      <a:pt x="1168" y="591"/>
                    </a:cubicBezTo>
                    <a:cubicBezTo>
                      <a:pt x="1168" y="239"/>
                      <a:pt x="943" y="0"/>
                      <a:pt x="5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8" name="Google Shape;258;p4"/>
              <p:cNvSpPr/>
              <p:nvPr/>
            </p:nvSpPr>
            <p:spPr>
              <a:xfrm rot="-5400000">
                <a:off x="2483496" y="2648977"/>
                <a:ext cx="149068" cy="153726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1815" extrusionOk="0">
                    <a:moveTo>
                      <a:pt x="873" y="113"/>
                    </a:moveTo>
                    <a:cubicBezTo>
                      <a:pt x="1295" y="113"/>
                      <a:pt x="1647" y="464"/>
                      <a:pt x="1647" y="928"/>
                    </a:cubicBezTo>
                    <a:cubicBezTo>
                      <a:pt x="1647" y="1336"/>
                      <a:pt x="1295" y="1688"/>
                      <a:pt x="873" y="1688"/>
                    </a:cubicBezTo>
                    <a:cubicBezTo>
                      <a:pt x="465" y="1688"/>
                      <a:pt x="113" y="1336"/>
                      <a:pt x="113" y="928"/>
                    </a:cubicBezTo>
                    <a:cubicBezTo>
                      <a:pt x="113" y="464"/>
                      <a:pt x="465" y="113"/>
                      <a:pt x="873" y="113"/>
                    </a:cubicBezTo>
                    <a:close/>
                    <a:moveTo>
                      <a:pt x="873" y="0"/>
                    </a:moveTo>
                    <a:cubicBezTo>
                      <a:pt x="409" y="0"/>
                      <a:pt x="1" y="408"/>
                      <a:pt x="1" y="928"/>
                    </a:cubicBezTo>
                    <a:cubicBezTo>
                      <a:pt x="1" y="1407"/>
                      <a:pt x="409" y="1815"/>
                      <a:pt x="873" y="1815"/>
                    </a:cubicBezTo>
                    <a:cubicBezTo>
                      <a:pt x="1407" y="1815"/>
                      <a:pt x="1759" y="1407"/>
                      <a:pt x="1759" y="928"/>
                    </a:cubicBezTo>
                    <a:cubicBezTo>
                      <a:pt x="1759" y="408"/>
                      <a:pt x="1407" y="0"/>
                      <a:pt x="8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59" name="Google Shape;259;p4"/>
              <p:cNvSpPr/>
              <p:nvPr/>
            </p:nvSpPr>
            <p:spPr>
              <a:xfrm rot="-5400000">
                <a:off x="1071196" y="2492290"/>
                <a:ext cx="158469" cy="159739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86" extrusionOk="0">
                    <a:moveTo>
                      <a:pt x="943" y="1"/>
                    </a:moveTo>
                    <a:cubicBezTo>
                      <a:pt x="408" y="1"/>
                      <a:pt x="0" y="409"/>
                      <a:pt x="0" y="943"/>
                    </a:cubicBezTo>
                    <a:cubicBezTo>
                      <a:pt x="0" y="1464"/>
                      <a:pt x="408" y="1886"/>
                      <a:pt x="943" y="1886"/>
                    </a:cubicBezTo>
                    <a:cubicBezTo>
                      <a:pt x="1463" y="1886"/>
                      <a:pt x="1871" y="1464"/>
                      <a:pt x="1871" y="943"/>
                    </a:cubicBezTo>
                    <a:cubicBezTo>
                      <a:pt x="1871" y="409"/>
                      <a:pt x="1463" y="1"/>
                      <a:pt x="9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0" name="Google Shape;260;p4"/>
              <p:cNvSpPr/>
              <p:nvPr/>
            </p:nvSpPr>
            <p:spPr>
              <a:xfrm rot="-5400000">
                <a:off x="1118245" y="2534598"/>
                <a:ext cx="64455" cy="69198"/>
              </a:xfrm>
              <a:custGeom>
                <a:avLst/>
                <a:gdLst/>
                <a:ahLst/>
                <a:cxnLst/>
                <a:rect l="l" t="t" r="r" b="b"/>
                <a:pathLst>
                  <a:path w="761" h="817" extrusionOk="0">
                    <a:moveTo>
                      <a:pt x="353" y="0"/>
                    </a:moveTo>
                    <a:cubicBezTo>
                      <a:pt x="170" y="0"/>
                      <a:pt x="1" y="169"/>
                      <a:pt x="1" y="408"/>
                    </a:cubicBezTo>
                    <a:cubicBezTo>
                      <a:pt x="1" y="648"/>
                      <a:pt x="170" y="816"/>
                      <a:pt x="353" y="816"/>
                    </a:cubicBezTo>
                    <a:cubicBezTo>
                      <a:pt x="578" y="816"/>
                      <a:pt x="760" y="648"/>
                      <a:pt x="760" y="408"/>
                    </a:cubicBezTo>
                    <a:cubicBezTo>
                      <a:pt x="760" y="169"/>
                      <a:pt x="578" y="0"/>
                      <a:pt x="35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1" name="Google Shape;261;p4"/>
              <p:cNvSpPr/>
              <p:nvPr/>
            </p:nvSpPr>
            <p:spPr>
              <a:xfrm rot="-5400000">
                <a:off x="1647169" y="2190309"/>
                <a:ext cx="158554" cy="158554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1872" extrusionOk="0">
                    <a:moveTo>
                      <a:pt x="943" y="1"/>
                    </a:moveTo>
                    <a:cubicBezTo>
                      <a:pt x="409" y="1"/>
                      <a:pt x="1" y="409"/>
                      <a:pt x="1" y="929"/>
                    </a:cubicBezTo>
                    <a:cubicBezTo>
                      <a:pt x="1" y="1464"/>
                      <a:pt x="409" y="1872"/>
                      <a:pt x="943" y="1872"/>
                    </a:cubicBezTo>
                    <a:cubicBezTo>
                      <a:pt x="1464" y="1872"/>
                      <a:pt x="1872" y="1464"/>
                      <a:pt x="1872" y="929"/>
                    </a:cubicBezTo>
                    <a:cubicBezTo>
                      <a:pt x="1872" y="409"/>
                      <a:pt x="1464" y="1"/>
                      <a:pt x="9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2" name="Google Shape;262;p4"/>
              <p:cNvSpPr/>
              <p:nvPr/>
            </p:nvSpPr>
            <p:spPr>
              <a:xfrm rot="-5400000">
                <a:off x="1691295" y="2234352"/>
                <a:ext cx="69198" cy="69198"/>
              </a:xfrm>
              <a:custGeom>
                <a:avLst/>
                <a:gdLst/>
                <a:ahLst/>
                <a:cxnLst/>
                <a:rect l="l" t="t" r="r" b="b"/>
                <a:pathLst>
                  <a:path w="817" h="817" extrusionOk="0">
                    <a:moveTo>
                      <a:pt x="408" y="0"/>
                    </a:moveTo>
                    <a:cubicBezTo>
                      <a:pt x="169" y="0"/>
                      <a:pt x="0" y="183"/>
                      <a:pt x="0" y="408"/>
                    </a:cubicBezTo>
                    <a:cubicBezTo>
                      <a:pt x="0" y="647"/>
                      <a:pt x="169" y="816"/>
                      <a:pt x="408" y="816"/>
                    </a:cubicBezTo>
                    <a:cubicBezTo>
                      <a:pt x="633" y="816"/>
                      <a:pt x="816" y="647"/>
                      <a:pt x="816" y="408"/>
                    </a:cubicBezTo>
                    <a:cubicBezTo>
                      <a:pt x="816" y="183"/>
                      <a:pt x="633" y="0"/>
                      <a:pt x="4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3" name="Google Shape;263;p4"/>
              <p:cNvSpPr/>
              <p:nvPr/>
            </p:nvSpPr>
            <p:spPr>
              <a:xfrm rot="-5400000">
                <a:off x="2056418" y="2916403"/>
                <a:ext cx="158554" cy="164483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1942" extrusionOk="0">
                    <a:moveTo>
                      <a:pt x="929" y="0"/>
                    </a:moveTo>
                    <a:cubicBezTo>
                      <a:pt x="408" y="0"/>
                      <a:pt x="0" y="479"/>
                      <a:pt x="0" y="943"/>
                    </a:cubicBezTo>
                    <a:cubicBezTo>
                      <a:pt x="0" y="1463"/>
                      <a:pt x="408" y="1941"/>
                      <a:pt x="929" y="1941"/>
                    </a:cubicBezTo>
                    <a:cubicBezTo>
                      <a:pt x="1463" y="1941"/>
                      <a:pt x="1871" y="1463"/>
                      <a:pt x="1871" y="943"/>
                    </a:cubicBezTo>
                    <a:cubicBezTo>
                      <a:pt x="1871" y="479"/>
                      <a:pt x="1463" y="0"/>
                      <a:pt x="9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4" name="Google Shape;264;p4"/>
              <p:cNvSpPr/>
              <p:nvPr/>
            </p:nvSpPr>
            <p:spPr>
              <a:xfrm rot="-5400000">
                <a:off x="2101095" y="2967095"/>
                <a:ext cx="69198" cy="64370"/>
              </a:xfrm>
              <a:custGeom>
                <a:avLst/>
                <a:gdLst/>
                <a:ahLst/>
                <a:cxnLst/>
                <a:rect l="l" t="t" r="r" b="b"/>
                <a:pathLst>
                  <a:path w="817" h="760" extrusionOk="0">
                    <a:moveTo>
                      <a:pt x="409" y="0"/>
                    </a:moveTo>
                    <a:cubicBezTo>
                      <a:pt x="184" y="0"/>
                      <a:pt x="1" y="169"/>
                      <a:pt x="1" y="352"/>
                    </a:cubicBezTo>
                    <a:cubicBezTo>
                      <a:pt x="1" y="591"/>
                      <a:pt x="184" y="760"/>
                      <a:pt x="409" y="760"/>
                    </a:cubicBezTo>
                    <a:cubicBezTo>
                      <a:pt x="648" y="760"/>
                      <a:pt x="817" y="591"/>
                      <a:pt x="817" y="352"/>
                    </a:cubicBezTo>
                    <a:cubicBezTo>
                      <a:pt x="817" y="169"/>
                      <a:pt x="648" y="0"/>
                      <a:pt x="4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5" name="Google Shape;265;p4"/>
              <p:cNvSpPr/>
              <p:nvPr/>
            </p:nvSpPr>
            <p:spPr>
              <a:xfrm rot="-5400000">
                <a:off x="2947543" y="2978358"/>
                <a:ext cx="158469" cy="159739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86" extrusionOk="0">
                    <a:moveTo>
                      <a:pt x="929" y="1"/>
                    </a:moveTo>
                    <a:cubicBezTo>
                      <a:pt x="408" y="1"/>
                      <a:pt x="0" y="409"/>
                      <a:pt x="0" y="943"/>
                    </a:cubicBezTo>
                    <a:cubicBezTo>
                      <a:pt x="0" y="1464"/>
                      <a:pt x="408" y="1886"/>
                      <a:pt x="929" y="1886"/>
                    </a:cubicBezTo>
                    <a:cubicBezTo>
                      <a:pt x="1463" y="1886"/>
                      <a:pt x="1871" y="1464"/>
                      <a:pt x="1871" y="943"/>
                    </a:cubicBezTo>
                    <a:cubicBezTo>
                      <a:pt x="1871" y="409"/>
                      <a:pt x="1463" y="1"/>
                      <a:pt x="9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6" name="Google Shape;266;p4"/>
              <p:cNvSpPr/>
              <p:nvPr/>
            </p:nvSpPr>
            <p:spPr>
              <a:xfrm rot="-5400000">
                <a:off x="2992220" y="3024222"/>
                <a:ext cx="69198" cy="69198"/>
              </a:xfrm>
              <a:custGeom>
                <a:avLst/>
                <a:gdLst/>
                <a:ahLst/>
                <a:cxnLst/>
                <a:rect l="l" t="t" r="r" b="b"/>
                <a:pathLst>
                  <a:path w="817" h="817" extrusionOk="0">
                    <a:moveTo>
                      <a:pt x="409" y="0"/>
                    </a:moveTo>
                    <a:cubicBezTo>
                      <a:pt x="183" y="0"/>
                      <a:pt x="1" y="169"/>
                      <a:pt x="1" y="408"/>
                    </a:cubicBezTo>
                    <a:cubicBezTo>
                      <a:pt x="1" y="647"/>
                      <a:pt x="183" y="816"/>
                      <a:pt x="409" y="816"/>
                    </a:cubicBezTo>
                    <a:cubicBezTo>
                      <a:pt x="648" y="816"/>
                      <a:pt x="816" y="647"/>
                      <a:pt x="816" y="408"/>
                    </a:cubicBezTo>
                    <a:cubicBezTo>
                      <a:pt x="816" y="169"/>
                      <a:pt x="648" y="0"/>
                      <a:pt x="40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7" name="Google Shape;267;p4"/>
              <p:cNvSpPr/>
              <p:nvPr/>
            </p:nvSpPr>
            <p:spPr>
              <a:xfrm rot="-5400000">
                <a:off x="3326979" y="2579865"/>
                <a:ext cx="163297" cy="158469"/>
              </a:xfrm>
              <a:custGeom>
                <a:avLst/>
                <a:gdLst/>
                <a:ahLst/>
                <a:cxnLst/>
                <a:rect l="l" t="t" r="r" b="b"/>
                <a:pathLst>
                  <a:path w="1928" h="1871" extrusionOk="0">
                    <a:moveTo>
                      <a:pt x="999" y="0"/>
                    </a:moveTo>
                    <a:cubicBezTo>
                      <a:pt x="464" y="0"/>
                      <a:pt x="0" y="408"/>
                      <a:pt x="0" y="942"/>
                    </a:cubicBezTo>
                    <a:cubicBezTo>
                      <a:pt x="0" y="1463"/>
                      <a:pt x="464" y="1871"/>
                      <a:pt x="999" y="1871"/>
                    </a:cubicBezTo>
                    <a:cubicBezTo>
                      <a:pt x="1463" y="1871"/>
                      <a:pt x="1927" y="1463"/>
                      <a:pt x="1927" y="942"/>
                    </a:cubicBezTo>
                    <a:cubicBezTo>
                      <a:pt x="1927" y="408"/>
                      <a:pt x="1463" y="0"/>
                      <a:pt x="99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8" name="Google Shape;268;p4"/>
              <p:cNvSpPr/>
              <p:nvPr/>
            </p:nvSpPr>
            <p:spPr>
              <a:xfrm rot="-5400000">
                <a:off x="3376992" y="2623952"/>
                <a:ext cx="64455" cy="69198"/>
              </a:xfrm>
              <a:custGeom>
                <a:avLst/>
                <a:gdLst/>
                <a:ahLst/>
                <a:cxnLst/>
                <a:rect l="l" t="t" r="r" b="b"/>
                <a:pathLst>
                  <a:path w="761" h="817" extrusionOk="0">
                    <a:moveTo>
                      <a:pt x="409" y="1"/>
                    </a:moveTo>
                    <a:cubicBezTo>
                      <a:pt x="170" y="1"/>
                      <a:pt x="1" y="169"/>
                      <a:pt x="1" y="408"/>
                    </a:cubicBezTo>
                    <a:cubicBezTo>
                      <a:pt x="1" y="633"/>
                      <a:pt x="170" y="816"/>
                      <a:pt x="409" y="816"/>
                    </a:cubicBezTo>
                    <a:cubicBezTo>
                      <a:pt x="578" y="816"/>
                      <a:pt x="760" y="633"/>
                      <a:pt x="760" y="408"/>
                    </a:cubicBezTo>
                    <a:cubicBezTo>
                      <a:pt x="760" y="169"/>
                      <a:pt x="578" y="1"/>
                      <a:pt x="4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69" name="Google Shape;269;p4"/>
              <p:cNvSpPr/>
              <p:nvPr/>
            </p:nvSpPr>
            <p:spPr>
              <a:xfrm rot="-5400000">
                <a:off x="3418662" y="2160496"/>
                <a:ext cx="158554" cy="158554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1872" extrusionOk="0">
                    <a:moveTo>
                      <a:pt x="943" y="1"/>
                    </a:moveTo>
                    <a:cubicBezTo>
                      <a:pt x="408" y="1"/>
                      <a:pt x="1" y="465"/>
                      <a:pt x="1" y="943"/>
                    </a:cubicBezTo>
                    <a:cubicBezTo>
                      <a:pt x="1" y="1464"/>
                      <a:pt x="408" y="1872"/>
                      <a:pt x="943" y="1872"/>
                    </a:cubicBezTo>
                    <a:cubicBezTo>
                      <a:pt x="1463" y="1872"/>
                      <a:pt x="1871" y="1464"/>
                      <a:pt x="1871" y="943"/>
                    </a:cubicBezTo>
                    <a:cubicBezTo>
                      <a:pt x="1871" y="465"/>
                      <a:pt x="1463" y="1"/>
                      <a:pt x="9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0" name="Google Shape;270;p4"/>
              <p:cNvSpPr/>
              <p:nvPr/>
            </p:nvSpPr>
            <p:spPr>
              <a:xfrm rot="-5400000">
                <a:off x="3466388" y="2206953"/>
                <a:ext cx="69113" cy="64455"/>
              </a:xfrm>
              <a:custGeom>
                <a:avLst/>
                <a:gdLst/>
                <a:ahLst/>
                <a:cxnLst/>
                <a:rect l="l" t="t" r="r" b="b"/>
                <a:pathLst>
                  <a:path w="816" h="761" extrusionOk="0">
                    <a:moveTo>
                      <a:pt x="408" y="1"/>
                    </a:moveTo>
                    <a:cubicBezTo>
                      <a:pt x="169" y="1"/>
                      <a:pt x="0" y="170"/>
                      <a:pt x="0" y="352"/>
                    </a:cubicBezTo>
                    <a:cubicBezTo>
                      <a:pt x="0" y="577"/>
                      <a:pt x="169" y="760"/>
                      <a:pt x="408" y="760"/>
                    </a:cubicBezTo>
                    <a:cubicBezTo>
                      <a:pt x="633" y="760"/>
                      <a:pt x="816" y="577"/>
                      <a:pt x="816" y="352"/>
                    </a:cubicBezTo>
                    <a:cubicBezTo>
                      <a:pt x="816" y="170"/>
                      <a:pt x="633" y="1"/>
                      <a:pt x="40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1" name="Google Shape;271;p4"/>
              <p:cNvSpPr/>
              <p:nvPr/>
            </p:nvSpPr>
            <p:spPr>
              <a:xfrm rot="-5400000">
                <a:off x="3637304" y="3246419"/>
                <a:ext cx="158554" cy="159655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1885" extrusionOk="0">
                    <a:moveTo>
                      <a:pt x="929" y="0"/>
                    </a:moveTo>
                    <a:cubicBezTo>
                      <a:pt x="408" y="0"/>
                      <a:pt x="0" y="422"/>
                      <a:pt x="0" y="942"/>
                    </a:cubicBezTo>
                    <a:cubicBezTo>
                      <a:pt x="0" y="1477"/>
                      <a:pt x="408" y="1885"/>
                      <a:pt x="929" y="1885"/>
                    </a:cubicBezTo>
                    <a:cubicBezTo>
                      <a:pt x="1463" y="1885"/>
                      <a:pt x="1871" y="1477"/>
                      <a:pt x="1871" y="942"/>
                    </a:cubicBezTo>
                    <a:cubicBezTo>
                      <a:pt x="1871" y="422"/>
                      <a:pt x="1463" y="0"/>
                      <a:pt x="9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2" name="Google Shape;272;p4"/>
              <p:cNvSpPr/>
              <p:nvPr/>
            </p:nvSpPr>
            <p:spPr>
              <a:xfrm rot="-5400000">
                <a:off x="3684395" y="3289870"/>
                <a:ext cx="64370" cy="69198"/>
              </a:xfrm>
              <a:custGeom>
                <a:avLst/>
                <a:gdLst/>
                <a:ahLst/>
                <a:cxnLst/>
                <a:rect l="l" t="t" r="r" b="b"/>
                <a:pathLst>
                  <a:path w="760" h="817" extrusionOk="0">
                    <a:moveTo>
                      <a:pt x="352" y="1"/>
                    </a:moveTo>
                    <a:cubicBezTo>
                      <a:pt x="183" y="1"/>
                      <a:pt x="0" y="240"/>
                      <a:pt x="0" y="408"/>
                    </a:cubicBezTo>
                    <a:cubicBezTo>
                      <a:pt x="0" y="648"/>
                      <a:pt x="183" y="816"/>
                      <a:pt x="352" y="816"/>
                    </a:cubicBezTo>
                    <a:cubicBezTo>
                      <a:pt x="591" y="816"/>
                      <a:pt x="760" y="648"/>
                      <a:pt x="760" y="408"/>
                    </a:cubicBezTo>
                    <a:cubicBezTo>
                      <a:pt x="760" y="240"/>
                      <a:pt x="591" y="1"/>
                      <a:pt x="35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3" name="Google Shape;273;p4"/>
              <p:cNvSpPr/>
              <p:nvPr/>
            </p:nvSpPr>
            <p:spPr>
              <a:xfrm rot="-5400000">
                <a:off x="3732036" y="2080713"/>
                <a:ext cx="158554" cy="158554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1872" extrusionOk="0">
                    <a:moveTo>
                      <a:pt x="929" y="0"/>
                    </a:moveTo>
                    <a:cubicBezTo>
                      <a:pt x="409" y="0"/>
                      <a:pt x="1" y="408"/>
                      <a:pt x="1" y="929"/>
                    </a:cubicBezTo>
                    <a:cubicBezTo>
                      <a:pt x="1" y="1463"/>
                      <a:pt x="409" y="1871"/>
                      <a:pt x="929" y="1871"/>
                    </a:cubicBezTo>
                    <a:cubicBezTo>
                      <a:pt x="1464" y="1871"/>
                      <a:pt x="1872" y="1463"/>
                      <a:pt x="1872" y="929"/>
                    </a:cubicBezTo>
                    <a:cubicBezTo>
                      <a:pt x="1872" y="408"/>
                      <a:pt x="1464" y="0"/>
                      <a:pt x="9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4" name="Google Shape;274;p4"/>
              <p:cNvSpPr/>
              <p:nvPr/>
            </p:nvSpPr>
            <p:spPr>
              <a:xfrm rot="-5400000">
                <a:off x="3775485" y="2125349"/>
                <a:ext cx="70384" cy="69198"/>
              </a:xfrm>
              <a:custGeom>
                <a:avLst/>
                <a:gdLst/>
                <a:ahLst/>
                <a:cxnLst/>
                <a:rect l="l" t="t" r="r" b="b"/>
                <a:pathLst>
                  <a:path w="831" h="817" extrusionOk="0">
                    <a:moveTo>
                      <a:pt x="408" y="1"/>
                    </a:moveTo>
                    <a:cubicBezTo>
                      <a:pt x="183" y="1"/>
                      <a:pt x="0" y="184"/>
                      <a:pt x="0" y="409"/>
                    </a:cubicBezTo>
                    <a:cubicBezTo>
                      <a:pt x="0" y="592"/>
                      <a:pt x="183" y="817"/>
                      <a:pt x="408" y="817"/>
                    </a:cubicBezTo>
                    <a:cubicBezTo>
                      <a:pt x="647" y="817"/>
                      <a:pt x="830" y="592"/>
                      <a:pt x="830" y="409"/>
                    </a:cubicBezTo>
                    <a:cubicBezTo>
                      <a:pt x="830" y="184"/>
                      <a:pt x="647" y="1"/>
                      <a:pt x="4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5" name="Google Shape;275;p4"/>
              <p:cNvSpPr/>
              <p:nvPr/>
            </p:nvSpPr>
            <p:spPr>
              <a:xfrm rot="-5400000">
                <a:off x="4061418" y="1706480"/>
                <a:ext cx="159739" cy="163297"/>
              </a:xfrm>
              <a:custGeom>
                <a:avLst/>
                <a:gdLst/>
                <a:ahLst/>
                <a:cxnLst/>
                <a:rect l="l" t="t" r="r" b="b"/>
                <a:pathLst>
                  <a:path w="1886" h="1928" extrusionOk="0">
                    <a:moveTo>
                      <a:pt x="943" y="0"/>
                    </a:moveTo>
                    <a:cubicBezTo>
                      <a:pt x="479" y="0"/>
                      <a:pt x="1" y="465"/>
                      <a:pt x="1" y="929"/>
                    </a:cubicBezTo>
                    <a:cubicBezTo>
                      <a:pt x="1" y="1463"/>
                      <a:pt x="479" y="1927"/>
                      <a:pt x="943" y="1927"/>
                    </a:cubicBezTo>
                    <a:cubicBezTo>
                      <a:pt x="1478" y="1927"/>
                      <a:pt x="1886" y="1463"/>
                      <a:pt x="1886" y="929"/>
                    </a:cubicBezTo>
                    <a:cubicBezTo>
                      <a:pt x="1886" y="465"/>
                      <a:pt x="1478" y="0"/>
                      <a:pt x="94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6" name="Google Shape;276;p4"/>
              <p:cNvSpPr/>
              <p:nvPr/>
            </p:nvSpPr>
            <p:spPr>
              <a:xfrm rot="-5400000">
                <a:off x="4108466" y="1753531"/>
                <a:ext cx="64455" cy="64370"/>
              </a:xfrm>
              <a:custGeom>
                <a:avLst/>
                <a:gdLst/>
                <a:ahLst/>
                <a:cxnLst/>
                <a:rect l="l" t="t" r="r" b="b"/>
                <a:pathLst>
                  <a:path w="761" h="760" extrusionOk="0">
                    <a:moveTo>
                      <a:pt x="352" y="0"/>
                    </a:moveTo>
                    <a:cubicBezTo>
                      <a:pt x="184" y="0"/>
                      <a:pt x="1" y="183"/>
                      <a:pt x="1" y="352"/>
                    </a:cubicBezTo>
                    <a:cubicBezTo>
                      <a:pt x="1" y="591"/>
                      <a:pt x="184" y="760"/>
                      <a:pt x="352" y="760"/>
                    </a:cubicBezTo>
                    <a:cubicBezTo>
                      <a:pt x="592" y="760"/>
                      <a:pt x="760" y="591"/>
                      <a:pt x="760" y="352"/>
                    </a:cubicBezTo>
                    <a:cubicBezTo>
                      <a:pt x="760" y="183"/>
                      <a:pt x="592" y="0"/>
                      <a:pt x="3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77" name="Google Shape;277;p4"/>
              <p:cNvGrpSpPr/>
              <p:nvPr/>
            </p:nvGrpSpPr>
            <p:grpSpPr>
              <a:xfrm>
                <a:off x="916380" y="2753761"/>
                <a:ext cx="258791" cy="258765"/>
                <a:chOff x="1121236" y="648379"/>
                <a:chExt cx="259622" cy="259622"/>
              </a:xfrm>
            </p:grpSpPr>
            <p:sp>
              <p:nvSpPr>
                <p:cNvPr id="278" name="Google Shape;278;p4"/>
                <p:cNvSpPr/>
                <p:nvPr/>
              </p:nvSpPr>
              <p:spPr>
                <a:xfrm rot="5400000" flipH="1">
                  <a:off x="1120712" y="648903"/>
                  <a:ext cx="62319" cy="61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" h="817" extrusionOk="0">
                      <a:moveTo>
                        <a:pt x="408" y="0"/>
                      </a:moveTo>
                      <a:cubicBezTo>
                        <a:pt x="183" y="0"/>
                        <a:pt x="0" y="169"/>
                        <a:pt x="0" y="408"/>
                      </a:cubicBezTo>
                      <a:cubicBezTo>
                        <a:pt x="0" y="633"/>
                        <a:pt x="183" y="816"/>
                        <a:pt x="408" y="816"/>
                      </a:cubicBezTo>
                      <a:cubicBezTo>
                        <a:pt x="647" y="816"/>
                        <a:pt x="830" y="633"/>
                        <a:pt x="830" y="408"/>
                      </a:cubicBezTo>
                      <a:cubicBezTo>
                        <a:pt x="830" y="169"/>
                        <a:pt x="647" y="0"/>
                        <a:pt x="40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79" name="Google Shape;279;p4"/>
                <p:cNvSpPr/>
                <p:nvPr/>
              </p:nvSpPr>
              <p:spPr>
                <a:xfrm rot="5400000" flipH="1">
                  <a:off x="1218313" y="745455"/>
                  <a:ext cx="61194" cy="61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6" h="817" extrusionOk="0">
                      <a:moveTo>
                        <a:pt x="408" y="0"/>
                      </a:moveTo>
                      <a:cubicBezTo>
                        <a:pt x="169" y="0"/>
                        <a:pt x="0" y="169"/>
                        <a:pt x="0" y="408"/>
                      </a:cubicBezTo>
                      <a:cubicBezTo>
                        <a:pt x="0" y="647"/>
                        <a:pt x="169" y="816"/>
                        <a:pt x="408" y="816"/>
                      </a:cubicBezTo>
                      <a:cubicBezTo>
                        <a:pt x="633" y="816"/>
                        <a:pt x="816" y="647"/>
                        <a:pt x="816" y="408"/>
                      </a:cubicBezTo>
                      <a:cubicBezTo>
                        <a:pt x="816" y="169"/>
                        <a:pt x="633" y="0"/>
                        <a:pt x="40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80" name="Google Shape;280;p4"/>
                <p:cNvSpPr/>
                <p:nvPr/>
              </p:nvSpPr>
              <p:spPr>
                <a:xfrm rot="5400000" flipH="1">
                  <a:off x="1319590" y="846731"/>
                  <a:ext cx="61269" cy="61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" h="817" extrusionOk="0">
                      <a:moveTo>
                        <a:pt x="409" y="1"/>
                      </a:moveTo>
                      <a:cubicBezTo>
                        <a:pt x="170" y="1"/>
                        <a:pt x="1" y="240"/>
                        <a:pt x="1" y="409"/>
                      </a:cubicBezTo>
                      <a:cubicBezTo>
                        <a:pt x="1" y="648"/>
                        <a:pt x="170" y="817"/>
                        <a:pt x="409" y="817"/>
                      </a:cubicBezTo>
                      <a:cubicBezTo>
                        <a:pt x="648" y="817"/>
                        <a:pt x="817" y="648"/>
                        <a:pt x="817" y="409"/>
                      </a:cubicBezTo>
                      <a:cubicBezTo>
                        <a:pt x="817" y="240"/>
                        <a:pt x="648" y="1"/>
                        <a:pt x="40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  <p:grpSp>
          <p:nvGrpSpPr>
            <p:cNvPr id="281" name="Google Shape;281;p4"/>
            <p:cNvGrpSpPr/>
            <p:nvPr/>
          </p:nvGrpSpPr>
          <p:grpSpPr>
            <a:xfrm>
              <a:off x="-1444913" y="135238"/>
              <a:ext cx="2215011" cy="2100333"/>
              <a:chOff x="-1444913" y="135238"/>
              <a:chExt cx="2215011" cy="2100333"/>
            </a:xfrm>
          </p:grpSpPr>
          <p:sp>
            <p:nvSpPr>
              <p:cNvPr id="282" name="Google Shape;282;p4"/>
              <p:cNvSpPr/>
              <p:nvPr/>
            </p:nvSpPr>
            <p:spPr>
              <a:xfrm>
                <a:off x="-655547" y="250986"/>
                <a:ext cx="1321971" cy="212562"/>
              </a:xfrm>
              <a:custGeom>
                <a:avLst/>
                <a:gdLst/>
                <a:ahLst/>
                <a:cxnLst/>
                <a:rect l="l" t="t" r="r" b="b"/>
                <a:pathLst>
                  <a:path w="18639" h="2997" extrusionOk="0">
                    <a:moveTo>
                      <a:pt x="15712" y="0"/>
                    </a:moveTo>
                    <a:cubicBezTo>
                      <a:pt x="15712" y="0"/>
                      <a:pt x="15642" y="0"/>
                      <a:pt x="15642" y="70"/>
                    </a:cubicBezTo>
                    <a:lnTo>
                      <a:pt x="12899" y="2757"/>
                    </a:lnTo>
                    <a:lnTo>
                      <a:pt x="4628" y="2757"/>
                    </a:lnTo>
                    <a:lnTo>
                      <a:pt x="3334" y="1477"/>
                    </a:lnTo>
                    <a:lnTo>
                      <a:pt x="113" y="1477"/>
                    </a:lnTo>
                    <a:cubicBezTo>
                      <a:pt x="57" y="1477"/>
                      <a:pt x="1" y="1533"/>
                      <a:pt x="1" y="1589"/>
                    </a:cubicBezTo>
                    <a:cubicBezTo>
                      <a:pt x="1" y="1646"/>
                      <a:pt x="57" y="1702"/>
                      <a:pt x="113" y="1702"/>
                    </a:cubicBezTo>
                    <a:lnTo>
                      <a:pt x="3222" y="1702"/>
                    </a:lnTo>
                    <a:lnTo>
                      <a:pt x="4516" y="2996"/>
                    </a:lnTo>
                    <a:lnTo>
                      <a:pt x="13068" y="2996"/>
                    </a:lnTo>
                    <a:lnTo>
                      <a:pt x="15769" y="239"/>
                    </a:lnTo>
                    <a:lnTo>
                      <a:pt x="18526" y="239"/>
                    </a:lnTo>
                    <a:cubicBezTo>
                      <a:pt x="18582" y="239"/>
                      <a:pt x="18638" y="183"/>
                      <a:pt x="18638" y="127"/>
                    </a:cubicBezTo>
                    <a:cubicBezTo>
                      <a:pt x="18638" y="70"/>
                      <a:pt x="18582" y="0"/>
                      <a:pt x="185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3" name="Google Shape;283;p4"/>
              <p:cNvSpPr/>
              <p:nvPr/>
            </p:nvSpPr>
            <p:spPr>
              <a:xfrm>
                <a:off x="424909" y="218006"/>
                <a:ext cx="83833" cy="82911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169" extrusionOk="0">
                    <a:moveTo>
                      <a:pt x="591" y="1"/>
                    </a:moveTo>
                    <a:cubicBezTo>
                      <a:pt x="239" y="1"/>
                      <a:pt x="0" y="296"/>
                      <a:pt x="0" y="592"/>
                    </a:cubicBezTo>
                    <a:cubicBezTo>
                      <a:pt x="0" y="943"/>
                      <a:pt x="239" y="1168"/>
                      <a:pt x="591" y="1168"/>
                    </a:cubicBezTo>
                    <a:cubicBezTo>
                      <a:pt x="886" y="1168"/>
                      <a:pt x="1182" y="943"/>
                      <a:pt x="1182" y="592"/>
                    </a:cubicBezTo>
                    <a:cubicBezTo>
                      <a:pt x="1182" y="296"/>
                      <a:pt x="886" y="1"/>
                      <a:pt x="5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4" name="Google Shape;284;p4"/>
              <p:cNvSpPr/>
              <p:nvPr/>
            </p:nvSpPr>
            <p:spPr>
              <a:xfrm>
                <a:off x="342070" y="135238"/>
                <a:ext cx="249514" cy="249443"/>
              </a:xfrm>
              <a:custGeom>
                <a:avLst/>
                <a:gdLst/>
                <a:ahLst/>
                <a:cxnLst/>
                <a:rect l="l" t="t" r="r" b="b"/>
                <a:pathLst>
                  <a:path w="3518" h="3517" extrusionOk="0">
                    <a:moveTo>
                      <a:pt x="1759" y="113"/>
                    </a:moveTo>
                    <a:cubicBezTo>
                      <a:pt x="2631" y="113"/>
                      <a:pt x="3405" y="872"/>
                      <a:pt x="3405" y="1759"/>
                    </a:cubicBezTo>
                    <a:cubicBezTo>
                      <a:pt x="3405" y="2687"/>
                      <a:pt x="2631" y="3390"/>
                      <a:pt x="1759" y="3390"/>
                    </a:cubicBezTo>
                    <a:cubicBezTo>
                      <a:pt x="873" y="3390"/>
                      <a:pt x="113" y="2687"/>
                      <a:pt x="113" y="1759"/>
                    </a:cubicBezTo>
                    <a:cubicBezTo>
                      <a:pt x="113" y="872"/>
                      <a:pt x="873" y="113"/>
                      <a:pt x="1759" y="113"/>
                    </a:cubicBezTo>
                    <a:close/>
                    <a:moveTo>
                      <a:pt x="1759" y="0"/>
                    </a:moveTo>
                    <a:cubicBezTo>
                      <a:pt x="760" y="0"/>
                      <a:pt x="1" y="816"/>
                      <a:pt x="1" y="1759"/>
                    </a:cubicBezTo>
                    <a:cubicBezTo>
                      <a:pt x="1" y="2757"/>
                      <a:pt x="760" y="3517"/>
                      <a:pt x="1759" y="3517"/>
                    </a:cubicBezTo>
                    <a:cubicBezTo>
                      <a:pt x="2701" y="3517"/>
                      <a:pt x="3517" y="2757"/>
                      <a:pt x="3517" y="1759"/>
                    </a:cubicBezTo>
                    <a:cubicBezTo>
                      <a:pt x="3517" y="816"/>
                      <a:pt x="2701" y="0"/>
                      <a:pt x="17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5" name="Google Shape;285;p4"/>
              <p:cNvSpPr/>
              <p:nvPr/>
            </p:nvSpPr>
            <p:spPr>
              <a:xfrm>
                <a:off x="50785" y="392621"/>
                <a:ext cx="128729" cy="128729"/>
              </a:xfrm>
              <a:custGeom>
                <a:avLst/>
                <a:gdLst/>
                <a:ahLst/>
                <a:cxnLst/>
                <a:rect l="l" t="t" r="r" b="b"/>
                <a:pathLst>
                  <a:path w="1815" h="1815" extrusionOk="0">
                    <a:moveTo>
                      <a:pt x="887" y="113"/>
                    </a:moveTo>
                    <a:cubicBezTo>
                      <a:pt x="1351" y="113"/>
                      <a:pt x="1702" y="465"/>
                      <a:pt x="1702" y="887"/>
                    </a:cubicBezTo>
                    <a:cubicBezTo>
                      <a:pt x="1702" y="1351"/>
                      <a:pt x="1351" y="1702"/>
                      <a:pt x="887" y="1702"/>
                    </a:cubicBezTo>
                    <a:cubicBezTo>
                      <a:pt x="479" y="1702"/>
                      <a:pt x="127" y="1351"/>
                      <a:pt x="127" y="887"/>
                    </a:cubicBezTo>
                    <a:cubicBezTo>
                      <a:pt x="127" y="465"/>
                      <a:pt x="479" y="113"/>
                      <a:pt x="887" y="113"/>
                    </a:cubicBezTo>
                    <a:close/>
                    <a:moveTo>
                      <a:pt x="887" y="0"/>
                    </a:moveTo>
                    <a:cubicBezTo>
                      <a:pt x="408" y="0"/>
                      <a:pt x="0" y="408"/>
                      <a:pt x="0" y="887"/>
                    </a:cubicBezTo>
                    <a:cubicBezTo>
                      <a:pt x="0" y="1407"/>
                      <a:pt x="408" y="1815"/>
                      <a:pt x="887" y="1815"/>
                    </a:cubicBezTo>
                    <a:cubicBezTo>
                      <a:pt x="1407" y="1815"/>
                      <a:pt x="1815" y="1407"/>
                      <a:pt x="1815" y="887"/>
                    </a:cubicBezTo>
                    <a:cubicBezTo>
                      <a:pt x="1815" y="408"/>
                      <a:pt x="1407" y="0"/>
                      <a:pt x="8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6" name="Google Shape;286;p4"/>
              <p:cNvSpPr/>
              <p:nvPr/>
            </p:nvSpPr>
            <p:spPr>
              <a:xfrm>
                <a:off x="633355" y="193112"/>
                <a:ext cx="136743" cy="132701"/>
              </a:xfrm>
              <a:custGeom>
                <a:avLst/>
                <a:gdLst/>
                <a:ahLst/>
                <a:cxnLst/>
                <a:rect l="l" t="t" r="r" b="b"/>
                <a:pathLst>
                  <a:path w="1928" h="1871" extrusionOk="0">
                    <a:moveTo>
                      <a:pt x="986" y="0"/>
                    </a:moveTo>
                    <a:cubicBezTo>
                      <a:pt x="465" y="0"/>
                      <a:pt x="1" y="408"/>
                      <a:pt x="1" y="943"/>
                    </a:cubicBezTo>
                    <a:cubicBezTo>
                      <a:pt x="1" y="1463"/>
                      <a:pt x="465" y="1871"/>
                      <a:pt x="986" y="1871"/>
                    </a:cubicBezTo>
                    <a:cubicBezTo>
                      <a:pt x="1464" y="1871"/>
                      <a:pt x="1928" y="1463"/>
                      <a:pt x="1928" y="943"/>
                    </a:cubicBezTo>
                    <a:cubicBezTo>
                      <a:pt x="1928" y="408"/>
                      <a:pt x="1464" y="0"/>
                      <a:pt x="98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7" name="Google Shape;287;p4"/>
              <p:cNvSpPr/>
              <p:nvPr/>
            </p:nvSpPr>
            <p:spPr>
              <a:xfrm>
                <a:off x="674278" y="230985"/>
                <a:ext cx="53974" cy="57946"/>
              </a:xfrm>
              <a:custGeom>
                <a:avLst/>
                <a:gdLst/>
                <a:ahLst/>
                <a:cxnLst/>
                <a:rect l="l" t="t" r="r" b="b"/>
                <a:pathLst>
                  <a:path w="761" h="817" extrusionOk="0">
                    <a:moveTo>
                      <a:pt x="409" y="1"/>
                    </a:moveTo>
                    <a:cubicBezTo>
                      <a:pt x="184" y="1"/>
                      <a:pt x="1" y="169"/>
                      <a:pt x="1" y="409"/>
                    </a:cubicBezTo>
                    <a:cubicBezTo>
                      <a:pt x="1" y="634"/>
                      <a:pt x="184" y="817"/>
                      <a:pt x="409" y="817"/>
                    </a:cubicBezTo>
                    <a:cubicBezTo>
                      <a:pt x="591" y="817"/>
                      <a:pt x="760" y="634"/>
                      <a:pt x="760" y="409"/>
                    </a:cubicBezTo>
                    <a:cubicBezTo>
                      <a:pt x="760" y="169"/>
                      <a:pt x="591" y="1"/>
                      <a:pt x="4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8" name="Google Shape;288;p4"/>
              <p:cNvSpPr/>
              <p:nvPr/>
            </p:nvSpPr>
            <p:spPr>
              <a:xfrm rot="10800000" flipH="1">
                <a:off x="-145239" y="876167"/>
                <a:ext cx="729954" cy="986263"/>
              </a:xfrm>
              <a:custGeom>
                <a:avLst/>
                <a:gdLst/>
                <a:ahLst/>
                <a:cxnLst/>
                <a:rect l="l" t="t" r="r" b="b"/>
                <a:pathLst>
                  <a:path w="11662" h="15755" extrusionOk="0">
                    <a:moveTo>
                      <a:pt x="106" y="1"/>
                    </a:moveTo>
                    <a:cubicBezTo>
                      <a:pt x="71" y="1"/>
                      <a:pt x="29" y="15"/>
                      <a:pt x="1" y="43"/>
                    </a:cubicBezTo>
                    <a:lnTo>
                      <a:pt x="1" y="156"/>
                    </a:lnTo>
                    <a:lnTo>
                      <a:pt x="1520" y="1689"/>
                    </a:lnTo>
                    <a:lnTo>
                      <a:pt x="1520" y="3503"/>
                    </a:lnTo>
                    <a:cubicBezTo>
                      <a:pt x="1520" y="3559"/>
                      <a:pt x="1576" y="3559"/>
                      <a:pt x="1576" y="3616"/>
                    </a:cubicBezTo>
                    <a:lnTo>
                      <a:pt x="5627" y="7667"/>
                    </a:lnTo>
                    <a:cubicBezTo>
                      <a:pt x="5684" y="7723"/>
                      <a:pt x="5684" y="7723"/>
                      <a:pt x="5740" y="7723"/>
                    </a:cubicBezTo>
                    <a:lnTo>
                      <a:pt x="10311" y="7723"/>
                    </a:lnTo>
                    <a:lnTo>
                      <a:pt x="11422" y="8778"/>
                    </a:lnTo>
                    <a:lnTo>
                      <a:pt x="11422" y="10888"/>
                    </a:lnTo>
                    <a:lnTo>
                      <a:pt x="10128" y="12182"/>
                    </a:lnTo>
                    <a:lnTo>
                      <a:pt x="9017" y="12182"/>
                    </a:lnTo>
                    <a:cubicBezTo>
                      <a:pt x="8961" y="12182"/>
                      <a:pt x="8961" y="12238"/>
                      <a:pt x="8905" y="12238"/>
                    </a:cubicBezTo>
                    <a:lnTo>
                      <a:pt x="7498" y="13645"/>
                    </a:lnTo>
                    <a:lnTo>
                      <a:pt x="7498" y="13701"/>
                    </a:lnTo>
                    <a:lnTo>
                      <a:pt x="7498" y="15628"/>
                    </a:lnTo>
                    <a:cubicBezTo>
                      <a:pt x="7498" y="15698"/>
                      <a:pt x="7554" y="15755"/>
                      <a:pt x="7611" y="15755"/>
                    </a:cubicBezTo>
                    <a:cubicBezTo>
                      <a:pt x="7667" y="15755"/>
                      <a:pt x="7737" y="15698"/>
                      <a:pt x="7737" y="15628"/>
                    </a:cubicBezTo>
                    <a:lnTo>
                      <a:pt x="7737" y="13757"/>
                    </a:lnTo>
                    <a:lnTo>
                      <a:pt x="9017" y="12407"/>
                    </a:lnTo>
                    <a:lnTo>
                      <a:pt x="10255" y="12407"/>
                    </a:lnTo>
                    <a:lnTo>
                      <a:pt x="11605" y="11057"/>
                    </a:lnTo>
                    <a:cubicBezTo>
                      <a:pt x="11662" y="11000"/>
                      <a:pt x="11662" y="11000"/>
                      <a:pt x="11662" y="10944"/>
                    </a:cubicBezTo>
                    <a:lnTo>
                      <a:pt x="11662" y="8778"/>
                    </a:lnTo>
                    <a:cubicBezTo>
                      <a:pt x="11662" y="8722"/>
                      <a:pt x="11662" y="8722"/>
                      <a:pt x="11605" y="8665"/>
                    </a:cubicBezTo>
                    <a:lnTo>
                      <a:pt x="10480" y="7484"/>
                    </a:lnTo>
                    <a:lnTo>
                      <a:pt x="5796" y="7484"/>
                    </a:lnTo>
                    <a:lnTo>
                      <a:pt x="1759" y="3503"/>
                    </a:lnTo>
                    <a:lnTo>
                      <a:pt x="1759" y="1632"/>
                    </a:lnTo>
                    <a:lnTo>
                      <a:pt x="1759" y="1562"/>
                    </a:lnTo>
                    <a:lnTo>
                      <a:pt x="170" y="43"/>
                    </a:lnTo>
                    <a:cubicBezTo>
                      <a:pt x="170" y="15"/>
                      <a:pt x="142" y="1"/>
                      <a:pt x="10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" name="Google Shape;289;p4"/>
              <p:cNvSpPr/>
              <p:nvPr/>
            </p:nvSpPr>
            <p:spPr>
              <a:xfrm rot="10800000" flipH="1">
                <a:off x="-198770" y="514636"/>
                <a:ext cx="781029" cy="879655"/>
              </a:xfrm>
              <a:custGeom>
                <a:avLst/>
                <a:gdLst/>
                <a:ahLst/>
                <a:cxnLst/>
                <a:rect l="l" t="t" r="r" b="b"/>
                <a:pathLst>
                  <a:path w="12478" h="14052" extrusionOk="0">
                    <a:moveTo>
                      <a:pt x="106" y="0"/>
                    </a:moveTo>
                    <a:cubicBezTo>
                      <a:pt x="71" y="0"/>
                      <a:pt x="29" y="14"/>
                      <a:pt x="1" y="42"/>
                    </a:cubicBezTo>
                    <a:lnTo>
                      <a:pt x="1" y="169"/>
                    </a:lnTo>
                    <a:lnTo>
                      <a:pt x="4685" y="4853"/>
                    </a:lnTo>
                    <a:lnTo>
                      <a:pt x="4685" y="9424"/>
                    </a:lnTo>
                    <a:cubicBezTo>
                      <a:pt x="4685" y="9424"/>
                      <a:pt x="4685" y="9481"/>
                      <a:pt x="4741" y="9481"/>
                    </a:cubicBezTo>
                    <a:lnTo>
                      <a:pt x="6907" y="11647"/>
                    </a:lnTo>
                    <a:cubicBezTo>
                      <a:pt x="6907" y="11703"/>
                      <a:pt x="6964" y="11703"/>
                      <a:pt x="6964" y="11703"/>
                    </a:cubicBezTo>
                    <a:lnTo>
                      <a:pt x="10832" y="11703"/>
                    </a:lnTo>
                    <a:lnTo>
                      <a:pt x="12238" y="13053"/>
                    </a:lnTo>
                    <a:lnTo>
                      <a:pt x="12238" y="13939"/>
                    </a:lnTo>
                    <a:cubicBezTo>
                      <a:pt x="12238" y="13996"/>
                      <a:pt x="12238" y="14052"/>
                      <a:pt x="12365" y="14052"/>
                    </a:cubicBezTo>
                    <a:cubicBezTo>
                      <a:pt x="12421" y="14052"/>
                      <a:pt x="12477" y="13996"/>
                      <a:pt x="12477" y="13939"/>
                    </a:cubicBezTo>
                    <a:lnTo>
                      <a:pt x="12477" y="12997"/>
                    </a:lnTo>
                    <a:lnTo>
                      <a:pt x="12421" y="12941"/>
                    </a:lnTo>
                    <a:lnTo>
                      <a:pt x="10958" y="11478"/>
                    </a:lnTo>
                    <a:lnTo>
                      <a:pt x="7034" y="11478"/>
                    </a:lnTo>
                    <a:lnTo>
                      <a:pt x="4924" y="9368"/>
                    </a:lnTo>
                    <a:lnTo>
                      <a:pt x="4924" y="4797"/>
                    </a:lnTo>
                    <a:cubicBezTo>
                      <a:pt x="4924" y="4797"/>
                      <a:pt x="4924" y="4740"/>
                      <a:pt x="4854" y="4740"/>
                    </a:cubicBezTo>
                    <a:lnTo>
                      <a:pt x="170" y="42"/>
                    </a:lnTo>
                    <a:cubicBezTo>
                      <a:pt x="170" y="14"/>
                      <a:pt x="142" y="0"/>
                      <a:pt x="10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" name="Google Shape;290;p4"/>
              <p:cNvSpPr/>
              <p:nvPr/>
            </p:nvSpPr>
            <p:spPr>
              <a:xfrm rot="10800000" flipH="1">
                <a:off x="180559" y="1349861"/>
                <a:ext cx="77552" cy="73179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169" extrusionOk="0">
                    <a:moveTo>
                      <a:pt x="591" y="1"/>
                    </a:moveTo>
                    <a:cubicBezTo>
                      <a:pt x="296" y="1"/>
                      <a:pt x="0" y="240"/>
                      <a:pt x="0" y="591"/>
                    </a:cubicBezTo>
                    <a:cubicBezTo>
                      <a:pt x="0" y="943"/>
                      <a:pt x="296" y="1168"/>
                      <a:pt x="591" y="1168"/>
                    </a:cubicBezTo>
                    <a:cubicBezTo>
                      <a:pt x="943" y="1168"/>
                      <a:pt x="1238" y="943"/>
                      <a:pt x="1238" y="591"/>
                    </a:cubicBezTo>
                    <a:cubicBezTo>
                      <a:pt x="1238" y="240"/>
                      <a:pt x="943" y="1"/>
                      <a:pt x="59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" name="Google Shape;291;p4"/>
              <p:cNvSpPr/>
              <p:nvPr/>
            </p:nvSpPr>
            <p:spPr>
              <a:xfrm rot="10800000" flipH="1">
                <a:off x="111018" y="1275931"/>
                <a:ext cx="216633" cy="220164"/>
              </a:xfrm>
              <a:custGeom>
                <a:avLst/>
                <a:gdLst/>
                <a:ahLst/>
                <a:cxnLst/>
                <a:rect l="l" t="t" r="r" b="b"/>
                <a:pathLst>
                  <a:path w="3461" h="3517" extrusionOk="0">
                    <a:moveTo>
                      <a:pt x="1702" y="113"/>
                    </a:moveTo>
                    <a:cubicBezTo>
                      <a:pt x="2644" y="113"/>
                      <a:pt x="3348" y="872"/>
                      <a:pt x="3348" y="1758"/>
                    </a:cubicBezTo>
                    <a:cubicBezTo>
                      <a:pt x="3348" y="2631"/>
                      <a:pt x="2644" y="3390"/>
                      <a:pt x="1702" y="3390"/>
                    </a:cubicBezTo>
                    <a:cubicBezTo>
                      <a:pt x="830" y="3390"/>
                      <a:pt x="127" y="2631"/>
                      <a:pt x="127" y="1758"/>
                    </a:cubicBezTo>
                    <a:cubicBezTo>
                      <a:pt x="127" y="872"/>
                      <a:pt x="830" y="113"/>
                      <a:pt x="1702" y="113"/>
                    </a:cubicBezTo>
                    <a:close/>
                    <a:moveTo>
                      <a:pt x="1702" y="0"/>
                    </a:moveTo>
                    <a:cubicBezTo>
                      <a:pt x="760" y="0"/>
                      <a:pt x="0" y="816"/>
                      <a:pt x="0" y="1758"/>
                    </a:cubicBezTo>
                    <a:cubicBezTo>
                      <a:pt x="0" y="2743"/>
                      <a:pt x="760" y="3517"/>
                      <a:pt x="1702" y="3517"/>
                    </a:cubicBezTo>
                    <a:cubicBezTo>
                      <a:pt x="2701" y="3517"/>
                      <a:pt x="3460" y="2743"/>
                      <a:pt x="3460" y="1758"/>
                    </a:cubicBezTo>
                    <a:cubicBezTo>
                      <a:pt x="3460" y="816"/>
                      <a:pt x="2701" y="0"/>
                      <a:pt x="17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" name="Google Shape;292;p4"/>
              <p:cNvSpPr/>
              <p:nvPr/>
            </p:nvSpPr>
            <p:spPr>
              <a:xfrm rot="10800000" flipH="1">
                <a:off x="522130" y="1184347"/>
                <a:ext cx="110163" cy="113619"/>
              </a:xfrm>
              <a:custGeom>
                <a:avLst/>
                <a:gdLst/>
                <a:ahLst/>
                <a:cxnLst/>
                <a:rect l="l" t="t" r="r" b="b"/>
                <a:pathLst>
                  <a:path w="1760" h="1815" extrusionOk="0">
                    <a:moveTo>
                      <a:pt x="873" y="113"/>
                    </a:moveTo>
                    <a:cubicBezTo>
                      <a:pt x="1295" y="113"/>
                      <a:pt x="1647" y="464"/>
                      <a:pt x="1647" y="928"/>
                    </a:cubicBezTo>
                    <a:cubicBezTo>
                      <a:pt x="1647" y="1336"/>
                      <a:pt x="1295" y="1688"/>
                      <a:pt x="873" y="1688"/>
                    </a:cubicBezTo>
                    <a:cubicBezTo>
                      <a:pt x="465" y="1688"/>
                      <a:pt x="113" y="1336"/>
                      <a:pt x="113" y="928"/>
                    </a:cubicBezTo>
                    <a:cubicBezTo>
                      <a:pt x="113" y="464"/>
                      <a:pt x="465" y="113"/>
                      <a:pt x="873" y="113"/>
                    </a:cubicBezTo>
                    <a:close/>
                    <a:moveTo>
                      <a:pt x="873" y="0"/>
                    </a:moveTo>
                    <a:cubicBezTo>
                      <a:pt x="409" y="0"/>
                      <a:pt x="1" y="408"/>
                      <a:pt x="1" y="928"/>
                    </a:cubicBezTo>
                    <a:cubicBezTo>
                      <a:pt x="1" y="1407"/>
                      <a:pt x="409" y="1815"/>
                      <a:pt x="873" y="1815"/>
                    </a:cubicBezTo>
                    <a:cubicBezTo>
                      <a:pt x="1407" y="1815"/>
                      <a:pt x="1759" y="1407"/>
                      <a:pt x="1759" y="928"/>
                    </a:cubicBezTo>
                    <a:cubicBezTo>
                      <a:pt x="1759" y="408"/>
                      <a:pt x="1407" y="0"/>
                      <a:pt x="87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" name="Google Shape;293;p4"/>
              <p:cNvSpPr/>
              <p:nvPr/>
            </p:nvSpPr>
            <p:spPr>
              <a:xfrm rot="10800000" flipH="1">
                <a:off x="273009" y="835665"/>
                <a:ext cx="117111" cy="118064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1886" extrusionOk="0">
                    <a:moveTo>
                      <a:pt x="929" y="1"/>
                    </a:moveTo>
                    <a:cubicBezTo>
                      <a:pt x="408" y="1"/>
                      <a:pt x="0" y="409"/>
                      <a:pt x="0" y="943"/>
                    </a:cubicBezTo>
                    <a:cubicBezTo>
                      <a:pt x="0" y="1464"/>
                      <a:pt x="408" y="1886"/>
                      <a:pt x="929" y="1886"/>
                    </a:cubicBezTo>
                    <a:cubicBezTo>
                      <a:pt x="1463" y="1886"/>
                      <a:pt x="1871" y="1464"/>
                      <a:pt x="1871" y="943"/>
                    </a:cubicBezTo>
                    <a:cubicBezTo>
                      <a:pt x="1871" y="409"/>
                      <a:pt x="1463" y="1"/>
                      <a:pt x="9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" name="Google Shape;294;p4"/>
              <p:cNvSpPr/>
              <p:nvPr/>
            </p:nvSpPr>
            <p:spPr>
              <a:xfrm rot="10800000" flipH="1">
                <a:off x="305557" y="869093"/>
                <a:ext cx="51138" cy="51144"/>
              </a:xfrm>
              <a:custGeom>
                <a:avLst/>
                <a:gdLst/>
                <a:ahLst/>
                <a:cxnLst/>
                <a:rect l="l" t="t" r="r" b="b"/>
                <a:pathLst>
                  <a:path w="817" h="817" extrusionOk="0">
                    <a:moveTo>
                      <a:pt x="409" y="0"/>
                    </a:moveTo>
                    <a:cubicBezTo>
                      <a:pt x="183" y="0"/>
                      <a:pt x="1" y="169"/>
                      <a:pt x="1" y="408"/>
                    </a:cubicBezTo>
                    <a:cubicBezTo>
                      <a:pt x="1" y="647"/>
                      <a:pt x="183" y="816"/>
                      <a:pt x="409" y="816"/>
                    </a:cubicBezTo>
                    <a:cubicBezTo>
                      <a:pt x="648" y="816"/>
                      <a:pt x="816" y="647"/>
                      <a:pt x="816" y="408"/>
                    </a:cubicBezTo>
                    <a:cubicBezTo>
                      <a:pt x="816" y="169"/>
                      <a:pt x="648" y="0"/>
                      <a:pt x="4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" name="Google Shape;295;p4"/>
              <p:cNvSpPr/>
              <p:nvPr/>
            </p:nvSpPr>
            <p:spPr>
              <a:xfrm rot="10800000" flipH="1">
                <a:off x="512664" y="463554"/>
                <a:ext cx="120678" cy="117125"/>
              </a:xfrm>
              <a:custGeom>
                <a:avLst/>
                <a:gdLst/>
                <a:ahLst/>
                <a:cxnLst/>
                <a:rect l="l" t="t" r="r" b="b"/>
                <a:pathLst>
                  <a:path w="1928" h="1871" extrusionOk="0">
                    <a:moveTo>
                      <a:pt x="999" y="0"/>
                    </a:moveTo>
                    <a:cubicBezTo>
                      <a:pt x="464" y="0"/>
                      <a:pt x="0" y="408"/>
                      <a:pt x="0" y="942"/>
                    </a:cubicBezTo>
                    <a:cubicBezTo>
                      <a:pt x="0" y="1463"/>
                      <a:pt x="464" y="1871"/>
                      <a:pt x="999" y="1871"/>
                    </a:cubicBezTo>
                    <a:cubicBezTo>
                      <a:pt x="1463" y="1871"/>
                      <a:pt x="1927" y="1463"/>
                      <a:pt x="1927" y="942"/>
                    </a:cubicBezTo>
                    <a:cubicBezTo>
                      <a:pt x="1927" y="408"/>
                      <a:pt x="1463" y="0"/>
                      <a:pt x="9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" name="Google Shape;296;p4"/>
              <p:cNvSpPr/>
              <p:nvPr/>
            </p:nvSpPr>
            <p:spPr>
              <a:xfrm rot="10800000" flipH="1">
                <a:off x="549594" y="496106"/>
                <a:ext cx="47633" cy="51144"/>
              </a:xfrm>
              <a:custGeom>
                <a:avLst/>
                <a:gdLst/>
                <a:ahLst/>
                <a:cxnLst/>
                <a:rect l="l" t="t" r="r" b="b"/>
                <a:pathLst>
                  <a:path w="761" h="817" extrusionOk="0">
                    <a:moveTo>
                      <a:pt x="409" y="1"/>
                    </a:moveTo>
                    <a:cubicBezTo>
                      <a:pt x="170" y="1"/>
                      <a:pt x="1" y="169"/>
                      <a:pt x="1" y="408"/>
                    </a:cubicBezTo>
                    <a:cubicBezTo>
                      <a:pt x="1" y="633"/>
                      <a:pt x="170" y="816"/>
                      <a:pt x="409" y="816"/>
                    </a:cubicBezTo>
                    <a:cubicBezTo>
                      <a:pt x="578" y="816"/>
                      <a:pt x="760" y="633"/>
                      <a:pt x="760" y="408"/>
                    </a:cubicBezTo>
                    <a:cubicBezTo>
                      <a:pt x="760" y="169"/>
                      <a:pt x="578" y="1"/>
                      <a:pt x="4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grpSp>
            <p:nvGrpSpPr>
              <p:cNvPr id="297" name="Google Shape;297;p4"/>
              <p:cNvGrpSpPr/>
              <p:nvPr/>
            </p:nvGrpSpPr>
            <p:grpSpPr>
              <a:xfrm rot="5400000">
                <a:off x="203589" y="1598858"/>
                <a:ext cx="244557" cy="241507"/>
                <a:chOff x="4306890" y="2379906"/>
                <a:chExt cx="258572" cy="255347"/>
              </a:xfrm>
            </p:grpSpPr>
            <p:sp>
              <p:nvSpPr>
                <p:cNvPr id="298" name="Google Shape;298;p4"/>
                <p:cNvSpPr/>
                <p:nvPr/>
              </p:nvSpPr>
              <p:spPr>
                <a:xfrm rot="-5400000">
                  <a:off x="4503668" y="2380431"/>
                  <a:ext cx="62319" cy="61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" h="817" extrusionOk="0">
                      <a:moveTo>
                        <a:pt x="423" y="0"/>
                      </a:moveTo>
                      <a:cubicBezTo>
                        <a:pt x="184" y="0"/>
                        <a:pt x="1" y="183"/>
                        <a:pt x="1" y="408"/>
                      </a:cubicBezTo>
                      <a:cubicBezTo>
                        <a:pt x="1" y="647"/>
                        <a:pt x="184" y="816"/>
                        <a:pt x="423" y="816"/>
                      </a:cubicBezTo>
                      <a:cubicBezTo>
                        <a:pt x="648" y="816"/>
                        <a:pt x="831" y="647"/>
                        <a:pt x="831" y="408"/>
                      </a:cubicBezTo>
                      <a:cubicBezTo>
                        <a:pt x="831" y="183"/>
                        <a:pt x="648" y="0"/>
                        <a:pt x="42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299" name="Google Shape;299;p4"/>
                <p:cNvSpPr/>
                <p:nvPr/>
              </p:nvSpPr>
              <p:spPr>
                <a:xfrm rot="-5400000">
                  <a:off x="4407679" y="2476420"/>
                  <a:ext cx="61269" cy="623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" h="831" extrusionOk="0">
                      <a:moveTo>
                        <a:pt x="409" y="0"/>
                      </a:moveTo>
                      <a:cubicBezTo>
                        <a:pt x="170" y="0"/>
                        <a:pt x="1" y="183"/>
                        <a:pt x="1" y="422"/>
                      </a:cubicBezTo>
                      <a:cubicBezTo>
                        <a:pt x="1" y="647"/>
                        <a:pt x="170" y="830"/>
                        <a:pt x="409" y="830"/>
                      </a:cubicBezTo>
                      <a:cubicBezTo>
                        <a:pt x="648" y="830"/>
                        <a:pt x="817" y="647"/>
                        <a:pt x="817" y="422"/>
                      </a:cubicBezTo>
                      <a:cubicBezTo>
                        <a:pt x="817" y="183"/>
                        <a:pt x="648" y="0"/>
                        <a:pt x="40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0" name="Google Shape;300;p4"/>
                <p:cNvSpPr/>
                <p:nvPr/>
              </p:nvSpPr>
              <p:spPr>
                <a:xfrm rot="-5400000">
                  <a:off x="4306890" y="2573984"/>
                  <a:ext cx="61269" cy="612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" h="817" extrusionOk="0">
                      <a:moveTo>
                        <a:pt x="409" y="1"/>
                      </a:moveTo>
                      <a:cubicBezTo>
                        <a:pt x="184" y="1"/>
                        <a:pt x="1" y="170"/>
                        <a:pt x="1" y="409"/>
                      </a:cubicBezTo>
                      <a:cubicBezTo>
                        <a:pt x="1" y="634"/>
                        <a:pt x="184" y="817"/>
                        <a:pt x="409" y="817"/>
                      </a:cubicBezTo>
                      <a:cubicBezTo>
                        <a:pt x="591" y="817"/>
                        <a:pt x="817" y="634"/>
                        <a:pt x="817" y="409"/>
                      </a:cubicBezTo>
                      <a:cubicBezTo>
                        <a:pt x="817" y="170"/>
                        <a:pt x="591" y="1"/>
                        <a:pt x="4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  <p:grpSp>
            <p:nvGrpSpPr>
              <p:cNvPr id="301" name="Google Shape;301;p4"/>
              <p:cNvGrpSpPr/>
              <p:nvPr/>
            </p:nvGrpSpPr>
            <p:grpSpPr>
              <a:xfrm rot="5400000">
                <a:off x="-594464" y="1194474"/>
                <a:ext cx="190647" cy="1891546"/>
                <a:chOff x="4059639" y="1708259"/>
                <a:chExt cx="227665" cy="2258832"/>
              </a:xfrm>
            </p:grpSpPr>
            <p:sp>
              <p:nvSpPr>
                <p:cNvPr id="302" name="Google Shape;302;p4"/>
                <p:cNvSpPr/>
                <p:nvPr/>
              </p:nvSpPr>
              <p:spPr>
                <a:xfrm rot="-5400000">
                  <a:off x="3131014" y="2810801"/>
                  <a:ext cx="2154027" cy="158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32" h="1872" extrusionOk="0">
                      <a:moveTo>
                        <a:pt x="22211" y="0"/>
                      </a:moveTo>
                      <a:lnTo>
                        <a:pt x="20804" y="1463"/>
                      </a:lnTo>
                      <a:lnTo>
                        <a:pt x="13884" y="1463"/>
                      </a:lnTo>
                      <a:lnTo>
                        <a:pt x="12660" y="239"/>
                      </a:lnTo>
                      <a:lnTo>
                        <a:pt x="12604" y="169"/>
                      </a:lnTo>
                      <a:lnTo>
                        <a:pt x="7906" y="169"/>
                      </a:lnTo>
                      <a:lnTo>
                        <a:pt x="7850" y="239"/>
                      </a:lnTo>
                      <a:lnTo>
                        <a:pt x="6387" y="1646"/>
                      </a:lnTo>
                      <a:lnTo>
                        <a:pt x="3517" y="1646"/>
                      </a:lnTo>
                      <a:lnTo>
                        <a:pt x="2758" y="943"/>
                      </a:lnTo>
                      <a:cubicBezTo>
                        <a:pt x="2701" y="872"/>
                        <a:pt x="2701" y="872"/>
                        <a:pt x="2631" y="872"/>
                      </a:cubicBezTo>
                      <a:lnTo>
                        <a:pt x="113" y="872"/>
                      </a:lnTo>
                      <a:cubicBezTo>
                        <a:pt x="57" y="872"/>
                        <a:pt x="1" y="943"/>
                        <a:pt x="1" y="999"/>
                      </a:cubicBezTo>
                      <a:cubicBezTo>
                        <a:pt x="1" y="1055"/>
                        <a:pt x="57" y="1111"/>
                        <a:pt x="113" y="1111"/>
                      </a:cubicBezTo>
                      <a:lnTo>
                        <a:pt x="2631" y="1111"/>
                      </a:lnTo>
                      <a:lnTo>
                        <a:pt x="3334" y="1871"/>
                      </a:lnTo>
                      <a:lnTo>
                        <a:pt x="6570" y="1871"/>
                      </a:lnTo>
                      <a:lnTo>
                        <a:pt x="7976" y="408"/>
                      </a:lnTo>
                      <a:lnTo>
                        <a:pt x="12548" y="408"/>
                      </a:lnTo>
                      <a:lnTo>
                        <a:pt x="13771" y="1702"/>
                      </a:lnTo>
                      <a:lnTo>
                        <a:pt x="20917" y="1702"/>
                      </a:lnTo>
                      <a:lnTo>
                        <a:pt x="22394" y="239"/>
                      </a:lnTo>
                      <a:lnTo>
                        <a:pt x="25319" y="239"/>
                      </a:lnTo>
                      <a:cubicBezTo>
                        <a:pt x="25432" y="239"/>
                        <a:pt x="25432" y="169"/>
                        <a:pt x="25432" y="113"/>
                      </a:cubicBezTo>
                      <a:cubicBezTo>
                        <a:pt x="25432" y="57"/>
                        <a:pt x="25432" y="0"/>
                        <a:pt x="2531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3" name="Google Shape;303;p4"/>
                <p:cNvSpPr/>
                <p:nvPr/>
              </p:nvSpPr>
              <p:spPr>
                <a:xfrm rot="-5400000">
                  <a:off x="4061418" y="1706480"/>
                  <a:ext cx="159739" cy="1632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6" h="1928" extrusionOk="0">
                      <a:moveTo>
                        <a:pt x="943" y="0"/>
                      </a:moveTo>
                      <a:cubicBezTo>
                        <a:pt x="479" y="0"/>
                        <a:pt x="1" y="465"/>
                        <a:pt x="1" y="929"/>
                      </a:cubicBezTo>
                      <a:cubicBezTo>
                        <a:pt x="1" y="1463"/>
                        <a:pt x="479" y="1927"/>
                        <a:pt x="943" y="1927"/>
                      </a:cubicBezTo>
                      <a:cubicBezTo>
                        <a:pt x="1478" y="1927"/>
                        <a:pt x="1886" y="1463"/>
                        <a:pt x="1886" y="929"/>
                      </a:cubicBezTo>
                      <a:cubicBezTo>
                        <a:pt x="1886" y="465"/>
                        <a:pt x="1478" y="0"/>
                        <a:pt x="94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  <p:sp>
              <p:nvSpPr>
                <p:cNvPr id="304" name="Google Shape;304;p4"/>
                <p:cNvSpPr/>
                <p:nvPr/>
              </p:nvSpPr>
              <p:spPr>
                <a:xfrm rot="-5400000">
                  <a:off x="4108466" y="1753531"/>
                  <a:ext cx="64455" cy="643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1" h="760" extrusionOk="0">
                      <a:moveTo>
                        <a:pt x="352" y="0"/>
                      </a:moveTo>
                      <a:cubicBezTo>
                        <a:pt x="184" y="0"/>
                        <a:pt x="1" y="183"/>
                        <a:pt x="1" y="352"/>
                      </a:cubicBezTo>
                      <a:cubicBezTo>
                        <a:pt x="1" y="591"/>
                        <a:pt x="184" y="760"/>
                        <a:pt x="352" y="760"/>
                      </a:cubicBezTo>
                      <a:cubicBezTo>
                        <a:pt x="592" y="760"/>
                        <a:pt x="760" y="591"/>
                        <a:pt x="760" y="352"/>
                      </a:cubicBezTo>
                      <a:cubicBezTo>
                        <a:pt x="760" y="183"/>
                        <a:pt x="592" y="0"/>
                        <a:pt x="35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3932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886858-75E7-DD4A-C258-D443DEE6A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BF492-A9DB-7AA2-4083-1F6D4D276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1EE20-2A51-7258-0A0B-C0E5331D6C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04E040-DD3A-4DCA-BE95-CE2F4629DC3A}" type="datetimeFigureOut">
              <a:rPr lang="en-150" smtClean="0"/>
              <a:t>10/14/2026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81EF2-F5D1-7066-2779-7EA301886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B066D-CCC1-1DFB-EE37-F2BCBC5C0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D8EC1B-29BF-4954-89CD-388E59976EB8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95107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48550/arXiv.2306.16388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rr.ee/1609917185/krister-kruusmaa-kes-valis-chatgpt-riigikokku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hyperlink" Target="https://doi.org/10.48550/arXiv.2605.26492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48550/arXiv.2412.1784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roceedings.mlr.press/v202/santurkar23a.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093/pnasnexus/pgae346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omberg.com/graphics/2023-generative-ai-bias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i.org/10.48550/arXiv.2605.26492" TargetMode="Externa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038/s41562-023-01742-2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48550/arXiv.2603.10374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5/3706598.3713564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mailto:krister.kruusmaa@eki.ee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99BE-422F-48BE-5BD5-8B7536B114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150" dirty="0"/>
              <a:t>Aligned to Whom?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2C90E1-46AB-31AC-8595-318D0CE5C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25717"/>
          </a:xfrm>
        </p:spPr>
        <p:txBody>
          <a:bodyPr/>
          <a:lstStyle/>
          <a:p>
            <a:r>
              <a:rPr lang="en-150" dirty="0"/>
              <a:t>Evaluating AI Across Languages and Cultures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B46D4EA-1F99-3A51-C7A5-081F41222B97}"/>
              </a:ext>
            </a:extLst>
          </p:cNvPr>
          <p:cNvSpPr txBox="1">
            <a:spLocks/>
          </p:cNvSpPr>
          <p:nvPr/>
        </p:nvSpPr>
        <p:spPr>
          <a:xfrm>
            <a:off x="1524000" y="4754899"/>
            <a:ext cx="9144000" cy="1570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Krister Kruusmaa</a:t>
            </a:r>
          </a:p>
          <a:p>
            <a:pPr algn="r"/>
            <a:r>
              <a:rPr lang="en-US" dirty="0"/>
              <a:t>Institute of the Estonian Language / Tallinn University</a:t>
            </a:r>
          </a:p>
          <a:p>
            <a:pPr algn="r"/>
            <a:r>
              <a:rPr lang="en-US" dirty="0"/>
              <a:t>AI-</a:t>
            </a:r>
            <a:r>
              <a:rPr lang="en-US" dirty="0" err="1"/>
              <a:t>teh</a:t>
            </a:r>
            <a:r>
              <a:rPr lang="en-US" dirty="0"/>
              <a:t> seminar, 5.10.2026 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248963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322C2D-69D7-71F8-92B2-8C88CC232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32" y="1141655"/>
            <a:ext cx="6099586" cy="45746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F60AFC-034F-B0BF-6A33-8F4F0F6C2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111" y="1821807"/>
            <a:ext cx="5301889" cy="32143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41E51A-E759-7A48-4715-C40AD5C88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32" y="1141655"/>
            <a:ext cx="6099587" cy="45746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1C0E23-5479-93A3-E3F3-FB8716919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732" y="1141656"/>
            <a:ext cx="6099586" cy="457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37B0A5F-A884-4F3E-9ACC-DCE9BDFCD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231" y="859970"/>
            <a:ext cx="8264771" cy="599803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68B7C5-977F-4954-BBBD-83084CA0D9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579"/>
          <a:stretch/>
        </p:blipFill>
        <p:spPr>
          <a:xfrm>
            <a:off x="957662" y="203079"/>
            <a:ext cx="8219116" cy="36889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3EEE39-6D06-4D47-B802-435DF5EE52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045"/>
          <a:stretch/>
        </p:blipFill>
        <p:spPr>
          <a:xfrm>
            <a:off x="547096" y="2932856"/>
            <a:ext cx="6330227" cy="335071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575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3D3C9C-6BD8-490D-9012-5B4F9D625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821" y="0"/>
            <a:ext cx="8494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94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D39A1F-2261-2800-B26D-C6757F46D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3316"/>
            <a:ext cx="12192000" cy="41293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C719A1-E021-1AAB-D30E-0045C73BF88F}"/>
              </a:ext>
            </a:extLst>
          </p:cNvPr>
          <p:cNvSpPr txBox="1"/>
          <p:nvPr/>
        </p:nvSpPr>
        <p:spPr>
          <a:xfrm>
            <a:off x="0" y="6334780"/>
            <a:ext cx="113948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400" dirty="0" err="1">
                <a:effectLst/>
                <a:latin typeface="Aptos" panose="020B0004020202020204" pitchFamily="34" charset="0"/>
              </a:rPr>
              <a:t>Durmus</a:t>
            </a:r>
            <a:r>
              <a:rPr lang="et-EE" sz="1400" dirty="0">
                <a:effectLst/>
                <a:latin typeface="Aptos" panose="020B0004020202020204" pitchFamily="34" charset="0"/>
              </a:rPr>
              <a:t>, E. 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et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al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. </a:t>
            </a:r>
            <a:r>
              <a:rPr lang="et-EE" sz="1400" dirty="0">
                <a:effectLst/>
                <a:latin typeface="Aptos" panose="020B0004020202020204" pitchFamily="34" charset="0"/>
              </a:rPr>
              <a:t>(2023).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Towards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Measuring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the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Representation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of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Subjective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Global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Opinions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in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Language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Models</a:t>
            </a:r>
            <a:r>
              <a:rPr lang="et-EE" sz="1400" dirty="0">
                <a:effectLst/>
                <a:latin typeface="Aptos" panose="020B0004020202020204" pitchFamily="34" charset="0"/>
              </a:rPr>
              <a:t> (arXiv:2306.16388).</a:t>
            </a:r>
            <a:br>
              <a:rPr lang="et-EE" sz="1400" dirty="0">
                <a:effectLst/>
                <a:latin typeface="Aptos" panose="020B0004020202020204" pitchFamily="34" charset="0"/>
              </a:rPr>
            </a:br>
            <a:r>
              <a:rPr lang="et-EE" sz="1400" dirty="0" err="1">
                <a:effectLst/>
                <a:latin typeface="Aptos" panose="020B0004020202020204" pitchFamily="34" charset="0"/>
              </a:rPr>
              <a:t>arXiv</a:t>
            </a:r>
            <a:r>
              <a:rPr lang="et-EE" sz="1400" dirty="0">
                <a:effectLst/>
                <a:latin typeface="Aptos" panose="020B0004020202020204" pitchFamily="34" charset="0"/>
              </a:rPr>
              <a:t>. </a:t>
            </a:r>
            <a:r>
              <a:rPr lang="et-EE" sz="1400" dirty="0">
                <a:effectLst/>
                <a:latin typeface="Aptos" panose="020B0004020202020204" pitchFamily="34" charset="0"/>
                <a:hlinkClick r:id="rId3"/>
              </a:rPr>
              <a:t>https://doi.org/10.48550/arXiv.2306.16388</a:t>
            </a:r>
            <a:endParaRPr lang="et-EE" sz="140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814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3FE9BB-A0D0-F498-02CB-6C7BCBF79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77" y="1267963"/>
            <a:ext cx="10631446" cy="43220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4231AC-65EC-7792-6700-CA8073D3CAB6}"/>
              </a:ext>
            </a:extLst>
          </p:cNvPr>
          <p:cNvSpPr txBox="1"/>
          <p:nvPr/>
        </p:nvSpPr>
        <p:spPr>
          <a:xfrm>
            <a:off x="0" y="6316717"/>
            <a:ext cx="62471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22222"/>
                </a:solidFill>
                <a:latin typeface="Aptos" panose="020B0004020202020204" pitchFamily="34" charset="0"/>
              </a:rPr>
              <a:t>Krister Kruusmaa: Kes valis ChatGPT </a:t>
            </a:r>
            <a:r>
              <a:rPr lang="en-US" sz="1400" dirty="0" err="1">
                <a:solidFill>
                  <a:srgbClr val="222222"/>
                </a:solidFill>
                <a:latin typeface="Aptos" panose="020B0004020202020204" pitchFamily="34" charset="0"/>
              </a:rPr>
              <a:t>riigikokku</a:t>
            </a:r>
            <a:r>
              <a:rPr lang="en-US" sz="1400" dirty="0">
                <a:solidFill>
                  <a:srgbClr val="222222"/>
                </a:solidFill>
                <a:latin typeface="Aptos" panose="020B0004020202020204" pitchFamily="34" charset="0"/>
              </a:rPr>
              <a:t>? ERR </a:t>
            </a:r>
            <a:r>
              <a:rPr lang="en-US" sz="1400" dirty="0" err="1">
                <a:solidFill>
                  <a:srgbClr val="222222"/>
                </a:solidFill>
                <a:latin typeface="Aptos" panose="020B0004020202020204" pitchFamily="34" charset="0"/>
              </a:rPr>
              <a:t>arvamus</a:t>
            </a:r>
            <a:r>
              <a:rPr lang="en-US" sz="1400" dirty="0">
                <a:solidFill>
                  <a:srgbClr val="222222"/>
                </a:solidFill>
                <a:latin typeface="Aptos" panose="020B0004020202020204" pitchFamily="34" charset="0"/>
              </a:rPr>
              <a:t>, 21.01.2026,</a:t>
            </a:r>
            <a:br>
              <a:rPr lang="en-US" sz="1400" dirty="0">
                <a:solidFill>
                  <a:srgbClr val="222222"/>
                </a:solidFill>
                <a:latin typeface="Aptos" panose="020B0004020202020204" pitchFamily="34" charset="0"/>
              </a:rPr>
            </a:br>
            <a:r>
              <a:rPr lang="en-US" sz="1400" dirty="0">
                <a:solidFill>
                  <a:srgbClr val="222222"/>
                </a:solidFill>
                <a:latin typeface="Aptos" panose="020B0004020202020204" pitchFamily="34" charset="0"/>
                <a:hlinkClick r:id="rId4"/>
              </a:rPr>
              <a:t>https://www.err.ee/1609917185/krister-kruusmaa-kes-valis-chatgpt-riigikokku</a:t>
            </a:r>
            <a:r>
              <a:rPr lang="en-US" sz="1400" dirty="0">
                <a:solidFill>
                  <a:srgbClr val="222222"/>
                </a:solidFill>
                <a:latin typeface="Aptos" panose="020B0004020202020204" pitchFamily="34" charset="0"/>
              </a:rPr>
              <a:t> </a:t>
            </a:r>
            <a:endParaRPr lang="et-EE" sz="1400" dirty="0">
              <a:solidFill>
                <a:srgbClr val="222222"/>
              </a:solidFill>
              <a:latin typeface="Aptos" panose="020B0004020202020204" pitchFamily="34" charset="0"/>
            </a:endParaRPr>
          </a:p>
          <a:p>
            <a:endParaRPr lang="en-150" sz="1400" dirty="0"/>
          </a:p>
        </p:txBody>
      </p:sp>
    </p:spTree>
    <p:extLst>
      <p:ext uri="{BB962C8B-B14F-4D97-AF65-F5344CB8AC3E}">
        <p14:creationId xmlns:p14="http://schemas.microsoft.com/office/powerpoint/2010/main" val="211377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F3DD1-46A6-FC3A-9ECF-131E7B1AA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4E442F-DA2C-EEDC-6C90-5A8BBE0D7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71" y="1466492"/>
            <a:ext cx="3307413" cy="39250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C30103-A0E3-3448-87FA-AEAA241404F5}"/>
              </a:ext>
            </a:extLst>
          </p:cNvPr>
          <p:cNvSpPr txBox="1"/>
          <p:nvPr/>
        </p:nvSpPr>
        <p:spPr>
          <a:xfrm>
            <a:off x="0" y="6334780"/>
            <a:ext cx="82477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150" sz="1400" dirty="0">
                <a:effectLst/>
              </a:rPr>
              <a:t>Hamilton, Sil, and David </a:t>
            </a:r>
            <a:r>
              <a:rPr lang="en-150" sz="1400" dirty="0" err="1">
                <a:effectLst/>
              </a:rPr>
              <a:t>Mimno</a:t>
            </a:r>
            <a:r>
              <a:rPr lang="en-150" sz="1400" dirty="0">
                <a:effectLst/>
              </a:rPr>
              <a:t>. “Elias in the Lighthouse, Again? Diagnosing Low Diversity in LLM Stories.” arXiv:2605.26492. Version 1. Preprint, </a:t>
            </a:r>
            <a:r>
              <a:rPr lang="en-150" sz="1400" dirty="0" err="1">
                <a:effectLst/>
              </a:rPr>
              <a:t>arXiv</a:t>
            </a:r>
            <a:r>
              <a:rPr lang="en-150" sz="1400" dirty="0">
                <a:effectLst/>
              </a:rPr>
              <a:t>, May 26, 2026. </a:t>
            </a:r>
            <a:r>
              <a:rPr lang="en-150" sz="1400" dirty="0">
                <a:effectLst/>
                <a:hlinkClick r:id="rId4"/>
              </a:rPr>
              <a:t>https://doi.org/10.48550/arXiv.2605.26492</a:t>
            </a:r>
            <a:r>
              <a:rPr lang="en-150" sz="1400" dirty="0">
                <a:effectLst/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8EF660-CBA5-EA46-E536-B4B03BF62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3892" y="1245196"/>
            <a:ext cx="7760506" cy="436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12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BF216-AFC5-816A-1B6C-4C82BFFB7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BC7DE-D789-2ADE-AA57-781549B72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Generative AI does not faithfully represent the diversity of real-world distributions in its outputs.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953440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6048D9-28CE-FF29-8961-5FADEC4D9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821" y="523220"/>
            <a:ext cx="9182357" cy="55081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CC6478-1299-B8AD-4010-DB519E112D72}"/>
              </a:ext>
            </a:extLst>
          </p:cNvPr>
          <p:cNvSpPr txBox="1"/>
          <p:nvPr/>
        </p:nvSpPr>
        <p:spPr>
          <a:xfrm>
            <a:off x="0" y="6334780"/>
            <a:ext cx="82477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400" dirty="0" err="1">
                <a:effectLst/>
                <a:latin typeface="Aptos" panose="020B0004020202020204" pitchFamily="34" charset="0"/>
              </a:rPr>
              <a:t>Longpre</a:t>
            </a:r>
            <a:r>
              <a:rPr lang="et-EE" sz="1400" dirty="0">
                <a:effectLst/>
                <a:latin typeface="Aptos" panose="020B0004020202020204" pitchFamily="34" charset="0"/>
              </a:rPr>
              <a:t>, S. 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et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al</a:t>
            </a:r>
            <a:r>
              <a:rPr lang="et-EE" sz="1400" i="1" dirty="0">
                <a:latin typeface="Aptos" panose="020B0004020202020204" pitchFamily="34" charset="0"/>
              </a:rPr>
              <a:t>. </a:t>
            </a:r>
            <a:r>
              <a:rPr lang="et-EE" sz="1400" dirty="0">
                <a:effectLst/>
                <a:latin typeface="Aptos" panose="020B0004020202020204" pitchFamily="34" charset="0"/>
              </a:rPr>
              <a:t>(2024).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Bridging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the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Data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Provenance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Gap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Across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Text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,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Speech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and Video</a:t>
            </a:r>
            <a:r>
              <a:rPr lang="et-EE" sz="1400" dirty="0">
                <a:effectLst/>
                <a:latin typeface="Aptos" panose="020B0004020202020204" pitchFamily="34" charset="0"/>
              </a:rPr>
              <a:t> (arXiv:2412.17847). </a:t>
            </a:r>
            <a:r>
              <a:rPr lang="et-EE" sz="1400" dirty="0" err="1">
                <a:effectLst/>
                <a:latin typeface="Aptos" panose="020B0004020202020204" pitchFamily="34" charset="0"/>
              </a:rPr>
              <a:t>arXiv</a:t>
            </a:r>
            <a:r>
              <a:rPr lang="et-EE" sz="1400" dirty="0">
                <a:effectLst/>
                <a:latin typeface="Aptos" panose="020B0004020202020204" pitchFamily="34" charset="0"/>
              </a:rPr>
              <a:t>. </a:t>
            </a:r>
            <a:r>
              <a:rPr lang="et-EE" sz="1400" dirty="0">
                <a:effectLst/>
                <a:latin typeface="Aptos" panose="020B0004020202020204" pitchFamily="34" charset="0"/>
                <a:hlinkClick r:id="rId4"/>
              </a:rPr>
              <a:t>https://doi.org/10.48550/arXiv.2412.17847</a:t>
            </a:r>
            <a:endParaRPr lang="et-EE" sz="140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781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4AC9A2-8313-5C0F-D8A3-955CD75B1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937" y="176212"/>
            <a:ext cx="1014412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11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79B9A-EFB8-C005-1ABC-B7AE8876E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two stages of model development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DCD208-9805-A629-9EB7-B8E13EDC7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Although pre-training data is skewed, much of the observed bias in LLMs results from </a:t>
            </a:r>
            <a:r>
              <a:rPr lang="en-US" sz="2400" b="1" dirty="0"/>
              <a:t>post-training</a:t>
            </a:r>
            <a:r>
              <a:rPr lang="en-US" sz="2400" dirty="0"/>
              <a:t> instead.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Post-training is a catch-all term for the later stages of model training: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Supervised Fine-tuning (SFT)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Reinforcement Learning from Human Feedback (RLHF)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Direct Preference Optimization (DPO)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Reinforcement Learning with Verifiable Rewards (RLVR)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Post-training is used to </a:t>
            </a:r>
            <a:r>
              <a:rPr lang="en-US" sz="2400" b="1" dirty="0"/>
              <a:t>align</a:t>
            </a:r>
            <a:r>
              <a:rPr lang="en-US" sz="2400" dirty="0"/>
              <a:t> the model to the user’s expectations, making it exhibit helpful, harmless and familiar behavior.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Post-training is inherently more subjective than pre-training, as it includes: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Specifying the right optimization targets (behavior, values, skills);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Collecting or creating data for these targets (e.g., human annotations, dialogue examples);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Measuring progress against the targets with the right benchmarks.</a:t>
            </a:r>
          </a:p>
          <a:p>
            <a:pPr marL="0" indent="0">
              <a:lnSpc>
                <a:spcPct val="100000"/>
              </a:lnSpc>
              <a:buNone/>
            </a:pPr>
            <a:br>
              <a:rPr lang="en-US" sz="2400" b="1" dirty="0"/>
            </a:br>
            <a:r>
              <a:rPr lang="en-US" sz="2400" b="1" dirty="0"/>
              <a:t>…but who gets to pick the targets?</a:t>
            </a:r>
            <a:endParaRPr lang="en-150" sz="2400" b="1" dirty="0"/>
          </a:p>
        </p:txBody>
      </p:sp>
    </p:spTree>
    <p:extLst>
      <p:ext uri="{BB962C8B-B14F-4D97-AF65-F5344CB8AC3E}">
        <p14:creationId xmlns:p14="http://schemas.microsoft.com/office/powerpoint/2010/main" val="287259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352546-79A8-7DF5-63D6-34FB15BC2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74"/>
            <a:ext cx="12192000" cy="56074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68BBAF-0209-08A9-1B14-FF17D414D070}"/>
              </a:ext>
            </a:extLst>
          </p:cNvPr>
          <p:cNvSpPr txBox="1"/>
          <p:nvPr/>
        </p:nvSpPr>
        <p:spPr>
          <a:xfrm>
            <a:off x="0" y="6396335"/>
            <a:ext cx="118533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effectLst/>
                <a:latin typeface="Aptos" panose="020B0004020202020204" pitchFamily="34" charset="0"/>
              </a:rPr>
              <a:t>Santurkar</a:t>
            </a:r>
            <a:r>
              <a:rPr lang="en-US" sz="1200" dirty="0">
                <a:effectLst/>
                <a:latin typeface="Aptos" panose="020B0004020202020204" pitchFamily="34" charset="0"/>
              </a:rPr>
              <a:t>, S.</a:t>
            </a:r>
            <a:r>
              <a:rPr lang="et-EE" sz="1200" dirty="0">
                <a:effectLst/>
                <a:latin typeface="Aptos" panose="020B0004020202020204" pitchFamily="34" charset="0"/>
              </a:rPr>
              <a:t> </a:t>
            </a:r>
            <a:r>
              <a:rPr lang="et-EE" sz="1200" i="1" dirty="0">
                <a:effectLst/>
                <a:latin typeface="Aptos" panose="020B0004020202020204" pitchFamily="34" charset="0"/>
              </a:rPr>
              <a:t>et </a:t>
            </a:r>
            <a:r>
              <a:rPr lang="et-EE" sz="1200" i="1" dirty="0" err="1">
                <a:effectLst/>
                <a:latin typeface="Aptos" panose="020B0004020202020204" pitchFamily="34" charset="0"/>
              </a:rPr>
              <a:t>al</a:t>
            </a:r>
            <a:r>
              <a:rPr lang="et-EE" sz="1200" i="1" dirty="0">
                <a:effectLst/>
                <a:latin typeface="Aptos" panose="020B0004020202020204" pitchFamily="34" charset="0"/>
              </a:rPr>
              <a:t>. </a:t>
            </a:r>
            <a:r>
              <a:rPr lang="en-US" sz="1200" dirty="0">
                <a:effectLst/>
                <a:latin typeface="Aptos" panose="020B0004020202020204" pitchFamily="34" charset="0"/>
              </a:rPr>
              <a:t>(2023). Whose Opinions Do Language Models Reflect?</a:t>
            </a:r>
            <a:br>
              <a:rPr lang="en-US" sz="1200" dirty="0">
                <a:effectLst/>
                <a:latin typeface="Aptos" panose="020B0004020202020204" pitchFamily="34" charset="0"/>
              </a:rPr>
            </a:br>
            <a:r>
              <a:rPr lang="en-US" sz="1200" i="1" dirty="0">
                <a:effectLst/>
                <a:latin typeface="Aptos" panose="020B0004020202020204" pitchFamily="34" charset="0"/>
              </a:rPr>
              <a:t>Proceedings of the 40th International Conference on Machine Learning</a:t>
            </a:r>
            <a:r>
              <a:rPr lang="en-US" sz="1200" dirty="0">
                <a:effectLst/>
                <a:latin typeface="Aptos" panose="020B0004020202020204" pitchFamily="34" charset="0"/>
              </a:rPr>
              <a:t>,</a:t>
            </a:r>
            <a:r>
              <a:rPr lang="en-US" sz="1200" dirty="0">
                <a:latin typeface="Aptos" panose="020B0004020202020204" pitchFamily="34" charset="0"/>
              </a:rPr>
              <a:t> </a:t>
            </a:r>
            <a:r>
              <a:rPr lang="en-US" sz="1200" dirty="0">
                <a:effectLst/>
                <a:latin typeface="Aptos" panose="020B0004020202020204" pitchFamily="34" charset="0"/>
              </a:rPr>
              <a:t>29971–30004. </a:t>
            </a:r>
            <a:r>
              <a:rPr lang="en-US" sz="1200" dirty="0">
                <a:effectLst/>
                <a:latin typeface="Aptos" panose="020B0004020202020204" pitchFamily="34" charset="0"/>
                <a:hlinkClick r:id="rId4"/>
              </a:rPr>
              <a:t>https://proceedings.mlr.press/v202/santurkar23a.html</a:t>
            </a:r>
            <a:endParaRPr lang="en-US" sz="1200" dirty="0">
              <a:effectLst/>
              <a:latin typeface="Aptos" panose="020B0004020202020204" pitchFamily="34" charset="0"/>
            </a:endParaRPr>
          </a:p>
        </p:txBody>
      </p:sp>
      <p:sp>
        <p:nvSpPr>
          <p:cNvPr id="2" name="Left Brace 1">
            <a:extLst>
              <a:ext uri="{FF2B5EF4-FFF2-40B4-BE49-F238E27FC236}">
                <a16:creationId xmlns:a16="http://schemas.microsoft.com/office/drawing/2014/main" id="{CA428EF7-0DCC-182E-6275-DCCB805F0139}"/>
              </a:ext>
            </a:extLst>
          </p:cNvPr>
          <p:cNvSpPr/>
          <p:nvPr/>
        </p:nvSpPr>
        <p:spPr>
          <a:xfrm rot="16200000">
            <a:off x="4676115" y="5302870"/>
            <a:ext cx="280659" cy="543209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095EBFCE-17B8-DC67-71D8-13962449620F}"/>
              </a:ext>
            </a:extLst>
          </p:cNvPr>
          <p:cNvSpPr/>
          <p:nvPr/>
        </p:nvSpPr>
        <p:spPr>
          <a:xfrm rot="16200000">
            <a:off x="7235228" y="5302869"/>
            <a:ext cx="280659" cy="543209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7AD5EF32-97AD-FC41-1D89-5848E3F02CB4}"/>
              </a:ext>
            </a:extLst>
          </p:cNvPr>
          <p:cNvSpPr/>
          <p:nvPr/>
        </p:nvSpPr>
        <p:spPr>
          <a:xfrm rot="16200000">
            <a:off x="9764164" y="5302869"/>
            <a:ext cx="280659" cy="543209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152FA5-0C8D-6121-CA82-5EDD3C3E547E}"/>
              </a:ext>
            </a:extLst>
          </p:cNvPr>
          <p:cNvSpPr txBox="1"/>
          <p:nvPr/>
        </p:nvSpPr>
        <p:spPr>
          <a:xfrm>
            <a:off x="3043858" y="5934917"/>
            <a:ext cx="84646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accent2"/>
                </a:solidFill>
              </a:rPr>
              <a:t>Fine-tuned LLMs show greater alignment with liberal, highly educated and high-earning people</a:t>
            </a:r>
            <a:endParaRPr lang="en-150" sz="1600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523E2D-8E6D-AC97-C889-54493909D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412" y="0"/>
            <a:ext cx="7509157" cy="63656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2E2A60-66D4-6121-29C3-A25577D3D732}"/>
              </a:ext>
            </a:extLst>
          </p:cNvPr>
          <p:cNvSpPr txBox="1"/>
          <p:nvPr/>
        </p:nvSpPr>
        <p:spPr>
          <a:xfrm>
            <a:off x="0" y="6550223"/>
            <a:ext cx="117291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400" dirty="0">
                <a:effectLst/>
                <a:latin typeface="Aptos" panose="020B0004020202020204" pitchFamily="34" charset="0"/>
              </a:rPr>
              <a:t>Tao, Y. 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et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al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. </a:t>
            </a:r>
            <a:r>
              <a:rPr lang="et-EE" sz="1400" dirty="0">
                <a:effectLst/>
                <a:latin typeface="Aptos" panose="020B0004020202020204" pitchFamily="34" charset="0"/>
              </a:rPr>
              <a:t>(2024). </a:t>
            </a:r>
            <a:r>
              <a:rPr lang="et-EE" sz="1400" dirty="0" err="1">
                <a:effectLst/>
                <a:latin typeface="Aptos" panose="020B0004020202020204" pitchFamily="34" charset="0"/>
              </a:rPr>
              <a:t>Cultural</a:t>
            </a:r>
            <a:r>
              <a:rPr lang="et-EE" sz="1400" dirty="0">
                <a:effectLst/>
                <a:latin typeface="Aptos" panose="020B0004020202020204" pitchFamily="34" charset="0"/>
              </a:rPr>
              <a:t> Bias and </a:t>
            </a:r>
            <a:r>
              <a:rPr lang="et-EE" sz="1400" dirty="0" err="1">
                <a:effectLst/>
                <a:latin typeface="Aptos" panose="020B0004020202020204" pitchFamily="34" charset="0"/>
              </a:rPr>
              <a:t>Cultural</a:t>
            </a:r>
            <a:r>
              <a:rPr lang="et-EE" sz="1400" dirty="0">
                <a:effectLst/>
                <a:latin typeface="Aptos" panose="020B0004020202020204" pitchFamily="34" charset="0"/>
              </a:rPr>
              <a:t> </a:t>
            </a:r>
            <a:r>
              <a:rPr lang="et-EE" sz="1400" dirty="0" err="1">
                <a:effectLst/>
                <a:latin typeface="Aptos" panose="020B0004020202020204" pitchFamily="34" charset="0"/>
              </a:rPr>
              <a:t>Alignment</a:t>
            </a:r>
            <a:r>
              <a:rPr lang="et-EE" sz="1400" dirty="0">
                <a:effectLst/>
                <a:latin typeface="Aptos" panose="020B0004020202020204" pitchFamily="34" charset="0"/>
              </a:rPr>
              <a:t> of </a:t>
            </a:r>
            <a:r>
              <a:rPr lang="et-EE" sz="1400" dirty="0" err="1">
                <a:effectLst/>
                <a:latin typeface="Aptos" panose="020B0004020202020204" pitchFamily="34" charset="0"/>
              </a:rPr>
              <a:t>Large</a:t>
            </a:r>
            <a:r>
              <a:rPr lang="et-EE" sz="1400" dirty="0">
                <a:effectLst/>
                <a:latin typeface="Aptos" panose="020B0004020202020204" pitchFamily="34" charset="0"/>
              </a:rPr>
              <a:t> </a:t>
            </a:r>
            <a:r>
              <a:rPr lang="et-EE" sz="1400" dirty="0" err="1">
                <a:effectLst/>
                <a:latin typeface="Aptos" panose="020B0004020202020204" pitchFamily="34" charset="0"/>
              </a:rPr>
              <a:t>Language</a:t>
            </a:r>
            <a:r>
              <a:rPr lang="et-EE" sz="1400" dirty="0">
                <a:effectLst/>
                <a:latin typeface="Aptos" panose="020B0004020202020204" pitchFamily="34" charset="0"/>
              </a:rPr>
              <a:t> Models. 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PNAS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Nexus</a:t>
            </a:r>
            <a:r>
              <a:rPr lang="et-EE" sz="1400" dirty="0">
                <a:effectLst/>
                <a:latin typeface="Aptos" panose="020B0004020202020204" pitchFamily="34" charset="0"/>
              </a:rPr>
              <a:t>, 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3</a:t>
            </a:r>
            <a:r>
              <a:rPr lang="et-EE" sz="1400" dirty="0">
                <a:effectLst/>
                <a:latin typeface="Aptos" panose="020B0004020202020204" pitchFamily="34" charset="0"/>
              </a:rPr>
              <a:t>(9). </a:t>
            </a:r>
            <a:r>
              <a:rPr lang="et-EE" sz="1400" dirty="0">
                <a:effectLst/>
                <a:latin typeface="Aptos" panose="020B0004020202020204" pitchFamily="34" charset="0"/>
                <a:hlinkClick r:id="rId4"/>
              </a:rPr>
              <a:t>https://doi.org/10.1093/pnasnexus/pgae346</a:t>
            </a:r>
            <a:endParaRPr lang="et-EE" sz="140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482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9A3148-80D1-BFB8-9B52-00BAD8D9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6000"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64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03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D39A7-ED96-85C2-AB37-7AB912A9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02" y="365125"/>
            <a:ext cx="10515600" cy="1325563"/>
          </a:xfrm>
        </p:spPr>
        <p:txBody>
          <a:bodyPr/>
          <a:lstStyle/>
          <a:p>
            <a:r>
              <a:rPr lang="en-US" dirty="0"/>
              <a:t>Mode(l) collapse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745F4-C94A-371C-6979-83719FE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03" y="1825625"/>
            <a:ext cx="4755776" cy="4779570"/>
          </a:xfrm>
        </p:spPr>
        <p:txBody>
          <a:bodyPr>
            <a:normAutofit/>
          </a:bodyPr>
          <a:lstStyle/>
          <a:p>
            <a:r>
              <a:rPr lang="en-US" sz="2000" dirty="0"/>
              <a:t>The lack of output diversity is LLMs is not caused solely by the availability and nature of training data</a:t>
            </a:r>
          </a:p>
          <a:p>
            <a:r>
              <a:rPr lang="en-US" sz="2000" dirty="0"/>
              <a:t>Generative AI models sometimes exhibit a specific failure mode called </a:t>
            </a:r>
            <a:r>
              <a:rPr lang="en-US" sz="2000" b="1" dirty="0"/>
              <a:t>mode collapse, </a:t>
            </a:r>
            <a:r>
              <a:rPr lang="en-US" sz="2000" dirty="0"/>
              <a:t>arising when a model’s outputs converge on a small part of the underlying distribution.</a:t>
            </a:r>
          </a:p>
          <a:p>
            <a:r>
              <a:rPr lang="en-US" sz="2000" b="1" dirty="0"/>
              <a:t>Mode</a:t>
            </a:r>
            <a:r>
              <a:rPr lang="en-US" sz="2000" b="1" u="sng" dirty="0"/>
              <a:t>l</a:t>
            </a:r>
            <a:r>
              <a:rPr lang="en-US" sz="2000" b="1" dirty="0"/>
              <a:t> collapse </a:t>
            </a:r>
            <a:r>
              <a:rPr lang="en-US" sz="2000" dirty="0"/>
              <a:t>is a related phenomenon, describing how a model trained on its own outputs becomes less diverse.</a:t>
            </a:r>
            <a:endParaRPr lang="en-US" sz="2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1DE557-F44E-B84F-459B-CFE2A65E0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675" y="976038"/>
            <a:ext cx="6927325" cy="43307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3B90B5-5DF0-EE70-46C2-E0867F4C17A6}"/>
              </a:ext>
            </a:extLst>
          </p:cNvPr>
          <p:cNvSpPr txBox="1"/>
          <p:nvPr/>
        </p:nvSpPr>
        <p:spPr>
          <a:xfrm>
            <a:off x="5862917" y="5306814"/>
            <a:ext cx="63290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effectLst/>
                <a:latin typeface="Aptos" panose="020B0004020202020204" pitchFamily="34" charset="0"/>
              </a:rPr>
              <a:t>Humans Are Biased. Generative AI Is Even Worse.</a:t>
            </a:r>
            <a:r>
              <a:rPr lang="et-EE" sz="1400" dirty="0">
                <a:latin typeface="Aptos" panose="020B0004020202020204" pitchFamily="34" charset="0"/>
              </a:rPr>
              <a:t> </a:t>
            </a:r>
            <a:r>
              <a:rPr lang="en-US" sz="1400" i="1" dirty="0">
                <a:effectLst/>
                <a:latin typeface="Aptos" panose="020B0004020202020204" pitchFamily="34" charset="0"/>
              </a:rPr>
              <a:t>Bloomberg</a:t>
            </a:r>
            <a:r>
              <a:rPr lang="et-EE" sz="1400" i="1" dirty="0">
                <a:latin typeface="Aptos" panose="020B0004020202020204" pitchFamily="34" charset="0"/>
              </a:rPr>
              <a:t>, </a:t>
            </a:r>
            <a:r>
              <a:rPr lang="et-EE" sz="1400" dirty="0">
                <a:effectLst/>
                <a:latin typeface="Aptos" panose="020B0004020202020204" pitchFamily="34" charset="0"/>
              </a:rPr>
              <a:t>16.09.2024</a:t>
            </a:r>
            <a:r>
              <a:rPr lang="en-US" sz="1400" dirty="0">
                <a:effectLst/>
                <a:latin typeface="Aptos" panose="020B0004020202020204" pitchFamily="34" charset="0"/>
              </a:rPr>
              <a:t>. </a:t>
            </a:r>
            <a:r>
              <a:rPr lang="en-US" sz="1400" dirty="0">
                <a:effectLst/>
                <a:latin typeface="Aptos" panose="020B0004020202020204" pitchFamily="34" charset="0"/>
                <a:hlinkClick r:id="rId3"/>
              </a:rPr>
              <a:t>https://www.bloomberg.com/graphics/2023-generative-ai-bias/</a:t>
            </a:r>
            <a:endParaRPr lang="en-US" sz="140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67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A97C71-3B27-8745-9B1C-BB4BA0918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28" y="1391189"/>
            <a:ext cx="3307413" cy="39250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5F33C4-DEC3-DB2B-C402-44A2FDD73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833" y="831730"/>
            <a:ext cx="8196696" cy="44844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DA839A-9A43-47F3-9245-DD524630F250}"/>
              </a:ext>
            </a:extLst>
          </p:cNvPr>
          <p:cNvSpPr txBox="1"/>
          <p:nvPr/>
        </p:nvSpPr>
        <p:spPr>
          <a:xfrm>
            <a:off x="0" y="6334780"/>
            <a:ext cx="82477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150" sz="1400" dirty="0">
                <a:effectLst/>
              </a:rPr>
              <a:t>Hamilton, Sil, and David </a:t>
            </a:r>
            <a:r>
              <a:rPr lang="en-150" sz="1400" dirty="0" err="1">
                <a:effectLst/>
              </a:rPr>
              <a:t>Mimno</a:t>
            </a:r>
            <a:r>
              <a:rPr lang="en-150" sz="1400" dirty="0">
                <a:effectLst/>
              </a:rPr>
              <a:t>. “Elias in the Lighthouse, Again? Diagnosing Low Diversity in LLM Stories.” arXiv:2605.26492. Version 1. Preprint, </a:t>
            </a:r>
            <a:r>
              <a:rPr lang="en-150" sz="1400" dirty="0" err="1">
                <a:effectLst/>
              </a:rPr>
              <a:t>arXiv</a:t>
            </a:r>
            <a:r>
              <a:rPr lang="en-150" sz="1400" dirty="0">
                <a:effectLst/>
              </a:rPr>
              <a:t>, May 26, 2026. </a:t>
            </a:r>
            <a:r>
              <a:rPr lang="en-150" sz="1400" dirty="0">
                <a:effectLst/>
                <a:hlinkClick r:id="rId5"/>
              </a:rPr>
              <a:t>https://doi.org/10.48550/arXiv.2605.26492</a:t>
            </a:r>
            <a:r>
              <a:rPr lang="en-150" sz="140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6809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ED4F6-5464-F5A7-062B-5ABADDCF3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CE710-F3DA-B609-D4CB-958762877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8B7BD-4B31-5286-7F61-ABE09463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Generative AI does not faithfully represent the diversity of real-world distributions in its outputs.</a:t>
            </a:r>
          </a:p>
          <a:p>
            <a:pPr>
              <a:lnSpc>
                <a:spcPct val="100000"/>
              </a:lnSpc>
            </a:pPr>
            <a:r>
              <a:rPr lang="en-US" dirty="0"/>
              <a:t>This unfaithful representation is caused by different factors: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Limited or skewed pre-training data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Deliberate alignment during post-training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Intrinsic, mathematical properties of AI models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b="1" dirty="0"/>
              <a:t>What kinds of effects can this have?</a:t>
            </a:r>
          </a:p>
        </p:txBody>
      </p:sp>
    </p:spTree>
    <p:extLst>
      <p:ext uri="{BB962C8B-B14F-4D97-AF65-F5344CB8AC3E}">
        <p14:creationId xmlns:p14="http://schemas.microsoft.com/office/powerpoint/2010/main" val="412330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2CBA15-F982-2CB3-7625-71926D2CE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503168"/>
            <a:ext cx="11643360" cy="31107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D06806-68D6-F721-EB71-7A9F3C0276B6}"/>
              </a:ext>
            </a:extLst>
          </p:cNvPr>
          <p:cNvSpPr txBox="1"/>
          <p:nvPr/>
        </p:nvSpPr>
        <p:spPr>
          <a:xfrm>
            <a:off x="0" y="6334780"/>
            <a:ext cx="9486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400" dirty="0" err="1">
                <a:effectLst/>
                <a:latin typeface="Aptos" panose="020B0004020202020204" pitchFamily="34" charset="0"/>
              </a:rPr>
              <a:t>Brinkmann</a:t>
            </a:r>
            <a:r>
              <a:rPr lang="et-EE" sz="1400" dirty="0">
                <a:effectLst/>
                <a:latin typeface="Aptos" panose="020B0004020202020204" pitchFamily="34" charset="0"/>
              </a:rPr>
              <a:t>, L. 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et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al</a:t>
            </a:r>
            <a:r>
              <a:rPr lang="et-EE" sz="1400" dirty="0">
                <a:effectLst/>
                <a:latin typeface="Aptos" panose="020B0004020202020204" pitchFamily="34" charset="0"/>
              </a:rPr>
              <a:t>. (2023). </a:t>
            </a:r>
            <a:r>
              <a:rPr lang="et-EE" sz="1400" dirty="0" err="1">
                <a:effectLst/>
                <a:latin typeface="Aptos" panose="020B0004020202020204" pitchFamily="34" charset="0"/>
              </a:rPr>
              <a:t>Machine</a:t>
            </a:r>
            <a:r>
              <a:rPr lang="et-EE" sz="1400" dirty="0">
                <a:effectLst/>
                <a:latin typeface="Aptos" panose="020B0004020202020204" pitchFamily="34" charset="0"/>
              </a:rPr>
              <a:t> </a:t>
            </a:r>
            <a:r>
              <a:rPr lang="et-EE" sz="1400" dirty="0" err="1">
                <a:effectLst/>
                <a:latin typeface="Aptos" panose="020B0004020202020204" pitchFamily="34" charset="0"/>
              </a:rPr>
              <a:t>culture</a:t>
            </a:r>
            <a:r>
              <a:rPr lang="et-EE" sz="1400" dirty="0">
                <a:effectLst/>
                <a:latin typeface="Aptos" panose="020B0004020202020204" pitchFamily="34" charset="0"/>
              </a:rPr>
              <a:t>.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Nature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Human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 </a:t>
            </a:r>
            <a:r>
              <a:rPr lang="et-EE" sz="1400" i="1" dirty="0" err="1">
                <a:effectLst/>
                <a:latin typeface="Aptos" panose="020B0004020202020204" pitchFamily="34" charset="0"/>
              </a:rPr>
              <a:t>Behaviour</a:t>
            </a:r>
            <a:r>
              <a:rPr lang="et-EE" sz="1400" dirty="0">
                <a:effectLst/>
                <a:latin typeface="Aptos" panose="020B0004020202020204" pitchFamily="34" charset="0"/>
              </a:rPr>
              <a:t>, </a:t>
            </a:r>
            <a:r>
              <a:rPr lang="et-EE" sz="1400" i="1" dirty="0">
                <a:effectLst/>
                <a:latin typeface="Aptos" panose="020B0004020202020204" pitchFamily="34" charset="0"/>
              </a:rPr>
              <a:t>7</a:t>
            </a:r>
            <a:r>
              <a:rPr lang="et-EE" sz="1400" dirty="0">
                <a:effectLst/>
                <a:latin typeface="Aptos" panose="020B0004020202020204" pitchFamily="34" charset="0"/>
              </a:rPr>
              <a:t>(11), 1855–1868.</a:t>
            </a:r>
            <a:br>
              <a:rPr lang="et-EE" sz="1400" dirty="0">
                <a:effectLst/>
                <a:latin typeface="Aptos" panose="020B0004020202020204" pitchFamily="34" charset="0"/>
              </a:rPr>
            </a:br>
            <a:r>
              <a:rPr lang="et-EE" sz="1400" dirty="0">
                <a:effectLst/>
                <a:latin typeface="Aptos" panose="020B0004020202020204" pitchFamily="34" charset="0"/>
                <a:hlinkClick r:id="rId4"/>
              </a:rPr>
              <a:t>https://doi.org/10.1038/s41562-023-01742-2</a:t>
            </a:r>
            <a:endParaRPr lang="et-EE" sz="140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702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DB16CC-1E1F-12EB-AFD6-43AE11B8A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1" y="0"/>
            <a:ext cx="12147177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4A6A475-AF1F-FF50-68EA-AEADBE2365EA}"/>
              </a:ext>
            </a:extLst>
          </p:cNvPr>
          <p:cNvSpPr/>
          <p:nvPr/>
        </p:nvSpPr>
        <p:spPr>
          <a:xfrm>
            <a:off x="8073189" y="5161547"/>
            <a:ext cx="4118811" cy="1696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t-EE" sz="1400" b="0" i="0" dirty="0" err="1">
                <a:solidFill>
                  <a:srgbClr val="222222"/>
                </a:solidFill>
                <a:effectLst/>
              </a:rPr>
              <a:t>Yakura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, H., </a:t>
            </a:r>
            <a:r>
              <a:rPr lang="et-EE" sz="1400" b="0" i="1" dirty="0">
                <a:solidFill>
                  <a:srgbClr val="222222"/>
                </a:solidFill>
                <a:effectLst/>
              </a:rPr>
              <a:t>et </a:t>
            </a:r>
            <a:r>
              <a:rPr lang="et-EE" sz="1400" b="0" i="1" dirty="0" err="1">
                <a:solidFill>
                  <a:srgbClr val="222222"/>
                </a:solidFill>
                <a:effectLst/>
              </a:rPr>
              <a:t>al</a:t>
            </a:r>
            <a:r>
              <a:rPr lang="et-EE" sz="1400" b="0" i="1" dirty="0">
                <a:solidFill>
                  <a:srgbClr val="222222"/>
                </a:solidFill>
                <a:effectLst/>
              </a:rPr>
              <a:t>.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 (2024). </a:t>
            </a:r>
            <a:r>
              <a:rPr lang="et-EE" sz="1400" b="0" i="0" dirty="0" err="1">
                <a:solidFill>
                  <a:srgbClr val="222222"/>
                </a:solidFill>
                <a:effectLst/>
              </a:rPr>
              <a:t>Empirical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 </a:t>
            </a:r>
            <a:r>
              <a:rPr lang="et-EE" sz="1400" b="0" i="0" dirty="0" err="1">
                <a:solidFill>
                  <a:srgbClr val="222222"/>
                </a:solidFill>
                <a:effectLst/>
              </a:rPr>
              <a:t>evidence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 of </a:t>
            </a:r>
            <a:r>
              <a:rPr lang="et-EE" sz="1400" b="0" i="0" dirty="0" err="1">
                <a:solidFill>
                  <a:srgbClr val="222222"/>
                </a:solidFill>
                <a:effectLst/>
              </a:rPr>
              <a:t>Large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 </a:t>
            </a:r>
            <a:r>
              <a:rPr lang="et-EE" sz="1400" b="0" i="0" dirty="0" err="1">
                <a:solidFill>
                  <a:srgbClr val="222222"/>
                </a:solidFill>
                <a:effectLst/>
              </a:rPr>
              <a:t>Language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 </a:t>
            </a:r>
            <a:r>
              <a:rPr lang="et-EE" sz="1400" b="0" i="0" dirty="0" err="1">
                <a:solidFill>
                  <a:srgbClr val="222222"/>
                </a:solidFill>
                <a:effectLst/>
              </a:rPr>
              <a:t>Model's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 </a:t>
            </a:r>
            <a:r>
              <a:rPr lang="et-EE" sz="1400" b="0" i="0" dirty="0" err="1">
                <a:solidFill>
                  <a:srgbClr val="222222"/>
                </a:solidFill>
                <a:effectLst/>
              </a:rPr>
              <a:t>influence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 on </a:t>
            </a:r>
            <a:r>
              <a:rPr lang="et-EE" sz="1400" b="0" i="0" dirty="0" err="1">
                <a:solidFill>
                  <a:srgbClr val="222222"/>
                </a:solidFill>
                <a:effectLst/>
              </a:rPr>
              <a:t>human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 </a:t>
            </a:r>
            <a:r>
              <a:rPr lang="et-EE" sz="1400" b="0" i="0" dirty="0" err="1">
                <a:solidFill>
                  <a:srgbClr val="222222"/>
                </a:solidFill>
                <a:effectLst/>
              </a:rPr>
              <a:t>spoken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 </a:t>
            </a:r>
            <a:r>
              <a:rPr lang="et-EE" sz="1400" b="0" i="0" dirty="0" err="1">
                <a:solidFill>
                  <a:srgbClr val="222222"/>
                </a:solidFill>
                <a:effectLst/>
              </a:rPr>
              <a:t>communication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. </a:t>
            </a:r>
            <a:r>
              <a:rPr lang="et-EE" sz="1400" b="0" i="1" dirty="0" err="1">
                <a:solidFill>
                  <a:srgbClr val="222222"/>
                </a:solidFill>
                <a:effectLst/>
              </a:rPr>
              <a:t>arXiv</a:t>
            </a:r>
            <a:r>
              <a:rPr lang="et-EE" sz="1400" b="0" i="1" dirty="0">
                <a:solidFill>
                  <a:srgbClr val="222222"/>
                </a:solidFill>
                <a:effectLst/>
              </a:rPr>
              <a:t> preprint arXiv:2409.01754</a:t>
            </a:r>
            <a:r>
              <a:rPr lang="et-EE" sz="1400" b="0" i="0" dirty="0">
                <a:solidFill>
                  <a:srgbClr val="222222"/>
                </a:solidFill>
                <a:effectLst/>
              </a:rPr>
              <a:t>. </a:t>
            </a:r>
            <a:endParaRPr lang="et-EE" sz="1400" dirty="0"/>
          </a:p>
        </p:txBody>
      </p:sp>
    </p:spTree>
    <p:extLst>
      <p:ext uri="{BB962C8B-B14F-4D97-AF65-F5344CB8AC3E}">
        <p14:creationId xmlns:p14="http://schemas.microsoft.com/office/powerpoint/2010/main" val="3498845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31A7B6-C218-4DCC-7A90-7182B385F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180" y="285150"/>
            <a:ext cx="9827639" cy="5651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3D603A-2A95-3745-14AF-2E820AAFFB9C}"/>
              </a:ext>
            </a:extLst>
          </p:cNvPr>
          <p:cNvSpPr txBox="1"/>
          <p:nvPr/>
        </p:nvSpPr>
        <p:spPr>
          <a:xfrm>
            <a:off x="0" y="6311240"/>
            <a:ext cx="103138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150" sz="1400" dirty="0">
                <a:effectLst/>
              </a:rPr>
              <a:t>Bhat, Advait, Marianne Aubin Le Quéré, Mor Naaman, and Maurice Jakesch. “Reactive Writers: How Co-Writing with AI Changes How We Engage with Ideas.” arXiv:2603.10374. Preprint, </a:t>
            </a:r>
            <a:r>
              <a:rPr lang="en-150" sz="1400" dirty="0" err="1">
                <a:effectLst/>
              </a:rPr>
              <a:t>arXiv</a:t>
            </a:r>
            <a:r>
              <a:rPr lang="en-150" sz="1400" dirty="0">
                <a:effectLst/>
              </a:rPr>
              <a:t>, March 11, 2026. </a:t>
            </a:r>
            <a:r>
              <a:rPr lang="en-150" sz="1400" dirty="0">
                <a:effectLst/>
                <a:hlinkClick r:id="rId4"/>
              </a:rPr>
              <a:t>https://doi.org/10.48550/arXiv.2603.10374</a:t>
            </a:r>
            <a:r>
              <a:rPr lang="en-150" sz="140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0795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3DC801-B60E-E2B8-6509-09613F983A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77" y="333039"/>
            <a:ext cx="10494925" cy="58426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1DD3E8-0EC3-8A71-4FF2-E1552979AC23}"/>
              </a:ext>
            </a:extLst>
          </p:cNvPr>
          <p:cNvSpPr txBox="1"/>
          <p:nvPr/>
        </p:nvSpPr>
        <p:spPr>
          <a:xfrm>
            <a:off x="0" y="6334780"/>
            <a:ext cx="11551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150" sz="1400" dirty="0">
                <a:effectLst/>
              </a:rPr>
              <a:t>Agarwal, Dhruv, Mor Naaman, and Aditya </a:t>
            </a:r>
            <a:r>
              <a:rPr lang="en-150" sz="1400" dirty="0" err="1">
                <a:effectLst/>
              </a:rPr>
              <a:t>Vashistha</a:t>
            </a:r>
            <a:r>
              <a:rPr lang="en-150" sz="1400" dirty="0">
                <a:effectLst/>
              </a:rPr>
              <a:t>. “AI Suggestions Homogenize Writing Toward Western Styles and Diminish Cultural Nuances.”</a:t>
            </a:r>
            <a:br>
              <a:rPr lang="en-US" sz="1400" dirty="0">
                <a:effectLst/>
              </a:rPr>
            </a:br>
            <a:r>
              <a:rPr lang="en-150" sz="1400" i="1" dirty="0">
                <a:effectLst/>
              </a:rPr>
              <a:t>Proceedings of the 2025 CHI Conference on Human Factors in Computing Systems</a:t>
            </a:r>
            <a:r>
              <a:rPr lang="en-150" sz="1400" dirty="0">
                <a:effectLst/>
              </a:rPr>
              <a:t>, April 26, 2025, 1–21. </a:t>
            </a:r>
            <a:r>
              <a:rPr lang="en-150" sz="1400" dirty="0">
                <a:effectLst/>
                <a:hlinkClick r:id="rId3"/>
              </a:rPr>
              <a:t>https://doi.org/10.1145/3706598.3713564</a:t>
            </a:r>
            <a:r>
              <a:rPr lang="en-150" sz="1400" dirty="0">
                <a:effectLst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1767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6E326-4462-BF95-9A62-CE4F09C51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33776-0352-D6FC-BB92-893CE7456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Thesis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0DB60-9B27-C373-D9C6-3171E5BCF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Generative AI does not faithfully represent the diversity of real-world distributions in its outputs.</a:t>
            </a:r>
          </a:p>
          <a:p>
            <a:pPr>
              <a:lnSpc>
                <a:spcPct val="100000"/>
              </a:lnSpc>
            </a:pPr>
            <a:r>
              <a:rPr lang="en-US" dirty="0"/>
              <a:t>This unfaithful representation is caused by different factors: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Limited or skewed pre-training data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Deliberate alignment during post-training</a:t>
            </a:r>
          </a:p>
          <a:p>
            <a:pPr marL="914400" lvl="1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Intrinsic, mathematical properties of AI models</a:t>
            </a:r>
          </a:p>
          <a:p>
            <a:pPr>
              <a:lnSpc>
                <a:spcPct val="100000"/>
              </a:lnSpc>
            </a:pPr>
            <a:r>
              <a:rPr lang="en-US" dirty="0"/>
              <a:t>This can have negative effects on non-cultural viewpoints and cultures.</a:t>
            </a:r>
          </a:p>
        </p:txBody>
      </p:sp>
    </p:spTree>
    <p:extLst>
      <p:ext uri="{BB962C8B-B14F-4D97-AF65-F5344CB8AC3E}">
        <p14:creationId xmlns:p14="http://schemas.microsoft.com/office/powerpoint/2010/main" val="1310013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1AD6E-FDBC-D531-2452-ED6C32030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5DB1B-AFC3-DEB6-25F6-356577036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56238" cy="1325563"/>
          </a:xfrm>
        </p:spPr>
        <p:txBody>
          <a:bodyPr>
            <a:noAutofit/>
          </a:bodyPr>
          <a:lstStyle/>
          <a:p>
            <a:r>
              <a:rPr lang="en-US" sz="3600" dirty="0"/>
              <a:t>Benchmarking LLMs at the Institute of the Estonian Language (EKI)</a:t>
            </a:r>
            <a:endParaRPr lang="en-150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5C317-E0DE-96EC-DC1B-1FE32B7733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56238" cy="466725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Given that the quality of the output of LLMs varies across languages, localized analyses are needed.</a:t>
            </a:r>
          </a:p>
          <a:p>
            <a:pPr>
              <a:lnSpc>
                <a:spcPct val="120000"/>
              </a:lnSpc>
            </a:pPr>
            <a:r>
              <a:rPr lang="en-US" b="1" dirty="0"/>
              <a:t>Benchmarking </a:t>
            </a:r>
            <a:r>
              <a:rPr lang="en-US" dirty="0"/>
              <a:t>means subjecting a system to reproducible, automated testing to obtain quantifiable results.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Fundamental part of AI development as labs need to assess the qualities of their models;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However, vast majority of LLM benchmarks are in English and often US-specific, or machine-translated;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Native Estonian benchmarks are scarce and not continuously applied to new model releases.</a:t>
            </a:r>
          </a:p>
          <a:p>
            <a:pPr>
              <a:lnSpc>
                <a:spcPct val="120000"/>
              </a:lnSpc>
            </a:pPr>
            <a:r>
              <a:rPr lang="en-US" dirty="0"/>
              <a:t>EKI’s benchmarking effort: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Public and up-to-date leaderboard with 80+ models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7 benchmarks (with 5 more in the works)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3 categories: language, knowledge, safety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19EB44-6825-473E-8772-C457ABD60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718" y="0"/>
            <a:ext cx="54342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58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32B96-4B2E-DF1F-E39B-D1B1F2FDF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ABA30-1DC5-94E6-703A-1E32A407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946" y="365126"/>
            <a:ext cx="5615491" cy="452456"/>
          </a:xfrm>
        </p:spPr>
        <p:txBody>
          <a:bodyPr>
            <a:noAutofit/>
          </a:bodyPr>
          <a:lstStyle/>
          <a:p>
            <a:r>
              <a:rPr lang="en-US" sz="3600" dirty="0"/>
              <a:t>Our benchmarks</a:t>
            </a:r>
            <a:endParaRPr lang="en-150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B40AC-DD77-151F-0D07-9C2503EF9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336" y="1032735"/>
            <a:ext cx="6121102" cy="5669280"/>
          </a:xfrm>
        </p:spPr>
        <p:txBody>
          <a:bodyPr>
            <a:no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150" sz="1700" b="1" dirty="0"/>
              <a:t>Language Advice</a:t>
            </a:r>
            <a:r>
              <a:rPr lang="en-150" sz="1700" dirty="0"/>
              <a:t>: Estonian orthography, inflection, and word choice, based on 240 real queries to </a:t>
            </a:r>
            <a:r>
              <a:rPr lang="en-150" sz="1700" dirty="0" err="1"/>
              <a:t>EKI’s</a:t>
            </a:r>
            <a:r>
              <a:rPr lang="en-150" sz="1700" dirty="0"/>
              <a:t> language advice service.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150" sz="1700" b="1" dirty="0"/>
              <a:t>Terminology</a:t>
            </a:r>
            <a:r>
              <a:rPr lang="en-150" sz="1700" dirty="0"/>
              <a:t>: Estonian specialist terminology across 46 fields, using 1,380 definition–term pairs from EKI resources.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150" sz="1700" b="1" dirty="0"/>
              <a:t>Idioms</a:t>
            </a:r>
            <a:r>
              <a:rPr lang="en-150" sz="1700" dirty="0"/>
              <a:t>: Figurative language covering metaphors, idioms, and expressions, including Estonian-specific, universal, and ambiguous types.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150" sz="1700" b="1" dirty="0"/>
              <a:t>Trivia</a:t>
            </a:r>
            <a:r>
              <a:rPr lang="en-150" sz="1700" dirty="0"/>
              <a:t>: Multiple-choice questions on Estonian history, culture, sports, nature, geography, and miscellaneous topics.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150" sz="1700" b="1" dirty="0"/>
              <a:t>Trivia Hard</a:t>
            </a:r>
            <a:r>
              <a:rPr lang="en-150" sz="1700" dirty="0"/>
              <a:t>: 800 harder open-answer trivia questions across ten topics.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150" sz="1700" b="1" dirty="0"/>
              <a:t>Book Recommendations</a:t>
            </a:r>
            <a:r>
              <a:rPr lang="en-150" sz="1700" dirty="0"/>
              <a:t>: Estonian book recommendations across eight genres and five criteria, with hallucinations checked against the National Bibliography.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150" sz="1700" b="1" dirty="0"/>
              <a:t>Propaganda Resistance</a:t>
            </a:r>
            <a:r>
              <a:rPr lang="en-150" sz="1700" dirty="0"/>
              <a:t>: 225 prompts covering 15 Kremlin narratives in three languages and three question types, scored by a separate judge model.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7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791556-B5F1-38E7-12FC-C7065F12B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799" y="225691"/>
            <a:ext cx="4839865" cy="28509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706DE4-5352-7011-0809-94DF948A6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799" y="3199142"/>
            <a:ext cx="4851596" cy="295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4708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E4494-E2A6-7A0C-D0F4-EFFD7D174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32B4A-7CA0-C5CC-CBAA-62047D34D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284" y="204423"/>
            <a:ext cx="5756238" cy="1325563"/>
          </a:xfrm>
        </p:spPr>
        <p:txBody>
          <a:bodyPr>
            <a:noAutofit/>
          </a:bodyPr>
          <a:lstStyle/>
          <a:p>
            <a:r>
              <a:rPr lang="en-US" sz="3600" dirty="0"/>
              <a:t>Current results</a:t>
            </a:r>
            <a:endParaRPr lang="en-150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56D5B-01EF-1122-E962-3502F333C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487" y="1387736"/>
            <a:ext cx="3818965" cy="510513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Frontier performance has improved for most benchmarks since 2023. However: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benchmarks are generally </a:t>
            </a:r>
            <a:r>
              <a:rPr lang="en-US" sz="1800" b="1" dirty="0"/>
              <a:t>not saturated;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Even frontier models have </a:t>
            </a:r>
            <a:r>
              <a:rPr lang="en-US" sz="1800" b="1" dirty="0"/>
              <a:t>considerable room for improvement</a:t>
            </a:r>
            <a:r>
              <a:rPr lang="en-US" sz="1800" dirty="0"/>
              <a:t>, esp. in terminology and harder facts;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Performance gains are uneven: newer models are not guaranteed to be better;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open vs closed gap is significantly larger than in English benchmarks.</a:t>
            </a:r>
          </a:p>
          <a:p>
            <a:pPr lvl="1">
              <a:lnSpc>
                <a:spcPct val="100000"/>
              </a:lnSpc>
            </a:pPr>
            <a:endParaRPr lang="en-US" sz="1800" dirty="0"/>
          </a:p>
          <a:p>
            <a:pPr lvl="1">
              <a:lnSpc>
                <a:spcPct val="100000"/>
              </a:lnSpc>
            </a:pPr>
            <a:endParaRPr lang="en-US" sz="1800" dirty="0"/>
          </a:p>
          <a:p>
            <a:pPr lvl="1">
              <a:lnSpc>
                <a:spcPct val="100000"/>
              </a:lnSpc>
            </a:pP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7CF6D3-9FDF-F8BF-1DB8-7A3DE14DF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944" y="0"/>
            <a:ext cx="6789438" cy="22711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63D6CE-E9A2-42F7-A388-18BF939283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944" y="2138504"/>
            <a:ext cx="6662568" cy="2318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CC5C88-78E7-EFC1-4424-A3CA72480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944" y="4409683"/>
            <a:ext cx="6789438" cy="23589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3592F9-DA77-6145-47A6-91751A435ED0}"/>
              </a:ext>
            </a:extLst>
          </p:cNvPr>
          <p:cNvSpPr txBox="1"/>
          <p:nvPr/>
        </p:nvSpPr>
        <p:spPr>
          <a:xfrm>
            <a:off x="5195944" y="35146"/>
            <a:ext cx="44106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</a:rPr>
              <a:t>Aggregated performance across time</a:t>
            </a:r>
            <a:endParaRPr lang="en-150" sz="1600" dirty="0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068149-9166-282E-284B-93B851D587D7}"/>
              </a:ext>
            </a:extLst>
          </p:cNvPr>
          <p:cNvSpPr txBox="1"/>
          <p:nvPr/>
        </p:nvSpPr>
        <p:spPr>
          <a:xfrm>
            <a:off x="5137458" y="2236884"/>
            <a:ext cx="678943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Claude Sonnet versions 4, 4.5, 4.6, 5 are worse than 3.7 in the language category</a:t>
            </a:r>
            <a:endParaRPr lang="en-150" sz="1600" dirty="0">
              <a:solidFill>
                <a:schemeClr val="accent4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E132DE4-7A10-CC31-7D0C-3FF2AE3950CE}"/>
              </a:ext>
            </a:extLst>
          </p:cNvPr>
          <p:cNvCxnSpPr/>
          <p:nvPr/>
        </p:nvCxnSpPr>
        <p:spPr>
          <a:xfrm>
            <a:off x="7960659" y="3334871"/>
            <a:ext cx="376517" cy="2043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0449FAB-54A4-A7D2-7A04-16C689918831}"/>
              </a:ext>
            </a:extLst>
          </p:cNvPr>
          <p:cNvSpPr txBox="1"/>
          <p:nvPr/>
        </p:nvSpPr>
        <p:spPr>
          <a:xfrm>
            <a:off x="7401262" y="3019450"/>
            <a:ext cx="12889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3.7 (retired)</a:t>
            </a:r>
            <a:endParaRPr lang="en-150" sz="1600" dirty="0">
              <a:solidFill>
                <a:schemeClr val="accent4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E4C5B2-3BD0-3EAE-A996-B2B7D739A560}"/>
              </a:ext>
            </a:extLst>
          </p:cNvPr>
          <p:cNvSpPr txBox="1"/>
          <p:nvPr/>
        </p:nvSpPr>
        <p:spPr>
          <a:xfrm>
            <a:off x="11425985" y="3791265"/>
            <a:ext cx="5593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</a:rPr>
              <a:t>5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2644AAA-0142-D692-7588-65EDC6825782}"/>
              </a:ext>
            </a:extLst>
          </p:cNvPr>
          <p:cNvCxnSpPr>
            <a:cxnSpLocks/>
          </p:cNvCxnSpPr>
          <p:nvPr/>
        </p:nvCxnSpPr>
        <p:spPr>
          <a:xfrm flipH="1" flipV="1">
            <a:off x="11176765" y="3634806"/>
            <a:ext cx="311631" cy="2151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45D3C82-AE26-3DF6-3A02-DE4FC2294004}"/>
              </a:ext>
            </a:extLst>
          </p:cNvPr>
          <p:cNvSpPr txBox="1"/>
          <p:nvPr/>
        </p:nvSpPr>
        <p:spPr>
          <a:xfrm>
            <a:off x="5206702" y="4475464"/>
            <a:ext cx="678943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6"/>
                </a:solidFill>
              </a:rPr>
              <a:t>Open frontier trails closed frontier by &gt;1 year and is moving slower</a:t>
            </a:r>
            <a:endParaRPr lang="en-150" sz="1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02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19" grpId="0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601FE-857A-BDCE-0A55-1A51F610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75DD8-1D1E-B7EF-8C8A-1CDFE9A0B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Generative AI models have trouble with accurate and faithful representations of real-world distributions.</a:t>
            </a:r>
          </a:p>
          <a:p>
            <a:r>
              <a:rPr lang="en-US" dirty="0"/>
              <a:t>These misrepresentations can have linguistic, social and cultural consequences.</a:t>
            </a:r>
          </a:p>
          <a:p>
            <a:r>
              <a:rPr lang="en-US" dirty="0"/>
              <a:t>It is vital for smaller languages (and anyone, really), to keep track of AI capabilities instead of blindly trusting reported performance.</a:t>
            </a:r>
          </a:p>
          <a:p>
            <a:r>
              <a:rPr lang="en-US" u="sng" dirty="0"/>
              <a:t>MOODUPUU.EKI.EE</a:t>
            </a:r>
          </a:p>
        </p:txBody>
      </p:sp>
    </p:spTree>
    <p:extLst>
      <p:ext uri="{BB962C8B-B14F-4D97-AF65-F5344CB8AC3E}">
        <p14:creationId xmlns:p14="http://schemas.microsoft.com/office/powerpoint/2010/main" val="2781458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8F06B-E549-3405-B174-616C76607D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Ai-</a:t>
            </a:r>
            <a:r>
              <a:rPr lang="en-US" dirty="0" err="1"/>
              <a:t>teh</a:t>
            </a:r>
            <a:r>
              <a:rPr lang="en-US" dirty="0"/>
              <a:t>!</a:t>
            </a:r>
            <a:endParaRPr lang="en-15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2B92E-A354-39A4-41EF-681E443835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feedback: </a:t>
            </a:r>
            <a:r>
              <a:rPr lang="en-US" dirty="0">
                <a:hlinkClick r:id="rId2"/>
              </a:rPr>
              <a:t>krister.kruusmaa@eki.ee</a:t>
            </a:r>
            <a:r>
              <a:rPr lang="en-US" dirty="0"/>
              <a:t> 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479816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1630</Words>
  <Application>Microsoft Office PowerPoint</Application>
  <PresentationFormat>Laiekraan</PresentationFormat>
  <Paragraphs>126</Paragraphs>
  <Slides>27</Slides>
  <Notes>14</Notes>
  <HiddenSlides>0</HiddenSlides>
  <MMClips>0</MMClips>
  <ScaleCrop>false</ScaleCrop>
  <HeadingPairs>
    <vt:vector size="4" baseType="variant">
      <vt:variant>
        <vt:lpstr>Kujundus</vt:lpstr>
      </vt:variant>
      <vt:variant>
        <vt:i4>1</vt:i4>
      </vt:variant>
      <vt:variant>
        <vt:lpstr>Slaidipealkirjad</vt:lpstr>
      </vt:variant>
      <vt:variant>
        <vt:i4>27</vt:i4>
      </vt:variant>
    </vt:vector>
  </HeadingPairs>
  <TitlesOfParts>
    <vt:vector size="28" baseType="lpstr">
      <vt:lpstr>Office Theme</vt:lpstr>
      <vt:lpstr>Aligned to Whom?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Thesis</vt:lpstr>
      <vt:lpstr>PowerPointi esitlus</vt:lpstr>
      <vt:lpstr>PowerPointi esitlus</vt:lpstr>
      <vt:lpstr>The two stages of model development</vt:lpstr>
      <vt:lpstr>PowerPointi esitlus</vt:lpstr>
      <vt:lpstr>PowerPointi esitlus</vt:lpstr>
      <vt:lpstr>PowerPointi esitlus</vt:lpstr>
      <vt:lpstr>Mode(l) collapse</vt:lpstr>
      <vt:lpstr>PowerPointi esitlus</vt:lpstr>
      <vt:lpstr>Thesis</vt:lpstr>
      <vt:lpstr>PowerPointi esitlus</vt:lpstr>
      <vt:lpstr>PowerPointi esitlus</vt:lpstr>
      <vt:lpstr>PowerPointi esitlus</vt:lpstr>
      <vt:lpstr>PowerPointi esitlus</vt:lpstr>
      <vt:lpstr>Thesis</vt:lpstr>
      <vt:lpstr>Benchmarking LLMs at the Institute of the Estonian Language (EKI)</vt:lpstr>
      <vt:lpstr>Our benchmarks</vt:lpstr>
      <vt:lpstr>Current results</vt:lpstr>
      <vt:lpstr>Conclusion</vt:lpstr>
      <vt:lpstr>Ai-teh!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Krister Kruusmaa</dc:creator>
  <cp:lastModifiedBy>Krister Kruusmaa</cp:lastModifiedBy>
  <cp:revision>26</cp:revision>
  <dcterms:created xsi:type="dcterms:W3CDTF">2026-10-05T07:21:28Z</dcterms:created>
  <dcterms:modified xsi:type="dcterms:W3CDTF">2026-10-14T07:06:19Z</dcterms:modified>
</cp:coreProperties>
</file>