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37" r:id="rId5"/>
    <p:sldId id="339" r:id="rId6"/>
    <p:sldId id="351" r:id="rId7"/>
    <p:sldId id="350" r:id="rId8"/>
    <p:sldId id="352" r:id="rId9"/>
    <p:sldId id="353" r:id="rId10"/>
    <p:sldId id="355" r:id="rId11"/>
    <p:sldId id="357" r:id="rId12"/>
    <p:sldId id="340" r:id="rId13"/>
    <p:sldId id="341" r:id="rId14"/>
    <p:sldId id="344" r:id="rId15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955A52-6E9F-728F-7E42-AB528ECF848E}" v="219" dt="2025-04-22T08:50:03.9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0A4D0C4-CA0D-028A-6723-3F7140F01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A4096FCA-D9E2-5C53-B5B1-0711B2623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76AA9E96-05F6-7B98-C3BA-415221E0E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8345A16B-8B00-9FBE-1B27-43FBCDAF6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D8F43B5D-C556-BA39-45CC-DF306810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0062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9274F34-9F24-5FA2-50E3-42A178D2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B922E3B-531A-AC67-C378-CA22B84E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07D08CA-ECE9-4EB4-26B3-BF3B3A83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CAEA3FE3-677F-9DBE-93B7-7F9F6DD06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4DC4D1C-FDF0-3743-E962-0F97541D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740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95B468E-FBBA-12A8-AF53-D51997E5B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A8DDD4DE-C824-066F-3A3E-9B3382554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05AD62B8-1E58-4CBC-78EE-8A1A9945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4C9A51A6-F1F2-2FC8-D9FC-0091185C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43ACD572-2B49-B0F9-57B3-0EC2EFDB8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5330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1E26E19-5B37-9DAD-D07A-57B32A549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BB81DE2-3781-6789-7791-6DFC3CB3D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D9AE1B5D-9298-A765-1C36-0A76FAE25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95696E6-2B92-AE62-C6EE-0A83799B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F995F5F-F426-89FA-60A0-1C4B58CA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C0D7B286-5C1A-8087-A540-FE82FF16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90389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2EBE2C8-BF03-B897-0879-5AC3E367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837A84EC-A53F-141C-6756-952B11BFA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65B19147-B35B-9939-2970-998BEC5F5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54B2AD2D-25AB-4994-8436-018D8DF3F3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7DD14EAE-515C-8D7D-E78C-16455C23A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F7A7E6B7-4B04-0BBE-B5A5-B819B17F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2F6B66C2-CAFC-D44A-E9BC-CF0E0A641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066F92BC-FB77-DD47-2895-F39ED036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79748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204EE00-C484-433B-6616-05BC1D0D4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AB69ED16-4058-22C8-5E70-C72AD362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FC902D76-FC2A-7F2B-80C3-A16604E77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79B03F0-7286-2533-45AD-5006BD5D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99483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425A5CBA-878C-8B52-835D-BE2E08EB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D755AA4A-9846-0D8A-1086-964423CE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ABE8B1E2-FC96-0E63-DE42-A03BBBDD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3853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8F5E29F-A001-3F95-93AD-BC8221B4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7D3B92AE-EE67-545F-235D-25EA3C560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24206487-CB9F-EFEE-45EC-C44407CD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616EEE2-568D-6DA9-37D1-AB326B388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17735937-5CB6-D827-440F-57FC646F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3304DDE-581B-12F0-F64D-24CFF64E1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720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E4535F8-601E-05C5-7EFF-133E3BD1C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9E21DFFB-5104-7C58-4BCF-06763D25C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A3C7CA7F-8507-69B0-D62C-14044EEC0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E2D0BE7C-A530-5CCF-D08D-4E097AF21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4FD14A3B-C2E3-49FB-5DEC-0D8C94AD3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4821EFB1-194A-7B58-E1B9-009E3815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9175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F8657B6-019C-234B-1B24-5DD7810A9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4677F06F-1B74-7FF1-0C0E-69E5E47B2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8FA41362-CEE0-58FE-1DF7-F5EA2E27F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A8456B2A-0E92-7DE8-BC27-92ED1664A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4792E923-FCE7-A77B-D3F6-DE58BD01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30953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E3C641D1-69C4-99ED-9E5E-D913605037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6369000F-378F-977A-6D15-C99EFD424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2F0FF760-19D6-11AA-09EF-FEA41C570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AEE1FDA-0060-975A-FCC3-B53D3A4FE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D1D9E69A-AC72-EC54-2E7D-E6F51790C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04578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ldiga avaslaid">
    <p:bg>
      <p:bgPr>
        <a:blipFill dpi="0" rotWithShape="1">
          <a:blip r:embed="rId2">
            <a:lum/>
          </a:blip>
          <a:srcRect/>
          <a:stretch>
            <a:fillRect l="9000" t="-9000" r="-1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3550" y="-269914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6D51DF-C05C-6633-4C4B-075F51A0E405}"/>
              </a:ext>
            </a:extLst>
          </p:cNvPr>
          <p:cNvSpPr/>
          <p:nvPr userDrawn="1"/>
        </p:nvSpPr>
        <p:spPr>
          <a:xfrm rot="900000">
            <a:off x="-832026" y="4405807"/>
            <a:ext cx="2584464" cy="2693354"/>
          </a:xfrm>
          <a:prstGeom prst="rect">
            <a:avLst/>
          </a:prstGeom>
          <a:blipFill dpi="0" rotWithShape="0">
            <a:blip r:embed="rId3"/>
            <a:srcRect/>
            <a:stretch>
              <a:fillRect l="-22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A277ED7-684E-75DD-72E9-0C32E5D099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-906313" y="4369608"/>
            <a:ext cx="2633677" cy="3035424"/>
          </a:xfrm>
          <a:blipFill dpi="0" rotWithShape="0">
            <a:blip r:embed="rId3"/>
            <a:srcRect/>
            <a:stretch>
              <a:fillRect t="15000" r="-70000"/>
            </a:stretch>
          </a:blipFill>
        </p:spPr>
        <p:txBody>
          <a:bodyPr wrap="square" anchor="ctr"/>
          <a:lstStyle>
            <a:lvl1pPr marL="0" indent="0" algn="ctr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err="1"/>
              <a:t>Photo</a:t>
            </a:r>
            <a:r>
              <a:rPr lang="et-EE"/>
              <a:t> of </a:t>
            </a:r>
            <a:r>
              <a:rPr lang="et-EE" err="1"/>
              <a:t>presenter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401391-FB67-4455-BE0F-970C3BFBC2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2781" y="940418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/>
              <a:t>Logo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E46AF10-C4E4-4130-87BF-6EA8EAC9EF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784850" cy="708025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/>
              <a:t>TITLE</a:t>
            </a:r>
            <a:endParaRPr lang="en-US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256F9F4-819E-4B66-BA33-0C22B2777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1474" y="4763089"/>
            <a:ext cx="3489255" cy="95639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err="1"/>
              <a:t>First</a:t>
            </a:r>
            <a:r>
              <a:rPr lang="et-EE"/>
              <a:t> </a:t>
            </a:r>
            <a:r>
              <a:rPr lang="et-EE" err="1"/>
              <a:t>Name</a:t>
            </a:r>
            <a:r>
              <a:rPr lang="et-EE"/>
              <a:t> Last </a:t>
            </a:r>
            <a:r>
              <a:rPr lang="et-EE" err="1"/>
              <a:t>Name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054F536-C126-489B-853A-3EEA1F4C2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1474" y="5719482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err="1"/>
              <a:t>position</a:t>
            </a:r>
            <a:endParaRPr lang="et-EE"/>
          </a:p>
          <a:p>
            <a:pPr lvl="0"/>
            <a:r>
              <a:rPr lang="et-EE" err="1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1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has le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411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C7E2E60-22C0-1FA9-9BEF-A1D69FCC8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1B45C807-B2C0-8DB5-F682-9475EAEE1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F5A831D9-9D21-2ACA-ED89-11275A9552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8FAFA-2C39-4806-8950-B70B6B77E693}" type="datetimeFigureOut">
              <a:rPr lang="et-EE" smtClean="0"/>
              <a:t>22.04.2025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D200B83F-D11F-E14F-2856-7DC824132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4CDBBBC2-F76C-65E2-5AD5-4C449718C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27C3D9-F25D-4DAC-B14D-260246D1BC3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2009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cid:9B57FE0A-0BCA-40A9-AA15-06DE059AD5FB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hatisdigitalhumanitie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igitalmethods.ut.e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igihum.ut.ee/et/sisu/oppematerjal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9B57FE0A-0BCA-40A9-AA15-06DE059AD5FB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5A3B52A-2D30-4812-862A-C701432BD79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09755" y="1233951"/>
            <a:ext cx="3560373" cy="487722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68E563-5026-4420-B72E-420B1B96D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2781" y="2499470"/>
            <a:ext cx="4909923" cy="1084978"/>
          </a:xfrm>
        </p:spPr>
        <p:txBody>
          <a:bodyPr/>
          <a:lstStyle/>
          <a:p>
            <a:pPr marL="0" indent="0">
              <a:buNone/>
            </a:pPr>
            <a:r>
              <a:rPr lang="en-US" b="0" i="0" dirty="0">
                <a:solidFill>
                  <a:srgbClr val="080809"/>
                </a:solidFill>
                <a:effectLst/>
                <a:latin typeface="Rubik SemiBold" pitchFamily="2" charset="-79"/>
                <a:cs typeface="Rubik SemiBold" pitchFamily="2" charset="-79"/>
              </a:rPr>
              <a:t>Digital </a:t>
            </a:r>
            <a:r>
              <a:rPr lang="et-EE" b="0" i="0" dirty="0">
                <a:solidFill>
                  <a:srgbClr val="080809"/>
                </a:solidFill>
                <a:effectLst/>
                <a:latin typeface="Rubik SemiBold" pitchFamily="2" charset="-79"/>
                <a:cs typeface="Rubik SemiBold" pitchFamily="2" charset="-79"/>
              </a:rPr>
              <a:t>H</a:t>
            </a:r>
            <a:r>
              <a:rPr lang="en-US" b="0" i="0" dirty="0" err="1">
                <a:solidFill>
                  <a:srgbClr val="080809"/>
                </a:solidFill>
                <a:effectLst/>
                <a:latin typeface="Rubik SemiBold" pitchFamily="2" charset="-79"/>
                <a:cs typeface="Rubik SemiBold" pitchFamily="2" charset="-79"/>
              </a:rPr>
              <a:t>umanities</a:t>
            </a:r>
            <a:r>
              <a:rPr lang="en-US" b="0" i="0" dirty="0">
                <a:solidFill>
                  <a:srgbClr val="080809"/>
                </a:solidFill>
                <a:effectLst/>
                <a:latin typeface="Rubik SemiBold" pitchFamily="2" charset="-79"/>
                <a:cs typeface="Rubik SemiBold" pitchFamily="2" charset="-79"/>
              </a:rPr>
              <a:t> at the University of Tartu</a:t>
            </a:r>
            <a:endParaRPr lang="en-GB" dirty="0">
              <a:latin typeface="Rubik SemiBold" pitchFamily="2" charset="-79"/>
              <a:ea typeface="Calibri" panose="020F0502020204030204" pitchFamily="34" charset="0"/>
              <a:cs typeface="Rubik SemiBold" pitchFamily="2" charset="-79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52CDC5-3E56-468B-825C-1E712F8BB4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9551" y="4014217"/>
            <a:ext cx="5518097" cy="17150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t-EE" dirty="0"/>
              <a:t>Liina Lindström</a:t>
            </a:r>
          </a:p>
          <a:p>
            <a:pPr marL="0" indent="0">
              <a:spcAft>
                <a:spcPts val="500"/>
              </a:spcAft>
              <a:buNone/>
            </a:pPr>
            <a:r>
              <a:rPr lang="et-EE" sz="1800" dirty="0">
                <a:latin typeface="Rubik" pitchFamily="2" charset="-79"/>
                <a:ea typeface="Open Sans SemiBold"/>
                <a:cs typeface="Rubik"/>
              </a:rPr>
              <a:t>Head of </a:t>
            </a:r>
            <a:r>
              <a:rPr lang="et-EE" sz="1800" err="1">
                <a:latin typeface="Rubik" pitchFamily="2" charset="-79"/>
                <a:ea typeface="Open Sans SemiBold"/>
                <a:cs typeface="Rubik"/>
              </a:rPr>
              <a:t>the</a:t>
            </a:r>
            <a:r>
              <a:rPr lang="et-EE" sz="1800" dirty="0">
                <a:latin typeface="Rubik" pitchFamily="2" charset="-79"/>
                <a:ea typeface="Open Sans SemiBold"/>
                <a:cs typeface="Rubik"/>
              </a:rPr>
              <a:t> </a:t>
            </a:r>
            <a:r>
              <a:rPr lang="et-EE" sz="1800" err="1">
                <a:latin typeface="Rubik" pitchFamily="2" charset="-79"/>
                <a:ea typeface="Open Sans SemiBold"/>
                <a:cs typeface="Rubik"/>
              </a:rPr>
              <a:t>Institute</a:t>
            </a:r>
            <a:r>
              <a:rPr lang="et-EE" sz="1800" dirty="0">
                <a:latin typeface="Rubik" pitchFamily="2" charset="-79"/>
                <a:ea typeface="Open Sans SemiBold"/>
                <a:cs typeface="Rubik"/>
              </a:rPr>
              <a:t> of Estonian and General </a:t>
            </a:r>
            <a:r>
              <a:rPr lang="et-EE" sz="1800" err="1">
                <a:latin typeface="Rubik" pitchFamily="2" charset="-79"/>
                <a:ea typeface="Open Sans SemiBold"/>
                <a:cs typeface="Rubik"/>
              </a:rPr>
              <a:t>Linguistics</a:t>
            </a:r>
            <a:endParaRPr lang="et-EE" sz="1800">
              <a:latin typeface="Rubik" pitchFamily="2" charset="-79"/>
              <a:ea typeface="Open Sans SemiBold"/>
              <a:cs typeface="Rubik"/>
            </a:endParaRPr>
          </a:p>
          <a:p>
            <a:pPr marL="0" indent="0">
              <a:buNone/>
            </a:pPr>
            <a:r>
              <a:rPr lang="et-EE" sz="1800" dirty="0">
                <a:latin typeface="Rubik" pitchFamily="2" charset="-79"/>
                <a:ea typeface="Open Sans SemiBold"/>
                <a:cs typeface="Rubik"/>
              </a:rPr>
              <a:t>Professor of Modern Estonian </a:t>
            </a:r>
            <a:r>
              <a:rPr lang="et-EE" sz="1800" dirty="0" err="1">
                <a:latin typeface="Rubik" pitchFamily="2" charset="-79"/>
                <a:ea typeface="Open Sans SemiBold"/>
                <a:cs typeface="Rubik"/>
              </a:rPr>
              <a:t>Language</a:t>
            </a:r>
            <a:endParaRPr lang="et-EE" sz="1800" dirty="0" err="1">
              <a:latin typeface="Rubik" pitchFamily="2" charset="-79"/>
              <a:ea typeface="Open Sans SemiBold" panose="020F0502020204030204" pitchFamily="34" charset="0"/>
              <a:cs typeface="Rubik" pitchFamily="2" charset="-79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8C2ECF-491A-49C3-B5D3-BED60A2D4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9551" y="5455713"/>
            <a:ext cx="3881978" cy="97057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spcAft>
                <a:spcPts val="500"/>
              </a:spcAft>
              <a:buNone/>
            </a:pPr>
            <a:r>
              <a:rPr lang="et-EE" sz="2000" dirty="0">
                <a:cs typeface="Rubik"/>
              </a:rPr>
              <a:t>Center </a:t>
            </a:r>
            <a:r>
              <a:rPr lang="et-EE" sz="2000" dirty="0" err="1">
                <a:cs typeface="Rubik"/>
              </a:rPr>
              <a:t>for</a:t>
            </a:r>
            <a:r>
              <a:rPr lang="et-EE" sz="2000" dirty="0">
                <a:cs typeface="Rubik"/>
              </a:rPr>
              <a:t> Digital </a:t>
            </a:r>
            <a:r>
              <a:rPr lang="et-EE" sz="2000" dirty="0" err="1">
                <a:cs typeface="Rubik"/>
              </a:rPr>
              <a:t>Text</a:t>
            </a:r>
            <a:r>
              <a:rPr lang="et-EE" sz="2000" dirty="0">
                <a:cs typeface="Rubik"/>
              </a:rPr>
              <a:t> </a:t>
            </a:r>
            <a:r>
              <a:rPr lang="et-EE" sz="2000" dirty="0" err="1">
                <a:cs typeface="Rubik"/>
              </a:rPr>
              <a:t>Scholarship</a:t>
            </a:r>
            <a:endParaRPr lang="et-EE" sz="2000" dirty="0">
              <a:cs typeface="Rubik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t-EE" sz="2000" dirty="0">
                <a:cs typeface="Rubik"/>
              </a:rPr>
              <a:t> </a:t>
            </a:r>
            <a:r>
              <a:rPr lang="et-EE" sz="2000" err="1">
                <a:cs typeface="Rubik"/>
              </a:rPr>
              <a:t>kick-off</a:t>
            </a:r>
            <a:r>
              <a:rPr lang="et-EE" sz="2000" dirty="0">
                <a:cs typeface="Rubik"/>
              </a:rPr>
              <a:t> </a:t>
            </a:r>
            <a:r>
              <a:rPr lang="et-EE" sz="2000" err="1">
                <a:cs typeface="Rubik"/>
              </a:rPr>
              <a:t>event</a:t>
            </a:r>
            <a:endParaRPr lang="et-EE" sz="2000">
              <a:cs typeface="Rubik"/>
            </a:endParaRPr>
          </a:p>
          <a:p>
            <a:endParaRPr lang="et-EE" sz="2000" dirty="0"/>
          </a:p>
          <a:p>
            <a:pPr marL="0" indent="0">
              <a:buNone/>
            </a:pPr>
            <a:r>
              <a:rPr lang="et-EE" dirty="0"/>
              <a:t>22.4.2025</a:t>
            </a:r>
          </a:p>
          <a:p>
            <a:endParaRPr lang="et-EE" dirty="0"/>
          </a:p>
        </p:txBody>
      </p:sp>
      <p:pic>
        <p:nvPicPr>
          <p:cNvPr id="5" name="Picture 1" descr="Pilt, millel on kujutatud tekst, Font, Elektrisinine, sümbol&#10;&#10;Tehisintellekti genereeritud sisu ei pruugi olla õige.">
            <a:extLst>
              <a:ext uri="{FF2B5EF4-FFF2-40B4-BE49-F238E27FC236}">
                <a16:creationId xmlns:a16="http://schemas.microsoft.com/office/drawing/2014/main" id="{BBA44D60-937B-01C6-A187-79E286538B16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57" y="657404"/>
            <a:ext cx="1540510" cy="324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57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8EFC2-E274-5555-E2F4-7B7B39F9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489649-DD09-5916-61A5-A5FA2298E03E}"/>
              </a:ext>
            </a:extLst>
          </p:cNvPr>
          <p:cNvSpPr/>
          <p:nvPr/>
        </p:nvSpPr>
        <p:spPr>
          <a:xfrm rot="20700000">
            <a:off x="10444902" y="-114302"/>
            <a:ext cx="5022006" cy="74961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07517A-2BDA-444F-ACBE-5813F52550D0}"/>
              </a:ext>
            </a:extLst>
          </p:cNvPr>
          <p:cNvSpPr/>
          <p:nvPr/>
        </p:nvSpPr>
        <p:spPr>
          <a:xfrm rot="20700000">
            <a:off x="10596172" y="-319088"/>
            <a:ext cx="5022006" cy="7496175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58E27DA5-1F02-5AD4-E372-CFFEF33C1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Digital </a:t>
            </a:r>
            <a:r>
              <a:rPr lang="et-EE" dirty="0" err="1"/>
              <a:t>Humanities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A3FF302-7C16-B8C0-AF96-748067698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289"/>
            <a:ext cx="9088225" cy="466867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Digital humanities is an interdisciplinary field that combines traditional humanities disciplines—such as literature, history, philosophy, and art history—with digital technologies and computational methods.</a:t>
            </a:r>
            <a:endParaRPr lang="et-EE" dirty="0"/>
          </a:p>
          <a:p>
            <a:r>
              <a:rPr lang="et-EE" dirty="0"/>
              <a:t>The </a:t>
            </a:r>
            <a:r>
              <a:rPr lang="et-EE" dirty="0" err="1"/>
              <a:t>field</a:t>
            </a:r>
            <a:r>
              <a:rPr lang="et-EE" dirty="0"/>
              <a:t> </a:t>
            </a:r>
            <a:r>
              <a:rPr lang="et-EE" dirty="0" err="1"/>
              <a:t>was</a:t>
            </a:r>
            <a:r>
              <a:rPr lang="et-EE" dirty="0"/>
              <a:t> </a:t>
            </a:r>
            <a:r>
              <a:rPr lang="et-EE" dirty="0" err="1"/>
              <a:t>first</a:t>
            </a:r>
            <a:r>
              <a:rPr lang="et-EE" dirty="0"/>
              <a:t> </a:t>
            </a:r>
            <a:r>
              <a:rPr lang="et-EE" dirty="0" err="1"/>
              <a:t>introduced</a:t>
            </a:r>
            <a:r>
              <a:rPr lang="et-EE" dirty="0"/>
              <a:t> in 1990s, </a:t>
            </a:r>
            <a:r>
              <a:rPr lang="et-EE" dirty="0" err="1"/>
              <a:t>widely</a:t>
            </a:r>
            <a:r>
              <a:rPr lang="et-EE" dirty="0"/>
              <a:t> </a:t>
            </a:r>
            <a:r>
              <a:rPr lang="et-EE" dirty="0" err="1"/>
              <a:t>spread</a:t>
            </a:r>
            <a:r>
              <a:rPr lang="et-EE" dirty="0"/>
              <a:t> in 2000-2010s</a:t>
            </a:r>
          </a:p>
          <a:p>
            <a:r>
              <a:rPr lang="et-EE" dirty="0" err="1"/>
              <a:t>Variety</a:t>
            </a:r>
            <a:r>
              <a:rPr lang="et-EE" dirty="0"/>
              <a:t> of </a:t>
            </a:r>
            <a:r>
              <a:rPr lang="et-EE" dirty="0" err="1"/>
              <a:t>methods</a:t>
            </a:r>
            <a:r>
              <a:rPr lang="et-EE" dirty="0"/>
              <a:t>, </a:t>
            </a:r>
            <a:r>
              <a:rPr lang="et-EE" dirty="0" err="1"/>
              <a:t>approaches</a:t>
            </a:r>
            <a:r>
              <a:rPr lang="et-EE" dirty="0"/>
              <a:t>, </a:t>
            </a:r>
            <a:r>
              <a:rPr lang="et-EE" dirty="0" err="1"/>
              <a:t>tools</a:t>
            </a:r>
            <a:r>
              <a:rPr lang="et-EE" dirty="0"/>
              <a:t>, </a:t>
            </a:r>
            <a:r>
              <a:rPr lang="et-EE" dirty="0" err="1"/>
              <a:t>techniques</a:t>
            </a:r>
            <a:r>
              <a:rPr lang="et-EE" dirty="0"/>
              <a:t>, </a:t>
            </a:r>
            <a:r>
              <a:rPr lang="et-EE" dirty="0" err="1"/>
              <a:t>applications</a:t>
            </a:r>
            <a:r>
              <a:rPr lang="et-EE" dirty="0"/>
              <a:t> </a:t>
            </a:r>
            <a:r>
              <a:rPr lang="et-EE" dirty="0" err="1"/>
              <a:t>applied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humanities</a:t>
            </a:r>
            <a:r>
              <a:rPr lang="et-EE" dirty="0"/>
              <a:t>' </a:t>
            </a:r>
            <a:r>
              <a:rPr lang="et-EE" dirty="0" err="1"/>
              <a:t>data</a:t>
            </a:r>
            <a:endParaRPr lang="et-EE" dirty="0" err="1">
              <a:sym typeface="Wingdings" panose="05000000000000000000" pitchFamily="2" charset="2"/>
            </a:endParaRPr>
          </a:p>
          <a:p>
            <a:r>
              <a:rPr lang="et-EE" err="1">
                <a:sym typeface="Wingdings" panose="05000000000000000000" pitchFamily="2" charset="2"/>
              </a:rPr>
              <a:t>Variety</a:t>
            </a:r>
            <a:r>
              <a:rPr lang="et-EE" dirty="0">
                <a:sym typeface="Wingdings" panose="05000000000000000000" pitchFamily="2" charset="2"/>
              </a:rPr>
              <a:t> of </a:t>
            </a:r>
            <a:r>
              <a:rPr lang="et-EE" err="1">
                <a:sym typeface="Wingdings" panose="05000000000000000000" pitchFamily="2" charset="2"/>
              </a:rPr>
              <a:t>definitions</a:t>
            </a:r>
            <a:r>
              <a:rPr lang="et-EE" dirty="0">
                <a:sym typeface="Wingdings" panose="05000000000000000000" pitchFamily="2" charset="2"/>
              </a:rPr>
              <a:t>: 817 </a:t>
            </a:r>
            <a:r>
              <a:rPr lang="et-EE" err="1">
                <a:sym typeface="Wingdings" panose="05000000000000000000" pitchFamily="2" charset="2"/>
              </a:rPr>
              <a:t>definitions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from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works</a:t>
            </a:r>
            <a:r>
              <a:rPr lang="et-EE" dirty="0">
                <a:sym typeface="Wingdings" panose="05000000000000000000" pitchFamily="2" charset="2"/>
              </a:rPr>
              <a:t> 2009-2014, see </a:t>
            </a:r>
            <a:r>
              <a:rPr lang="et-EE" dirty="0">
                <a:hlinkClick r:id="rId2"/>
              </a:rPr>
              <a:t>https://whatisdigitalhumanities.com/</a:t>
            </a:r>
            <a:endParaRPr lang="et-EE" dirty="0"/>
          </a:p>
          <a:p>
            <a:r>
              <a:rPr lang="et-EE" dirty="0" err="1"/>
              <a:t>Vagueness</a:t>
            </a:r>
            <a:r>
              <a:rPr lang="et-EE" dirty="0"/>
              <a:t> of </a:t>
            </a:r>
            <a:r>
              <a:rPr lang="et-EE" dirty="0" err="1"/>
              <a:t>definitions</a:t>
            </a:r>
            <a:r>
              <a:rPr lang="et-EE" dirty="0">
                <a:sym typeface="Wingdings" panose="05000000000000000000" pitchFamily="2" charset="2"/>
              </a:rPr>
              <a:t> </a:t>
            </a:r>
            <a:r>
              <a:rPr lang="et-EE" dirty="0" err="1">
                <a:sym typeface="Wingdings" panose="05000000000000000000" pitchFamily="2" charset="2"/>
              </a:rPr>
              <a:t>hard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to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explain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the</a:t>
            </a:r>
            <a:r>
              <a:rPr lang="et-EE" dirty="0">
                <a:sym typeface="Wingdings" panose="05000000000000000000" pitchFamily="2" charset="2"/>
              </a:rPr>
              <a:t> need </a:t>
            </a:r>
            <a:r>
              <a:rPr lang="et-EE" dirty="0" err="1">
                <a:sym typeface="Wingdings" panose="05000000000000000000" pitchFamily="2" charset="2"/>
              </a:rPr>
              <a:t>for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it</a:t>
            </a:r>
            <a:endParaRPr lang="et-EE" dirty="0">
              <a:sym typeface="Wingdings" panose="05000000000000000000" pitchFamily="2" charset="2"/>
            </a:endParaRPr>
          </a:p>
          <a:p>
            <a:r>
              <a:rPr lang="et-EE" dirty="0" err="1"/>
              <a:t>Data-based</a:t>
            </a:r>
            <a:r>
              <a:rPr lang="et-EE" dirty="0"/>
              <a:t> </a:t>
            </a:r>
            <a:r>
              <a:rPr lang="et-EE" dirty="0" err="1"/>
              <a:t>humanities</a:t>
            </a:r>
          </a:p>
          <a:p>
            <a:endParaRPr lang="et-EE" dirty="0"/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237026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1A77-6315-6B25-8747-22A2932BD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BEA6DA-D35B-5556-84F1-8D39587BDE9F}"/>
              </a:ext>
            </a:extLst>
          </p:cNvPr>
          <p:cNvSpPr/>
          <p:nvPr/>
        </p:nvSpPr>
        <p:spPr>
          <a:xfrm rot="20700000">
            <a:off x="10444902" y="-114302"/>
            <a:ext cx="5022006" cy="74961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6A1E91-A009-FEAE-18D7-8BBEF7BE53D0}"/>
              </a:ext>
            </a:extLst>
          </p:cNvPr>
          <p:cNvSpPr/>
          <p:nvPr/>
        </p:nvSpPr>
        <p:spPr>
          <a:xfrm rot="20700000">
            <a:off x="10574346" y="-319088"/>
            <a:ext cx="5022006" cy="7496175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AEE9BCF0-850F-4220-ED6F-2F6310C77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Digital </a:t>
            </a:r>
            <a:r>
              <a:rPr lang="et-EE" dirty="0" err="1"/>
              <a:t>Humanities</a:t>
            </a:r>
            <a:r>
              <a:rPr lang="et-EE" dirty="0"/>
              <a:t> at UT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E7ABBFA-41CE-3250-EFD1-0896504C2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88225" cy="4351338"/>
          </a:xfrm>
        </p:spPr>
        <p:txBody>
          <a:bodyPr>
            <a:normAutofit/>
          </a:bodyPr>
          <a:lstStyle/>
          <a:p>
            <a:r>
              <a:rPr lang="et-EE" dirty="0">
                <a:sym typeface="Wingdings" panose="05000000000000000000" pitchFamily="2" charset="2"/>
              </a:rPr>
              <a:t>2017: ASTRA </a:t>
            </a:r>
            <a:r>
              <a:rPr lang="et-EE" dirty="0" err="1">
                <a:sym typeface="Wingdings" panose="05000000000000000000" pitchFamily="2" charset="2"/>
              </a:rPr>
              <a:t>project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for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short</a:t>
            </a:r>
            <a:r>
              <a:rPr lang="et-EE" dirty="0">
                <a:sym typeface="Wingdings" panose="05000000000000000000" pitchFamily="2" charset="2"/>
              </a:rPr>
              <a:t>-term </a:t>
            </a:r>
            <a:r>
              <a:rPr lang="et-EE" dirty="0" err="1">
                <a:sym typeface="Wingdings" panose="05000000000000000000" pitchFamily="2" charset="2"/>
              </a:rPr>
              <a:t>visiting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lecturers</a:t>
            </a:r>
            <a:endParaRPr lang="et-EE" dirty="0">
              <a:sym typeface="Wingdings" panose="05000000000000000000" pitchFamily="2" charset="2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None/>
            </a:pP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David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Lorenz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1.4.-30.6.2017,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linguistics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None/>
            </a:pP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Ezequel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Koile 1.2.-30.6.2018,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linguistics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None/>
            </a:pP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Nehemie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Strupler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1.10.-31.12.2018,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archeology</a:t>
            </a:r>
            <a:endParaRPr lang="et-E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None/>
            </a:pP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Artjoms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Šela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1.6.2018-31.1.2020,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literary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studies</a:t>
            </a:r>
            <a:endParaRPr lang="et-E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None/>
            </a:pP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Kimmo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Elo 1.3.-30.6.2019,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sciences</a:t>
            </a:r>
            <a:endParaRPr lang="et-E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Joshua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Wilbur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26.8.2019-31.12.2021,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linguistics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66913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9E8F8-5542-2E2B-5AA0-8DEBBBDDC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8463737-25FD-4385-41AD-4F16A2FE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Digital </a:t>
            </a:r>
            <a:r>
              <a:rPr lang="et-EE" dirty="0" err="1"/>
              <a:t>Humanities</a:t>
            </a:r>
            <a:r>
              <a:rPr lang="et-EE" dirty="0"/>
              <a:t> at UT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70114A57-EE7E-8140-BBD8-7CAB4618D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88225" cy="4351338"/>
          </a:xfrm>
        </p:spPr>
        <p:txBody>
          <a:bodyPr>
            <a:normAutofit/>
          </a:bodyPr>
          <a:lstStyle/>
          <a:p>
            <a:endParaRPr lang="et-EE" dirty="0"/>
          </a:p>
          <a:p>
            <a:endParaRPr lang="et-EE" dirty="0"/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22D90FA5-65FB-CAF3-0D21-31EB0FDD8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103" y="406896"/>
            <a:ext cx="2189742" cy="3174687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24012520-28C3-165C-6157-640E431FB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15" y="1715920"/>
            <a:ext cx="5315288" cy="3765840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3E081AED-0787-FBFB-99FE-4DA9D1896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361950"/>
            <a:ext cx="2366004" cy="33056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B448EA-6A97-7046-DBAA-96EA18572A02}"/>
              </a:ext>
            </a:extLst>
          </p:cNvPr>
          <p:cNvSpPr txBox="1"/>
          <p:nvPr/>
        </p:nvSpPr>
        <p:spPr>
          <a:xfrm>
            <a:off x="7079075" y="3630590"/>
            <a:ext cx="21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/>
              <a:t>Ezequel</a:t>
            </a:r>
            <a:r>
              <a:rPr lang="et-EE" dirty="0"/>
              <a:t> Koile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259A23-D43E-1599-A368-E09804480DF8}"/>
              </a:ext>
            </a:extLst>
          </p:cNvPr>
          <p:cNvSpPr txBox="1"/>
          <p:nvPr/>
        </p:nvSpPr>
        <p:spPr>
          <a:xfrm>
            <a:off x="9926425" y="3554873"/>
            <a:ext cx="1595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David </a:t>
            </a:r>
            <a:r>
              <a:rPr lang="et-EE" dirty="0" err="1"/>
              <a:t>Lorenz</a:t>
            </a:r>
            <a:endParaRPr lang="et-E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CC6861-4548-E2D2-7284-7D7B194CD0AB}"/>
              </a:ext>
            </a:extLst>
          </p:cNvPr>
          <p:cNvSpPr txBox="1"/>
          <p:nvPr/>
        </p:nvSpPr>
        <p:spPr>
          <a:xfrm>
            <a:off x="218387" y="5587421"/>
            <a:ext cx="5780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/>
              <a:t>Kimmo</a:t>
            </a:r>
            <a:r>
              <a:rPr lang="et-EE" dirty="0"/>
              <a:t> Elo,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Artjoms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Šela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Pärtel </a:t>
            </a:r>
            <a:r>
              <a:rPr lang="et-E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ippus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Peeter </a:t>
            </a:r>
            <a:r>
              <a:rPr lang="et-E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Tinits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t-E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t-E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iisa </a:t>
            </a:r>
            <a:r>
              <a:rPr lang="et-EE" dirty="0"/>
              <a:t> </a:t>
            </a:r>
          </a:p>
        </p:txBody>
      </p:sp>
      <p:pic>
        <p:nvPicPr>
          <p:cNvPr id="19" name="Pilt 18">
            <a:extLst>
              <a:ext uri="{FF2B5EF4-FFF2-40B4-BE49-F238E27FC236}">
                <a16:creationId xmlns:a16="http://schemas.microsoft.com/office/drawing/2014/main" id="{6E2A90DF-C9E2-4671-B902-360CEB6E97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249" y="4187841"/>
            <a:ext cx="3036544" cy="22632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25BCA91-B203-C175-35FA-B16AE7C3EB61}"/>
              </a:ext>
            </a:extLst>
          </p:cNvPr>
          <p:cNvSpPr txBox="1"/>
          <p:nvPr/>
        </p:nvSpPr>
        <p:spPr>
          <a:xfrm>
            <a:off x="9926425" y="5488780"/>
            <a:ext cx="1881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Peeter </a:t>
            </a:r>
            <a:r>
              <a:rPr lang="et-EE" dirty="0" err="1"/>
              <a:t>Tinits</a:t>
            </a:r>
            <a:r>
              <a:rPr lang="et-EE" dirty="0"/>
              <a:t>, Andres Kimber, </a:t>
            </a:r>
            <a:r>
              <a:rPr lang="et-EE" dirty="0" err="1"/>
              <a:t>Artjoms</a:t>
            </a:r>
            <a:r>
              <a:rPr lang="et-EE" dirty="0"/>
              <a:t> </a:t>
            </a:r>
            <a:r>
              <a:rPr lang="et-EE" dirty="0" err="1"/>
              <a:t>Šela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322194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F07DF-E927-31D7-C693-FC651BE86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477545-494B-A918-9A35-AE422499B678}"/>
              </a:ext>
            </a:extLst>
          </p:cNvPr>
          <p:cNvSpPr/>
          <p:nvPr/>
        </p:nvSpPr>
        <p:spPr>
          <a:xfrm rot="20700000">
            <a:off x="10444902" y="-114302"/>
            <a:ext cx="5022006" cy="74961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09B6BD-5B30-2F5B-0F65-0DCB3C76545B}"/>
              </a:ext>
            </a:extLst>
          </p:cNvPr>
          <p:cNvSpPr/>
          <p:nvPr/>
        </p:nvSpPr>
        <p:spPr>
          <a:xfrm rot="20700000">
            <a:off x="10574346" y="-319088"/>
            <a:ext cx="5022006" cy="7496175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A4C4FF4E-3D49-09C3-17F9-FFFC9A93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Digital </a:t>
            </a:r>
            <a:r>
              <a:rPr lang="et-EE" dirty="0" err="1"/>
              <a:t>Humanities</a:t>
            </a:r>
            <a:r>
              <a:rPr lang="et-EE" dirty="0"/>
              <a:t> at UT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E5D2F1F2-2C91-0C45-7D1B-B2538081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9088225" cy="43481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t-EE" dirty="0"/>
              <a:t>2018: </a:t>
            </a:r>
            <a:r>
              <a:rPr lang="et-EE" dirty="0" err="1"/>
              <a:t>Centre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Digital </a:t>
            </a:r>
            <a:r>
              <a:rPr lang="et-EE" dirty="0" err="1"/>
              <a:t>Humanities</a:t>
            </a:r>
            <a:r>
              <a:rPr lang="et-EE" dirty="0"/>
              <a:t> and </a:t>
            </a:r>
            <a:r>
              <a:rPr lang="et-EE" dirty="0" err="1"/>
              <a:t>Information</a:t>
            </a:r>
            <a:r>
              <a:rPr lang="et-EE" dirty="0"/>
              <a:t> </a:t>
            </a:r>
            <a:r>
              <a:rPr lang="et-EE" dirty="0" err="1"/>
              <a:t>Society</a:t>
            </a:r>
            <a:r>
              <a:rPr lang="et-EE" dirty="0"/>
              <a:t> </a:t>
            </a:r>
            <a:r>
              <a:rPr lang="et-EE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(CDHIS)</a:t>
            </a:r>
          </a:p>
          <a:p>
            <a:r>
              <a:rPr lang="et-EE" dirty="0" err="1"/>
              <a:t>Consortium</a:t>
            </a:r>
            <a:r>
              <a:rPr lang="et-EE" dirty="0"/>
              <a:t> </a:t>
            </a:r>
            <a:r>
              <a:rPr lang="et-EE" dirty="0" err="1"/>
              <a:t>within</a:t>
            </a:r>
            <a:r>
              <a:rPr lang="et-EE" dirty="0"/>
              <a:t> UT</a:t>
            </a:r>
          </a:p>
          <a:p>
            <a:pPr lvl="1"/>
            <a:r>
              <a:rPr lang="en-GB" sz="1800" dirty="0">
                <a:effectLst/>
                <a:ea typeface="Times New Roman" panose="02020603050405020304" pitchFamily="18" charset="0"/>
              </a:rPr>
              <a:t>Institute of Estonian and General Linguistics 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>
                <a:effectLst/>
                <a:ea typeface="Times New Roman" panose="02020603050405020304" pitchFamily="18" charset="0"/>
              </a:rPr>
              <a:t>Institute of History and Archaeology 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>
                <a:effectLst/>
                <a:ea typeface="Times New Roman" panose="02020603050405020304" pitchFamily="18" charset="0"/>
              </a:rPr>
              <a:t>Institute of Philosophy and Semiotics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>
                <a:ea typeface="Times New Roman" panose="02020603050405020304" pitchFamily="18" charset="0"/>
              </a:rPr>
              <a:t>Institute of Cultural Research</a:t>
            </a:r>
          </a:p>
          <a:p>
            <a:pPr lvl="1"/>
            <a:r>
              <a:rPr lang="et-EE" sz="1800" dirty="0" err="1">
                <a:effectLst/>
                <a:ea typeface="Times New Roman" panose="02020603050405020304" pitchFamily="18" charset="0"/>
              </a:rPr>
              <a:t>Institute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of Foreign Languages and Cultures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>
                <a:effectLst/>
                <a:ea typeface="Times New Roman" panose="02020603050405020304" pitchFamily="18" charset="0"/>
              </a:rPr>
              <a:t>School of Theology and Religious Studies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 err="1">
                <a:effectLst/>
                <a:ea typeface="Times New Roman" panose="02020603050405020304" pitchFamily="18" charset="0"/>
              </a:rPr>
              <a:t>Viljandi</a:t>
            </a:r>
            <a:r>
              <a:rPr lang="en-GB" sz="1800" dirty="0">
                <a:effectLst/>
                <a:ea typeface="Times New Roman" panose="02020603050405020304" pitchFamily="18" charset="0"/>
              </a:rPr>
              <a:t> Culture Academy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>
                <a:effectLst/>
                <a:ea typeface="Times New Roman" panose="02020603050405020304" pitchFamily="18" charset="0"/>
              </a:rPr>
              <a:t>Tartu University Library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>
                <a:effectLst/>
                <a:ea typeface="Times New Roman" panose="02020603050405020304" pitchFamily="18" charset="0"/>
              </a:rPr>
              <a:t>Institute of Computer Science</a:t>
            </a:r>
            <a:endParaRPr lang="et-EE" sz="1800" dirty="0">
              <a:effectLst/>
              <a:ea typeface="Times New Roman" panose="02020603050405020304" pitchFamily="18" charset="0"/>
            </a:endParaRPr>
          </a:p>
          <a:p>
            <a:pPr lvl="1"/>
            <a:r>
              <a:rPr lang="en-GB" sz="1800" dirty="0">
                <a:effectLst/>
                <a:ea typeface="Times New Roman" panose="02020603050405020304" pitchFamily="18" charset="0"/>
              </a:rPr>
              <a:t>Institute of Social Studies</a:t>
            </a:r>
            <a:endParaRPr lang="et-EE" sz="1800" dirty="0"/>
          </a:p>
        </p:txBody>
      </p:sp>
      <p:sp>
        <p:nvSpPr>
          <p:cNvPr id="4" name="Paremlooksulg 3">
            <a:extLst>
              <a:ext uri="{FF2B5EF4-FFF2-40B4-BE49-F238E27FC236}">
                <a16:creationId xmlns:a16="http://schemas.microsoft.com/office/drawing/2014/main" id="{9280D8E9-789A-7048-25CF-D8E3AD144C8A}"/>
              </a:ext>
            </a:extLst>
          </p:cNvPr>
          <p:cNvSpPr/>
          <p:nvPr/>
        </p:nvSpPr>
        <p:spPr>
          <a:xfrm>
            <a:off x="6096000" y="3148553"/>
            <a:ext cx="144544" cy="183822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FBD72-947E-D7FC-7502-67829D988D41}"/>
              </a:ext>
            </a:extLst>
          </p:cNvPr>
          <p:cNvSpPr txBox="1"/>
          <p:nvPr/>
        </p:nvSpPr>
        <p:spPr>
          <a:xfrm>
            <a:off x="6432877" y="3633785"/>
            <a:ext cx="3062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/>
              <a:t>Faculty</a:t>
            </a:r>
            <a:r>
              <a:rPr lang="et-EE" dirty="0"/>
              <a:t> of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Arts</a:t>
            </a:r>
            <a:r>
              <a:rPr lang="et-EE" dirty="0"/>
              <a:t> and </a:t>
            </a:r>
            <a:r>
              <a:rPr lang="et-EE" dirty="0" err="1"/>
              <a:t>Humanities</a:t>
            </a:r>
            <a:endParaRPr lang="et-E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AEB2B-52FA-FF7B-608D-656732353E35}"/>
              </a:ext>
            </a:extLst>
          </p:cNvPr>
          <p:cNvSpPr txBox="1"/>
          <p:nvPr/>
        </p:nvSpPr>
        <p:spPr>
          <a:xfrm>
            <a:off x="6168294" y="5102374"/>
            <a:ext cx="4455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/>
              <a:t>Heads</a:t>
            </a:r>
            <a:r>
              <a:rPr lang="et-EE" dirty="0"/>
              <a:t>: 2018-2022 Liina Lindström,</a:t>
            </a:r>
          </a:p>
          <a:p>
            <a:r>
              <a:rPr lang="et-EE" dirty="0"/>
              <a:t>2022-2025 Jane </a:t>
            </a:r>
            <a:r>
              <a:rPr lang="et-EE" dirty="0" err="1"/>
              <a:t>Klavan</a:t>
            </a:r>
            <a:endParaRPr lang="et-EE" dirty="0"/>
          </a:p>
          <a:p>
            <a:r>
              <a:rPr lang="et-EE" dirty="0"/>
              <a:t>Project </a:t>
            </a:r>
            <a:r>
              <a:rPr lang="et-EE" dirty="0" err="1"/>
              <a:t>manager</a:t>
            </a:r>
            <a:r>
              <a:rPr lang="et-EE" dirty="0"/>
              <a:t> Andres Kimber</a:t>
            </a:r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14FE4ECA-A6E4-16F3-CD77-1C6620CAC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852" y="543087"/>
            <a:ext cx="1677971" cy="152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71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300AF-75B1-D5E0-0E44-2FC1EF2A9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F6531BC-88BE-092F-B7F0-2FD88C13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Activities</a:t>
            </a:r>
            <a:r>
              <a:rPr lang="et-EE" dirty="0"/>
              <a:t> of CDHIS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89301D2-EEEE-C851-D7DF-575135D18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088225" cy="44862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sz="1800" dirty="0"/>
              <a:t>Summer School </a:t>
            </a:r>
            <a:r>
              <a:rPr lang="et-EE" sz="1800" dirty="0" err="1"/>
              <a:t>series</a:t>
            </a:r>
            <a:r>
              <a:rPr lang="et-EE" sz="1800" dirty="0"/>
              <a:t> </a:t>
            </a:r>
            <a:r>
              <a:rPr lang="et-EE" sz="1800" b="1" dirty="0"/>
              <a:t>Digital </a:t>
            </a:r>
            <a:r>
              <a:rPr lang="et-EE" sz="1800" b="1" dirty="0" err="1"/>
              <a:t>Methods</a:t>
            </a:r>
            <a:r>
              <a:rPr lang="et-EE" sz="1800" b="1" dirty="0"/>
              <a:t> in </a:t>
            </a:r>
            <a:r>
              <a:rPr lang="et-EE" sz="1800" b="1" dirty="0" err="1"/>
              <a:t>the</a:t>
            </a:r>
            <a:r>
              <a:rPr lang="et-EE" sz="1800" b="1" dirty="0"/>
              <a:t> </a:t>
            </a:r>
            <a:r>
              <a:rPr lang="et-EE" sz="1800" b="1" dirty="0" err="1"/>
              <a:t>Humanities</a:t>
            </a:r>
            <a:r>
              <a:rPr lang="et-EE" sz="1800" b="1" dirty="0"/>
              <a:t> and </a:t>
            </a:r>
            <a:r>
              <a:rPr lang="et-EE" sz="1800" b="1" dirty="0" err="1"/>
              <a:t>Social</a:t>
            </a:r>
            <a:r>
              <a:rPr lang="et-EE" sz="1800" b="1" dirty="0"/>
              <a:t> </a:t>
            </a:r>
            <a:r>
              <a:rPr lang="et-EE" sz="1800" b="1" dirty="0" err="1"/>
              <a:t>Sciences</a:t>
            </a:r>
            <a:endParaRPr lang="et-EE" sz="1800" b="1" dirty="0"/>
          </a:p>
          <a:p>
            <a:r>
              <a:rPr lang="et-EE" sz="1800" dirty="0">
                <a:hlinkClick r:id="rId2"/>
              </a:rPr>
              <a:t>https://digitalmethods.ut.ee/</a:t>
            </a:r>
            <a:endParaRPr lang="et-EE" sz="1800" dirty="0"/>
          </a:p>
          <a:p>
            <a:r>
              <a:rPr lang="et-EE" sz="1800" dirty="0"/>
              <a:t>2018, 2019, 2020, 2021</a:t>
            </a:r>
          </a:p>
          <a:p>
            <a:r>
              <a:rPr lang="et-EE" sz="1800" dirty="0"/>
              <a:t>4-5 </a:t>
            </a:r>
            <a:r>
              <a:rPr lang="et-EE" sz="1800" dirty="0" err="1"/>
              <a:t>days</a:t>
            </a:r>
            <a:r>
              <a:rPr lang="et-EE" sz="1800" dirty="0"/>
              <a:t>, </a:t>
            </a:r>
            <a:r>
              <a:rPr lang="et-EE" sz="1800" dirty="0" err="1"/>
              <a:t>lectures</a:t>
            </a:r>
            <a:r>
              <a:rPr lang="et-EE" sz="1800" dirty="0"/>
              <a:t> + </a:t>
            </a:r>
            <a:r>
              <a:rPr lang="et-EE" sz="1800" dirty="0" err="1"/>
              <a:t>hands</a:t>
            </a:r>
            <a:r>
              <a:rPr lang="et-EE" sz="1800" dirty="0"/>
              <a:t>-on </a:t>
            </a:r>
            <a:r>
              <a:rPr lang="et-EE" sz="1800" dirty="0" err="1"/>
              <a:t>workshops</a:t>
            </a:r>
          </a:p>
          <a:p>
            <a:r>
              <a:rPr lang="et-EE" sz="1800" dirty="0"/>
              <a:t>Target </a:t>
            </a:r>
            <a:r>
              <a:rPr lang="et-EE" sz="1800" dirty="0" err="1"/>
              <a:t>group</a:t>
            </a:r>
            <a:r>
              <a:rPr lang="et-EE" sz="1800" dirty="0"/>
              <a:t>: PhD </a:t>
            </a:r>
            <a:r>
              <a:rPr lang="et-EE" sz="1800" dirty="0" err="1"/>
              <a:t>students</a:t>
            </a:r>
            <a:r>
              <a:rPr lang="et-EE" sz="1800" dirty="0"/>
              <a:t>, </a:t>
            </a:r>
            <a:r>
              <a:rPr lang="et-EE" sz="1800" dirty="0" err="1"/>
              <a:t>acdemic</a:t>
            </a:r>
            <a:r>
              <a:rPr lang="et-EE" sz="1800" dirty="0"/>
              <a:t> </a:t>
            </a:r>
            <a:r>
              <a:rPr lang="et-EE" sz="1800" dirty="0" err="1"/>
              <a:t>staff</a:t>
            </a:r>
            <a:endParaRPr lang="et-EE" sz="1800" dirty="0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01DE8908-E543-A890-AA34-F108B9F32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540" y="3801823"/>
            <a:ext cx="3167723" cy="2375140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F6686998-C6CB-2044-A653-A9C2E9F52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291" y="365125"/>
            <a:ext cx="2286338" cy="3049567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4A8B6D81-E489-F2EB-ADE6-0D02CB5BB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934" y="3801823"/>
            <a:ext cx="3167723" cy="2375140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0D5609C0-0194-8C31-6A79-9154F76907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6737" y="3755703"/>
            <a:ext cx="3167723" cy="237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1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6303C-A9B2-42BE-8236-7DBF18C17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51F4CA-84D1-4BA7-505B-33E686AB8809}"/>
              </a:ext>
            </a:extLst>
          </p:cNvPr>
          <p:cNvSpPr/>
          <p:nvPr/>
        </p:nvSpPr>
        <p:spPr>
          <a:xfrm rot="20700000">
            <a:off x="10444902" y="-114302"/>
            <a:ext cx="5022006" cy="74961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09B06B-FF6E-C610-F245-EDDEB9EF6FB6}"/>
              </a:ext>
            </a:extLst>
          </p:cNvPr>
          <p:cNvSpPr/>
          <p:nvPr/>
        </p:nvSpPr>
        <p:spPr>
          <a:xfrm rot="20700000">
            <a:off x="10574346" y="-319088"/>
            <a:ext cx="5022006" cy="7496175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4B25E1C6-95B6-49A2-27AB-1B683F64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Activities</a:t>
            </a:r>
            <a:r>
              <a:rPr lang="et-EE" dirty="0"/>
              <a:t> of CDHIS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37C08CB-451F-E5C5-9E4C-BFCC705F3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302"/>
            <a:ext cx="9088225" cy="47346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t-EE" sz="1800" dirty="0" err="1"/>
              <a:t>Teaching</a:t>
            </a:r>
            <a:r>
              <a:rPr lang="et-EE" sz="1800" dirty="0"/>
              <a:t> DH:</a:t>
            </a:r>
            <a:endParaRPr lang="et-EE"/>
          </a:p>
          <a:p>
            <a:r>
              <a:rPr lang="et-EE" sz="1800" dirty="0" err="1"/>
              <a:t>Minor</a:t>
            </a:r>
            <a:r>
              <a:rPr lang="et-EE" sz="1800" dirty="0"/>
              <a:t> in DH </a:t>
            </a:r>
            <a:r>
              <a:rPr lang="et-EE" sz="1800" dirty="0" err="1"/>
              <a:t>was</a:t>
            </a:r>
            <a:r>
              <a:rPr lang="et-EE" sz="1800" dirty="0"/>
              <a:t> </a:t>
            </a:r>
            <a:r>
              <a:rPr lang="et-EE" sz="1800" dirty="0" err="1"/>
              <a:t>launched</a:t>
            </a:r>
            <a:r>
              <a:rPr lang="et-EE" sz="1800" dirty="0"/>
              <a:t> in 2019, </a:t>
            </a:r>
            <a:r>
              <a:rPr lang="et-EE" sz="1800" dirty="0" err="1"/>
              <a:t>available</a:t>
            </a:r>
            <a:r>
              <a:rPr lang="et-EE" sz="1800" dirty="0"/>
              <a:t> </a:t>
            </a:r>
            <a:r>
              <a:rPr lang="et-EE" sz="1800" dirty="0" err="1"/>
              <a:t>for</a:t>
            </a:r>
            <a:r>
              <a:rPr lang="et-EE" sz="1800" dirty="0"/>
              <a:t> all </a:t>
            </a:r>
            <a:r>
              <a:rPr lang="et-EE" sz="1800" dirty="0" err="1"/>
              <a:t>students</a:t>
            </a:r>
            <a:r>
              <a:rPr lang="et-EE" sz="1800" dirty="0"/>
              <a:t> of </a:t>
            </a:r>
            <a:r>
              <a:rPr lang="et-EE" sz="1800" dirty="0" err="1"/>
              <a:t>the</a:t>
            </a:r>
            <a:r>
              <a:rPr lang="et-EE" sz="1800" dirty="0"/>
              <a:t> </a:t>
            </a:r>
            <a:r>
              <a:rPr lang="et-EE" sz="1800" dirty="0" err="1"/>
              <a:t>Humanities</a:t>
            </a:r>
            <a:endParaRPr lang="et-EE" sz="1800" dirty="0"/>
          </a:p>
          <a:p>
            <a:pPr lvl="1"/>
            <a:r>
              <a:rPr lang="et-EE" sz="1400" dirty="0"/>
              <a:t>24 ECTS </a:t>
            </a:r>
            <a:r>
              <a:rPr lang="et-EE" sz="1400" dirty="0" err="1"/>
              <a:t>Information</a:t>
            </a:r>
            <a:r>
              <a:rPr lang="et-EE" sz="1400" dirty="0"/>
              <a:t> </a:t>
            </a:r>
            <a:r>
              <a:rPr lang="et-EE" sz="1400" dirty="0" err="1"/>
              <a:t>technology</a:t>
            </a:r>
            <a:r>
              <a:rPr lang="et-EE" sz="1400" dirty="0"/>
              <a:t> (</a:t>
            </a:r>
            <a:r>
              <a:rPr lang="et-EE" sz="1400" dirty="0" err="1"/>
              <a:t>taught</a:t>
            </a:r>
            <a:r>
              <a:rPr lang="et-EE" sz="1400" dirty="0"/>
              <a:t> by </a:t>
            </a:r>
            <a:r>
              <a:rPr lang="et-EE" sz="1400" dirty="0" err="1"/>
              <a:t>the</a:t>
            </a:r>
            <a:r>
              <a:rPr lang="et-EE" sz="1400" dirty="0"/>
              <a:t> </a:t>
            </a:r>
            <a:r>
              <a:rPr lang="et-EE" sz="1400" dirty="0" err="1"/>
              <a:t>Institute</a:t>
            </a:r>
            <a:r>
              <a:rPr lang="et-EE" sz="1400" dirty="0"/>
              <a:t> of Computer </a:t>
            </a:r>
            <a:r>
              <a:rPr lang="et-EE" sz="1400" dirty="0" err="1"/>
              <a:t>Science</a:t>
            </a:r>
            <a:r>
              <a:rPr lang="et-EE" sz="1400" dirty="0"/>
              <a:t>)</a:t>
            </a:r>
          </a:p>
          <a:p>
            <a:pPr lvl="1"/>
            <a:r>
              <a:rPr lang="et-EE" sz="1400" dirty="0"/>
              <a:t>24 ECTS Digital </a:t>
            </a:r>
            <a:r>
              <a:rPr lang="et-EE" sz="1400" err="1"/>
              <a:t>humanities</a:t>
            </a:r>
            <a:r>
              <a:rPr lang="et-EE" sz="1400" dirty="0"/>
              <a:t> + 12 ECTS </a:t>
            </a:r>
            <a:r>
              <a:rPr lang="et-EE" sz="1400" err="1"/>
              <a:t>elective</a:t>
            </a:r>
            <a:r>
              <a:rPr lang="et-EE" sz="1400" dirty="0"/>
              <a:t> </a:t>
            </a:r>
            <a:r>
              <a:rPr lang="et-EE" sz="1400" err="1"/>
              <a:t>courses</a:t>
            </a:r>
            <a:r>
              <a:rPr lang="et-EE" sz="1400" dirty="0"/>
              <a:t> on DH</a:t>
            </a:r>
          </a:p>
          <a:p>
            <a:r>
              <a:rPr lang="et-EE" sz="1800" dirty="0"/>
              <a:t>DH </a:t>
            </a:r>
            <a:r>
              <a:rPr lang="et-EE" sz="1800" dirty="0" err="1"/>
              <a:t>elective</a:t>
            </a:r>
            <a:r>
              <a:rPr lang="et-EE" sz="1800" dirty="0"/>
              <a:t> </a:t>
            </a:r>
            <a:r>
              <a:rPr lang="et-EE" sz="1800" dirty="0" err="1"/>
              <a:t>module</a:t>
            </a:r>
            <a:r>
              <a:rPr lang="et-EE" sz="1800" dirty="0"/>
              <a:t> </a:t>
            </a:r>
            <a:r>
              <a:rPr lang="et-EE" sz="1800" dirty="0" err="1"/>
              <a:t>for</a:t>
            </a:r>
            <a:r>
              <a:rPr lang="et-EE" sz="1800" dirty="0"/>
              <a:t> MA </a:t>
            </a:r>
            <a:r>
              <a:rPr lang="et-EE" sz="1800" dirty="0" err="1"/>
              <a:t>studies</a:t>
            </a:r>
            <a:endParaRPr lang="et-EE" sz="1800" dirty="0"/>
          </a:p>
          <a:p>
            <a:r>
              <a:rPr lang="et-EE" sz="1800" dirty="0" err="1"/>
              <a:t>Open</a:t>
            </a:r>
            <a:r>
              <a:rPr lang="et-EE" sz="1800" dirty="0"/>
              <a:t> </a:t>
            </a:r>
            <a:r>
              <a:rPr lang="et-EE" sz="1800" dirty="0" err="1"/>
              <a:t>course</a:t>
            </a:r>
            <a:r>
              <a:rPr lang="et-EE" sz="1800" dirty="0"/>
              <a:t> </a:t>
            </a:r>
            <a:r>
              <a:rPr lang="et-EE" sz="1800" dirty="0" err="1"/>
              <a:t>materials</a:t>
            </a:r>
            <a:r>
              <a:rPr lang="et-EE" sz="1800" dirty="0"/>
              <a:t> </a:t>
            </a:r>
            <a:r>
              <a:rPr lang="et-EE" sz="1800" dirty="0" err="1"/>
              <a:t>for</a:t>
            </a:r>
            <a:r>
              <a:rPr lang="et-EE" sz="1800" dirty="0"/>
              <a:t> DH: </a:t>
            </a:r>
            <a:r>
              <a:rPr lang="et-EE" sz="1800" dirty="0">
                <a:hlinkClick r:id="rId2"/>
              </a:rPr>
              <a:t>https://digihum.ut.ee/et/sisu/oppematerjale</a:t>
            </a:r>
            <a:endParaRPr lang="et-EE" sz="1800" dirty="0"/>
          </a:p>
          <a:p>
            <a:pPr marL="0" indent="0">
              <a:buNone/>
            </a:pPr>
            <a:r>
              <a:rPr lang="et-EE" sz="1800" dirty="0"/>
              <a:t>(HITSA </a:t>
            </a:r>
            <a:r>
              <a:rPr lang="et-EE" sz="1800" dirty="0" err="1"/>
              <a:t>funding</a:t>
            </a:r>
            <a:r>
              <a:rPr lang="et-EE" sz="1800" dirty="0"/>
              <a:t>, 2019-2020)</a:t>
            </a:r>
          </a:p>
          <a:p>
            <a:r>
              <a:rPr lang="et-EE" sz="1800" dirty="0" err="1"/>
              <a:t>Awards</a:t>
            </a:r>
            <a:r>
              <a:rPr lang="et-EE" sz="1800" dirty="0"/>
              <a:t> </a:t>
            </a:r>
            <a:r>
              <a:rPr lang="et-EE" sz="1800" dirty="0" err="1"/>
              <a:t>for</a:t>
            </a:r>
            <a:r>
              <a:rPr lang="et-EE" sz="1800" dirty="0"/>
              <a:t> </a:t>
            </a:r>
            <a:r>
              <a:rPr lang="et-EE" sz="1800" dirty="0" err="1"/>
              <a:t>best</a:t>
            </a:r>
            <a:r>
              <a:rPr lang="et-EE" sz="1800" dirty="0"/>
              <a:t> BA and MA </a:t>
            </a:r>
            <a:r>
              <a:rPr lang="et-EE" sz="1800" dirty="0" err="1"/>
              <a:t>thesis</a:t>
            </a:r>
            <a:r>
              <a:rPr lang="et-EE" sz="1800" dirty="0"/>
              <a:t> </a:t>
            </a:r>
            <a:r>
              <a:rPr lang="et-EE" sz="1800" dirty="0" err="1"/>
              <a:t>using</a:t>
            </a:r>
            <a:r>
              <a:rPr lang="et-EE" sz="1800" dirty="0"/>
              <a:t> DH </a:t>
            </a:r>
            <a:r>
              <a:rPr lang="et-EE" sz="1800" dirty="0" err="1"/>
              <a:t>methods</a:t>
            </a:r>
            <a:endParaRPr lang="et-EE" sz="1800" dirty="0"/>
          </a:p>
          <a:p>
            <a:endParaRPr lang="et-EE" sz="18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C2B96E98-C35A-161A-4F00-D46B14B84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921" y="3809633"/>
            <a:ext cx="3777005" cy="283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2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CC31C-28E2-7F1E-00C7-3A5768FEC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527789-649B-4DF1-9CB7-4D4ED609EDB9}"/>
              </a:ext>
            </a:extLst>
          </p:cNvPr>
          <p:cNvSpPr/>
          <p:nvPr/>
        </p:nvSpPr>
        <p:spPr>
          <a:xfrm rot="20700000">
            <a:off x="10444902" y="-114302"/>
            <a:ext cx="5022006" cy="74961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E1C869-36CD-A3E6-84E8-65652B470C02}"/>
              </a:ext>
            </a:extLst>
          </p:cNvPr>
          <p:cNvSpPr/>
          <p:nvPr/>
        </p:nvSpPr>
        <p:spPr>
          <a:xfrm rot="20700000">
            <a:off x="10574346" y="-319088"/>
            <a:ext cx="5022006" cy="7496175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6ACFD411-2789-E95C-9E6A-8A054FEDD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Activities</a:t>
            </a:r>
            <a:r>
              <a:rPr lang="et-EE" dirty="0"/>
              <a:t> of CDHIS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72B326C0-DD69-9F3A-661B-AB3336428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088225" cy="44862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sz="2400" dirty="0" err="1"/>
              <a:t>Organizing</a:t>
            </a:r>
            <a:r>
              <a:rPr lang="et-EE" sz="2400" dirty="0"/>
              <a:t> Digital </a:t>
            </a:r>
            <a:r>
              <a:rPr lang="et-EE" sz="2400" dirty="0" err="1"/>
              <a:t>Humanities</a:t>
            </a:r>
            <a:r>
              <a:rPr lang="et-EE" sz="2400" dirty="0"/>
              <a:t> </a:t>
            </a:r>
            <a:r>
              <a:rPr lang="et-EE" sz="2400" dirty="0" err="1"/>
              <a:t>Conferences</a:t>
            </a:r>
            <a:r>
              <a:rPr lang="et-EE" sz="2400" dirty="0"/>
              <a:t> in Estonia (2018)</a:t>
            </a:r>
          </a:p>
          <a:p>
            <a:r>
              <a:rPr lang="et-EE" sz="2400" dirty="0"/>
              <a:t> </a:t>
            </a:r>
            <a:r>
              <a:rPr lang="et-EE" sz="2400" dirty="0" err="1"/>
              <a:t>Short</a:t>
            </a:r>
            <a:r>
              <a:rPr lang="et-EE" sz="2400" dirty="0"/>
              <a:t> </a:t>
            </a:r>
            <a:r>
              <a:rPr lang="et-EE" sz="2400" dirty="0" err="1"/>
              <a:t>courses</a:t>
            </a:r>
            <a:r>
              <a:rPr lang="et-EE" sz="2400" dirty="0"/>
              <a:t>: </a:t>
            </a:r>
          </a:p>
          <a:p>
            <a:pPr lvl="1"/>
            <a:r>
              <a:rPr lang="et-EE" sz="2000" dirty="0">
                <a:effectLst/>
                <a:ea typeface="Calibri" panose="020F0502020204030204" pitchFamily="34" charset="0"/>
              </a:rPr>
              <a:t>Master </a:t>
            </a:r>
            <a:r>
              <a:rPr lang="et-EE" sz="2000" dirty="0" err="1">
                <a:effectLst/>
                <a:ea typeface="Calibri" panose="020F0502020204030204" pitchFamily="34" charset="0"/>
              </a:rPr>
              <a:t>Class</a:t>
            </a:r>
            <a:r>
              <a:rPr lang="et-EE" sz="2000" dirty="0">
                <a:effectLst/>
                <a:ea typeface="Calibri" panose="020F0502020204030204" pitchFamily="34" charset="0"/>
              </a:rPr>
              <a:t> in </a:t>
            </a:r>
            <a:r>
              <a:rPr lang="et-EE" sz="2000" dirty="0" err="1">
                <a:effectLst/>
                <a:ea typeface="Calibri" panose="020F0502020204030204" pitchFamily="34" charset="0"/>
              </a:rPr>
              <a:t>Quantitative</a:t>
            </a:r>
            <a:r>
              <a:rPr lang="et-EE" sz="2000" dirty="0">
                <a:effectLst/>
                <a:ea typeface="Calibri" panose="020F0502020204030204" pitchFamily="34" charset="0"/>
              </a:rPr>
              <a:t> </a:t>
            </a:r>
            <a:r>
              <a:rPr lang="et-EE" sz="2000" dirty="0" err="1">
                <a:effectLst/>
                <a:ea typeface="Calibri" panose="020F0502020204030204" pitchFamily="34" charset="0"/>
              </a:rPr>
              <a:t>Linguistics</a:t>
            </a:r>
            <a:r>
              <a:rPr lang="et-EE" sz="2000" dirty="0">
                <a:effectLst/>
                <a:ea typeface="Calibri" panose="020F0502020204030204" pitchFamily="34" charset="0"/>
              </a:rPr>
              <a:t>, prof Harald </a:t>
            </a:r>
            <a:r>
              <a:rPr lang="et-EE" sz="2000" dirty="0" err="1">
                <a:effectLst/>
                <a:ea typeface="Calibri" panose="020F0502020204030204" pitchFamily="34" charset="0"/>
              </a:rPr>
              <a:t>Baayen</a:t>
            </a:r>
            <a:r>
              <a:rPr lang="et-EE" sz="2000" dirty="0">
                <a:effectLst/>
                <a:ea typeface="Calibri" panose="020F0502020204030204" pitchFamily="34" charset="0"/>
              </a:rPr>
              <a:t> (2020)</a:t>
            </a:r>
          </a:p>
          <a:p>
            <a:pPr lvl="1"/>
            <a:r>
              <a:rPr lang="en-US" sz="2000" dirty="0">
                <a:effectLst/>
                <a:ea typeface="Calibri" panose="020F0502020204030204" pitchFamily="34" charset="0"/>
              </a:rPr>
              <a:t>Macroscopic Methods for Culture Analytics</a:t>
            </a:r>
            <a:r>
              <a:rPr lang="et-EE" sz="2000" dirty="0">
                <a:effectLst/>
                <a:ea typeface="Calibri" panose="020F0502020204030204" pitchFamily="34" charset="0"/>
              </a:rPr>
              <a:t>, prof</a:t>
            </a:r>
            <a:r>
              <a:rPr lang="en-US" sz="2000" dirty="0">
                <a:effectLst/>
                <a:ea typeface="Calibri" panose="020F0502020204030204" pitchFamily="34" charset="0"/>
              </a:rPr>
              <a:t> Timothy R. Tangherlini (2019</a:t>
            </a:r>
            <a:r>
              <a:rPr lang="et-EE" sz="2000" dirty="0">
                <a:effectLst/>
                <a:ea typeface="Calibri" panose="020F0502020204030204" pitchFamily="34" charset="0"/>
              </a:rPr>
              <a:t>)</a:t>
            </a:r>
          </a:p>
          <a:p>
            <a:pPr lvl="1"/>
            <a:r>
              <a:rPr lang="en-US" sz="2000" b="0" i="0" dirty="0">
                <a:solidFill>
                  <a:srgbClr val="080809"/>
                </a:solidFill>
                <a:effectLst/>
                <a:latin typeface="+mj-lt"/>
              </a:rPr>
              <a:t>Methods of extracting keywords and topics from text collections</a:t>
            </a:r>
            <a:r>
              <a:rPr lang="en-US" sz="2000" dirty="0">
                <a:solidFill>
                  <a:srgbClr val="080809"/>
                </a:solidFill>
                <a:latin typeface="+mj-lt"/>
              </a:rPr>
              <a:t>,</a:t>
            </a:r>
            <a:r>
              <a:rPr lang="en-US" sz="2000" b="0" i="0" dirty="0">
                <a:solidFill>
                  <a:srgbClr val="080809"/>
                </a:solidFill>
                <a:effectLst/>
                <a:latin typeface="+mj-lt"/>
              </a:rPr>
              <a:t> </a:t>
            </a:r>
            <a:r>
              <a:rPr lang="et-EE" sz="2000" b="0" i="0" dirty="0">
                <a:solidFill>
                  <a:srgbClr val="080809"/>
                </a:solidFill>
                <a:effectLst/>
                <a:latin typeface="+mj-lt"/>
              </a:rPr>
              <a:t>prof. </a:t>
            </a:r>
            <a:r>
              <a:rPr lang="en-US" sz="2000" b="0" i="0" dirty="0">
                <a:solidFill>
                  <a:srgbClr val="080809"/>
                </a:solidFill>
                <a:effectLst/>
                <a:latin typeface="+mj-lt"/>
              </a:rPr>
              <a:t>Maciej Eder </a:t>
            </a:r>
            <a:r>
              <a:rPr lang="et-EE" sz="2000" b="0" i="0" dirty="0">
                <a:solidFill>
                  <a:srgbClr val="080809"/>
                </a:solidFill>
                <a:effectLst/>
                <a:latin typeface="+mj-lt"/>
              </a:rPr>
              <a:t>(2023)</a:t>
            </a:r>
            <a:endParaRPr lang="et-EE" sz="2000" dirty="0">
              <a:effectLst/>
              <a:latin typeface="+mj-lt"/>
              <a:ea typeface="Calibri" panose="020F0502020204030204" pitchFamily="34" charset="0"/>
            </a:endParaRPr>
          </a:p>
          <a:p>
            <a:r>
              <a:rPr lang="et-EE" sz="2400" dirty="0" err="1"/>
              <a:t>Digihum</a:t>
            </a:r>
            <a:r>
              <a:rPr lang="et-EE" sz="2400" dirty="0"/>
              <a:t> </a:t>
            </a:r>
            <a:r>
              <a:rPr lang="et-EE" sz="2400" dirty="0" err="1"/>
              <a:t>Talks</a:t>
            </a:r>
            <a:r>
              <a:rPr lang="et-EE" sz="2400" dirty="0"/>
              <a:t> </a:t>
            </a:r>
            <a:r>
              <a:rPr lang="et-EE" sz="2400" dirty="0" err="1"/>
              <a:t>series</a:t>
            </a:r>
            <a:endParaRPr lang="et-EE" sz="2400" dirty="0"/>
          </a:p>
          <a:p>
            <a:r>
              <a:rPr lang="et-EE" sz="2400" dirty="0"/>
              <a:t>Publications</a:t>
            </a:r>
          </a:p>
          <a:p>
            <a:r>
              <a:rPr lang="et-EE" sz="2400" dirty="0"/>
              <a:t>Project </a:t>
            </a:r>
            <a:r>
              <a:rPr lang="et-EE" sz="2400" dirty="0" err="1"/>
              <a:t>proposals</a:t>
            </a:r>
            <a:r>
              <a:rPr lang="et-EE" sz="2400" dirty="0"/>
              <a:t>:</a:t>
            </a:r>
          </a:p>
          <a:p>
            <a:pPr lvl="1"/>
            <a:r>
              <a:rPr lang="et-EE" sz="2000" dirty="0"/>
              <a:t> ERA </a:t>
            </a:r>
            <a:r>
              <a:rPr lang="et-EE" sz="2000" dirty="0" err="1"/>
              <a:t>Chair</a:t>
            </a:r>
            <a:r>
              <a:rPr lang="et-EE" sz="2000" dirty="0"/>
              <a:t> in 2019 (</a:t>
            </a:r>
            <a:r>
              <a:rPr lang="et-EE" sz="2000" dirty="0" err="1"/>
              <a:t>not</a:t>
            </a:r>
            <a:r>
              <a:rPr lang="et-EE" sz="2000" dirty="0"/>
              <a:t> </a:t>
            </a:r>
            <a:r>
              <a:rPr lang="et-EE" sz="2000" dirty="0" err="1"/>
              <a:t>successful</a:t>
            </a:r>
            <a:r>
              <a:rPr lang="et-EE" sz="2000" dirty="0"/>
              <a:t>) and 2024 (</a:t>
            </a:r>
            <a:r>
              <a:rPr lang="et-EE" sz="2000" dirty="0" err="1"/>
              <a:t>successful</a:t>
            </a:r>
            <a:r>
              <a:rPr lang="et-EE" sz="2000" dirty="0"/>
              <a:t>!)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76E63FE2-11EB-E936-8050-338362431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738" y="575035"/>
            <a:ext cx="1419552" cy="20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41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23803-E1F2-56D4-D304-DB6A46593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>
            <a:extLst>
              <a:ext uri="{FF2B5EF4-FFF2-40B4-BE49-F238E27FC236}">
                <a16:creationId xmlns:a16="http://schemas.microsoft.com/office/drawing/2014/main" id="{76CDEA31-C2BF-1D69-3E32-AEE0A307C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897" y="1001387"/>
            <a:ext cx="5491015" cy="4117131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2CEEF393-FB65-7409-5C84-3304E5C21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73" y="1001386"/>
            <a:ext cx="5491014" cy="41171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A3B218-FA68-8171-EF17-CE6AAB0F54B9}"/>
              </a:ext>
            </a:extLst>
          </p:cNvPr>
          <p:cNvSpPr txBox="1"/>
          <p:nvPr/>
        </p:nvSpPr>
        <p:spPr>
          <a:xfrm>
            <a:off x="1150070" y="5571241"/>
            <a:ext cx="8780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ea typeface="Calibri" panose="020F0502020204030204" pitchFamily="34" charset="0"/>
              </a:rPr>
              <a:t>Macroscopic Methods for Culture Analytics</a:t>
            </a:r>
            <a:r>
              <a:rPr lang="et-EE" sz="1800" dirty="0">
                <a:effectLst/>
                <a:ea typeface="Calibri" panose="020F0502020204030204" pitchFamily="34" charset="0"/>
              </a:rPr>
              <a:t>, prof</a:t>
            </a:r>
            <a:r>
              <a:rPr lang="en-US" sz="1800" dirty="0">
                <a:effectLst/>
                <a:ea typeface="Calibri" panose="020F0502020204030204" pitchFamily="34" charset="0"/>
              </a:rPr>
              <a:t> Timothy R. Tangherlini (2019</a:t>
            </a:r>
            <a:r>
              <a:rPr lang="et-EE" sz="1800" dirty="0">
                <a:effectLst/>
                <a:ea typeface="Calibri" panose="020F0502020204030204" pitchFamily="34" charset="0"/>
              </a:rPr>
              <a:t>)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19490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10FAF-E0E9-31EB-B16A-71452313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BE7C7-E2D1-DC75-6A17-A8054AF23CF4}"/>
              </a:ext>
            </a:extLst>
          </p:cNvPr>
          <p:cNvSpPr/>
          <p:nvPr/>
        </p:nvSpPr>
        <p:spPr>
          <a:xfrm rot="20700000">
            <a:off x="10444902" y="-114302"/>
            <a:ext cx="5022006" cy="74961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DF113D-BB3D-D4B3-48D8-5E3BFD8C3978}"/>
              </a:ext>
            </a:extLst>
          </p:cNvPr>
          <p:cNvSpPr/>
          <p:nvPr/>
        </p:nvSpPr>
        <p:spPr>
          <a:xfrm rot="20700000">
            <a:off x="10623210" y="-403928"/>
            <a:ext cx="5022006" cy="7496175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73BC8989-4F02-1E9E-3952-199382515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Reorganizing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Centre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FC80F95-5185-76C1-D305-0BAE3D0CF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7879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dirty="0"/>
              <a:t>CDHIS </a:t>
            </a:r>
            <a:r>
              <a:rPr lang="et-EE" dirty="0" err="1"/>
              <a:t>was</a:t>
            </a:r>
            <a:r>
              <a:rPr lang="et-EE" dirty="0"/>
              <a:t> </a:t>
            </a:r>
            <a:r>
              <a:rPr lang="et-EE" dirty="0" err="1"/>
              <a:t>officially</a:t>
            </a:r>
            <a:r>
              <a:rPr lang="et-EE" dirty="0"/>
              <a:t> </a:t>
            </a:r>
            <a:r>
              <a:rPr lang="et-EE" dirty="0" err="1"/>
              <a:t>closed</a:t>
            </a:r>
            <a:r>
              <a:rPr lang="et-EE" dirty="0"/>
              <a:t> in </a:t>
            </a:r>
            <a:r>
              <a:rPr lang="et-EE" dirty="0" err="1"/>
              <a:t>February</a:t>
            </a:r>
            <a:r>
              <a:rPr lang="et-EE" dirty="0"/>
              <a:t> 2025</a:t>
            </a:r>
          </a:p>
          <a:p>
            <a:r>
              <a:rPr lang="et-EE" dirty="0"/>
              <a:t>New </a:t>
            </a:r>
            <a:r>
              <a:rPr lang="et-EE" dirty="0" err="1"/>
              <a:t>Centre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Digital </a:t>
            </a:r>
            <a:r>
              <a:rPr lang="et-EE" dirty="0" err="1"/>
              <a:t>Humanities</a:t>
            </a:r>
            <a:r>
              <a:rPr lang="et-EE" dirty="0"/>
              <a:t> (CDH) </a:t>
            </a:r>
            <a:r>
              <a:rPr lang="et-EE" dirty="0" err="1"/>
              <a:t>within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Institute</a:t>
            </a:r>
            <a:r>
              <a:rPr lang="et-EE" dirty="0"/>
              <a:t> of Estonian and General </a:t>
            </a:r>
            <a:r>
              <a:rPr lang="et-EE" dirty="0" err="1"/>
              <a:t>Linguistics</a:t>
            </a:r>
            <a:r>
              <a:rPr lang="et-EE" dirty="0"/>
              <a:t> </a:t>
            </a:r>
            <a:r>
              <a:rPr lang="et-EE" dirty="0" err="1"/>
              <a:t>was</a:t>
            </a:r>
            <a:r>
              <a:rPr lang="et-EE" dirty="0"/>
              <a:t> </a:t>
            </a:r>
            <a:r>
              <a:rPr lang="et-EE" dirty="0" err="1"/>
              <a:t>founded</a:t>
            </a:r>
            <a:r>
              <a:rPr lang="et-EE" dirty="0"/>
              <a:t> in </a:t>
            </a:r>
            <a:r>
              <a:rPr lang="et-EE" dirty="0" err="1"/>
              <a:t>February</a:t>
            </a:r>
            <a:r>
              <a:rPr lang="et-EE" dirty="0"/>
              <a:t> 2025</a:t>
            </a:r>
          </a:p>
          <a:p>
            <a:r>
              <a:rPr lang="et-EE" dirty="0"/>
              <a:t>Center </a:t>
            </a:r>
            <a:r>
              <a:rPr lang="et-EE" dirty="0" err="1"/>
              <a:t>for</a:t>
            </a:r>
            <a:r>
              <a:rPr lang="et-EE" dirty="0"/>
              <a:t> Digital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Scholarship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a </a:t>
            </a:r>
            <a:r>
              <a:rPr lang="et-EE" dirty="0" err="1"/>
              <a:t>project</a:t>
            </a:r>
            <a:r>
              <a:rPr lang="et-EE" dirty="0"/>
              <a:t> </a:t>
            </a:r>
            <a:r>
              <a:rPr lang="et-EE" dirty="0" err="1"/>
              <a:t>within</a:t>
            </a:r>
            <a:r>
              <a:rPr lang="et-EE" dirty="0"/>
              <a:t> CDH </a:t>
            </a:r>
          </a:p>
          <a:p>
            <a:endParaRPr lang="et-EE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36BB9F24-F139-1125-69A9-C31831F4F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291" y="4013953"/>
            <a:ext cx="2628677" cy="262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142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C0905-E6C5-5A9E-E44B-C4AB1231E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BAAEC5-21C9-0252-C3AE-2F6487104238}"/>
              </a:ext>
            </a:extLst>
          </p:cNvPr>
          <p:cNvSpPr/>
          <p:nvPr/>
        </p:nvSpPr>
        <p:spPr>
          <a:xfrm rot="20700000">
            <a:off x="10444902" y="-114302"/>
            <a:ext cx="5022006" cy="74961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535C7-BADF-B329-30E1-6F7AEFF3756E}"/>
              </a:ext>
            </a:extLst>
          </p:cNvPr>
          <p:cNvSpPr/>
          <p:nvPr/>
        </p:nvSpPr>
        <p:spPr>
          <a:xfrm rot="20700000">
            <a:off x="10574346" y="-319088"/>
            <a:ext cx="5022006" cy="7496175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A4612AE5-B9B0-F625-C98E-484F220C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Aitäh! </a:t>
            </a:r>
            <a:r>
              <a:rPr lang="et-EE" dirty="0" err="1"/>
              <a:t>Thank</a:t>
            </a:r>
            <a:r>
              <a:rPr lang="et-EE" dirty="0"/>
              <a:t> </a:t>
            </a:r>
            <a:r>
              <a:rPr lang="et-EE" dirty="0" err="1"/>
              <a:t>you</a:t>
            </a:r>
            <a:r>
              <a:rPr lang="et-EE" dirty="0"/>
              <a:t>!</a:t>
            </a:r>
          </a:p>
        </p:txBody>
      </p:sp>
      <p:sp>
        <p:nvSpPr>
          <p:cNvPr id="14" name="Teksti kohatäide 13">
            <a:extLst>
              <a:ext uri="{FF2B5EF4-FFF2-40B4-BE49-F238E27FC236}">
                <a16:creationId xmlns:a16="http://schemas.microsoft.com/office/drawing/2014/main" id="{4DEAF4E1-738F-9112-E571-5937D02BC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D4977089-BF53-A635-8241-1A0C3358A9D1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11" y="911404"/>
            <a:ext cx="5731510" cy="120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43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46B007F283F944824410030C19DE1B" ma:contentTypeVersion="10" ma:contentTypeDescription="Create a new document." ma:contentTypeScope="" ma:versionID="61992740238a890dfc54fae15aafe985">
  <xsd:schema xmlns:xsd="http://www.w3.org/2001/XMLSchema" xmlns:xs="http://www.w3.org/2001/XMLSchema" xmlns:p="http://schemas.microsoft.com/office/2006/metadata/properties" xmlns:ns2="58661689-627c-41d3-94b7-c190be014dbf" xmlns:ns3="10796d17-6c1a-4b5d-8de6-9796775274eb" targetNamespace="http://schemas.microsoft.com/office/2006/metadata/properties" ma:root="true" ma:fieldsID="821a1e28194560d560fc6d62f9f9a0ff" ns2:_="" ns3:_="">
    <xsd:import namespace="58661689-627c-41d3-94b7-c190be014dbf"/>
    <xsd:import namespace="10796d17-6c1a-4b5d-8de6-9796775274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661689-627c-41d3-94b7-c190be014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c7e1068c-fbba-49b8-a159-82714d831e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796d17-6c1a-4b5d-8de6-9796775274e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c63462f-7afc-4874-b7a3-8769d27e5255}" ma:internalName="TaxCatchAll" ma:showField="CatchAllData" ma:web="10796d17-6c1a-4b5d-8de6-9796775274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796d17-6c1a-4b5d-8de6-9796775274eb" xsi:nil="true"/>
    <lcf76f155ced4ddcb4097134ff3c332f xmlns="58661689-627c-41d3-94b7-c190be014d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2BDCEC5-344F-48F7-A507-810EE406C63E}"/>
</file>

<file path=customXml/itemProps2.xml><?xml version="1.0" encoding="utf-8"?>
<ds:datastoreItem xmlns:ds="http://schemas.openxmlformats.org/officeDocument/2006/customXml" ds:itemID="{3B4380E1-134A-4D47-B291-EFF1289099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7F38C0-1346-4C77-9BA2-2CA05C5B294F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000eb00a-369b-4fef-b15c-2b57546cd309"/>
    <ds:schemaRef ds:uri="http://purl.org/dc/dcmitype/"/>
    <ds:schemaRef ds:uri="http://schemas.microsoft.com/office/2006/documentManagement/types"/>
    <ds:schemaRef ds:uri="81041cd4-0fe0-4f41-a668-7aa6fdc7c30d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518</Words>
  <Application>Microsoft Office PowerPoint</Application>
  <PresentationFormat>Laiekraan</PresentationFormat>
  <Paragraphs>72</Paragraphs>
  <Slides>11</Slides>
  <Notes>0</Notes>
  <HiddenSlides>0</HiddenSlides>
  <MMClips>0</MMClips>
  <ScaleCrop>false</ScaleCrop>
  <HeadingPairs>
    <vt:vector size="4" baseType="variant">
      <vt:variant>
        <vt:lpstr>Kujundus</vt:lpstr>
      </vt:variant>
      <vt:variant>
        <vt:i4>1</vt:i4>
      </vt:variant>
      <vt:variant>
        <vt:lpstr>Slaidipealkirjad</vt:lpstr>
      </vt:variant>
      <vt:variant>
        <vt:i4>11</vt:i4>
      </vt:variant>
    </vt:vector>
  </HeadingPairs>
  <TitlesOfParts>
    <vt:vector size="12" baseType="lpstr">
      <vt:lpstr>Office'i kujundus</vt:lpstr>
      <vt:lpstr>PowerPointi esitlus</vt:lpstr>
      <vt:lpstr>Digital Humanities</vt:lpstr>
      <vt:lpstr>Digital Humanities at UT</vt:lpstr>
      <vt:lpstr>Digital Humanities at UT</vt:lpstr>
      <vt:lpstr>Digital Humanities at UT</vt:lpstr>
      <vt:lpstr>Activities of CDHIS</vt:lpstr>
      <vt:lpstr>Activities of CDHIS</vt:lpstr>
      <vt:lpstr>Activities of CDHIS</vt:lpstr>
      <vt:lpstr>PowerPointi esitlus</vt:lpstr>
      <vt:lpstr>Reorganizing the Centre</vt:lpstr>
      <vt:lpstr>Aitäh!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Liina Lindström</dc:creator>
  <cp:lastModifiedBy>Liina Lindström</cp:lastModifiedBy>
  <cp:revision>79</cp:revision>
  <dcterms:created xsi:type="dcterms:W3CDTF">2025-04-21T16:16:17Z</dcterms:created>
  <dcterms:modified xsi:type="dcterms:W3CDTF">2025-04-22T12:26:38Z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0x010100BE46B007F283F944824410030C19DE1B</vt:lpwstr>
  </property>
</Properties>
</file>