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613" r:id="rId4"/>
  </p:sldMasterIdLst>
  <p:notesMasterIdLst>
    <p:notesMasterId r:id="rId17"/>
  </p:notesMasterIdLst>
  <p:handoutMasterIdLst>
    <p:handoutMasterId r:id="rId18"/>
  </p:handoutMasterIdLst>
  <p:sldIdLst>
    <p:sldId id="500" r:id="rId5"/>
    <p:sldId id="612" r:id="rId6"/>
    <p:sldId id="585" r:id="rId7"/>
    <p:sldId id="618" r:id="rId8"/>
    <p:sldId id="616" r:id="rId9"/>
    <p:sldId id="601" r:id="rId10"/>
    <p:sldId id="619" r:id="rId11"/>
    <p:sldId id="620" r:id="rId12"/>
    <p:sldId id="603" r:id="rId13"/>
    <p:sldId id="621" r:id="rId14"/>
    <p:sldId id="554" r:id="rId15"/>
    <p:sldId id="509" r:id="rId16"/>
  </p:sldIdLst>
  <p:sldSz cx="9144000" cy="5143500" type="screen16x9"/>
  <p:notesSz cx="6807200" cy="99393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5613" indent="15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2813" indent="15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0013" indent="15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7213" indent="15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Intro" id="{B0154B97-44CB-464E-8C5D-85134F7FF911}">
          <p14:sldIdLst>
            <p14:sldId id="500"/>
            <p14:sldId id="612"/>
            <p14:sldId id="585"/>
            <p14:sldId id="618"/>
            <p14:sldId id="616"/>
            <p14:sldId id="601"/>
            <p14:sldId id="619"/>
            <p14:sldId id="620"/>
            <p14:sldId id="603"/>
            <p14:sldId id="621"/>
            <p14:sldId id="554"/>
            <p14:sldId id="509"/>
          </p14:sldIdLst>
        </p14:section>
        <p14:section name="TC" id="{C24FE384-E14C-4401-812B-54684FE5F9AE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76F7"/>
    <a:srgbClr val="00B050"/>
    <a:srgbClr val="22EFCC"/>
    <a:srgbClr val="2CD5C4"/>
    <a:srgbClr val="7DA1C4"/>
    <a:srgbClr val="8A90C2"/>
    <a:srgbClr val="074192"/>
    <a:srgbClr val="0957C3"/>
    <a:srgbClr val="7020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7E9DC3-1195-4CEE-8BDD-D9123A7D3130}" v="34" dt="2025-06-11T06:43:11.812"/>
  </p1510:revLst>
</p1510:revInfo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Middels stil 1 – utheving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05" autoAdjust="0"/>
    <p:restoredTop sz="84188" autoAdjust="0"/>
  </p:normalViewPr>
  <p:slideViewPr>
    <p:cSldViewPr>
      <p:cViewPr varScale="1">
        <p:scale>
          <a:sx n="58" d="100"/>
          <a:sy n="58" d="100"/>
        </p:scale>
        <p:origin x="1228" y="268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217" d="100"/>
          <a:sy n="217" d="100"/>
        </p:scale>
        <p:origin x="6856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oldoja, Vaido" userId="59b0ce8f-0479-467a-99fb-424a70f1d974" providerId="ADAL" clId="{3F7E9DC3-1195-4CEE-8BDD-D9123A7D3130}"/>
    <pc:docChg chg="modSld">
      <pc:chgData name="Poldoja, Vaido" userId="59b0ce8f-0479-467a-99fb-424a70f1d974" providerId="ADAL" clId="{3F7E9DC3-1195-4CEE-8BDD-D9123A7D3130}" dt="2025-06-11T11:52:36.381" v="156" actId="20577"/>
      <pc:docMkLst>
        <pc:docMk/>
      </pc:docMkLst>
      <pc:sldChg chg="modSp mod">
        <pc:chgData name="Poldoja, Vaido" userId="59b0ce8f-0479-467a-99fb-424a70f1d974" providerId="ADAL" clId="{3F7E9DC3-1195-4CEE-8BDD-D9123A7D3130}" dt="2025-06-11T11:52:36.381" v="156" actId="20577"/>
        <pc:sldMkLst>
          <pc:docMk/>
          <pc:sldMk cId="3962259078" sldId="500"/>
        </pc:sldMkLst>
        <pc:spChg chg="mod">
          <ac:chgData name="Poldoja, Vaido" userId="59b0ce8f-0479-467a-99fb-424a70f1d974" providerId="ADAL" clId="{3F7E9DC3-1195-4CEE-8BDD-D9123A7D3130}" dt="2025-06-11T11:52:36.381" v="156" actId="20577"/>
          <ac:spMkLst>
            <pc:docMk/>
            <pc:sldMk cId="3962259078" sldId="500"/>
            <ac:spMk id="11" creationId="{FB846390-B8DD-1AE1-5E7C-5482B7B9202E}"/>
          </ac:spMkLst>
        </pc:spChg>
      </pc:sldChg>
      <pc:sldChg chg="modSp mod">
        <pc:chgData name="Poldoja, Vaido" userId="59b0ce8f-0479-467a-99fb-424a70f1d974" providerId="ADAL" clId="{3F7E9DC3-1195-4CEE-8BDD-D9123A7D3130}" dt="2025-06-11T11:49:08.175" v="153" actId="20577"/>
        <pc:sldMkLst>
          <pc:docMk/>
          <pc:sldMk cId="125740493" sldId="612"/>
        </pc:sldMkLst>
        <pc:spChg chg="mod">
          <ac:chgData name="Poldoja, Vaido" userId="59b0ce8f-0479-467a-99fb-424a70f1d974" providerId="ADAL" clId="{3F7E9DC3-1195-4CEE-8BDD-D9123A7D3130}" dt="2025-06-11T11:49:08.175" v="153" actId="20577"/>
          <ac:spMkLst>
            <pc:docMk/>
            <pc:sldMk cId="125740493" sldId="612"/>
            <ac:spMk id="2" creationId="{A8EC7E59-C1E1-15A3-92FC-EAE5A1809CE5}"/>
          </ac:spMkLst>
        </pc:spChg>
      </pc:sldChg>
      <pc:sldChg chg="modSp mod">
        <pc:chgData name="Poldoja, Vaido" userId="59b0ce8f-0479-467a-99fb-424a70f1d974" providerId="ADAL" clId="{3F7E9DC3-1195-4CEE-8BDD-D9123A7D3130}" dt="2025-06-11T07:52:23.859" v="127" actId="20577"/>
        <pc:sldMkLst>
          <pc:docMk/>
          <pc:sldMk cId="1590366702" sldId="620"/>
        </pc:sldMkLst>
        <pc:spChg chg="mod">
          <ac:chgData name="Poldoja, Vaido" userId="59b0ce8f-0479-467a-99fb-424a70f1d974" providerId="ADAL" clId="{3F7E9DC3-1195-4CEE-8BDD-D9123A7D3130}" dt="2025-06-11T07:52:23.859" v="127" actId="20577"/>
          <ac:spMkLst>
            <pc:docMk/>
            <pc:sldMk cId="1590366702" sldId="620"/>
            <ac:spMk id="2" creationId="{FE203407-C574-9FB7-EB38-8155C00AB5F9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eader Placeholder 1">
            <a:extLst>
              <a:ext uri="{FF2B5EF4-FFF2-40B4-BE49-F238E27FC236}">
                <a16:creationId xmlns:a16="http://schemas.microsoft.com/office/drawing/2014/main" id="{C3B00CCC-6D3A-AD4B-9BFD-BC051EAF1B0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457200" y="604380"/>
            <a:ext cx="3937000" cy="420702"/>
          </a:xfrm>
          <a:prstGeom prst="rect">
            <a:avLst/>
          </a:prstGeom>
        </p:spPr>
        <p:txBody>
          <a:bodyPr vert="horz" lIns="0" tIns="0" rIns="0" bIns="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88EDB30D-1FF9-5648-B9BC-6C02D7F0B8F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080000" y="9383807"/>
            <a:ext cx="1219200" cy="32781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34763F8-F990-4D83-868C-50E637B47A4B}" type="datetime1">
              <a:rPr lang="nb-NO" sz="800" smtClean="0">
                <a:latin typeface="Arial" panose="020B0604020202020204" pitchFamily="34" charset="0"/>
                <a:cs typeface="Arial" panose="020B0604020202020204" pitchFamily="34" charset="0"/>
              </a:rPr>
              <a:t>11.06.2025</a:t>
            </a:fld>
            <a:endParaRPr lang="en-GB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5">
            <a:extLst>
              <a:ext uri="{FF2B5EF4-FFF2-40B4-BE49-F238E27FC236}">
                <a16:creationId xmlns:a16="http://schemas.microsoft.com/office/drawing/2014/main" id="{7AAA3E16-7B55-1342-BB02-EF469BAC51D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457200" y="9382221"/>
            <a:ext cx="4546600" cy="32940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74DC0117-9D46-1C43-BDF6-28B6C750CE9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6400800" y="9382221"/>
            <a:ext cx="355600" cy="32940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38749FB-AB3E-4557-A135-EEB5821FF147}" type="slidenum">
              <a:rPr lang="en-GB" altLang="en-US" sz="800" smtClean="0">
                <a:latin typeface="Arial" panose="020B0604020202020204" pitchFamily="34" charset="0"/>
              </a:rPr>
              <a:pPr>
                <a:defRPr/>
              </a:pPr>
              <a:t>‹#›</a:t>
            </a:fld>
            <a:endParaRPr lang="en-GB" altLang="en-US" sz="800" dirty="0">
              <a:latin typeface="Arial" panose="020B0604020202020204" pitchFamily="34" charset="0"/>
            </a:endParaRP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F2BF73EE-6006-8842-AB82-AFF487D41C8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0400" y="284971"/>
            <a:ext cx="2029265" cy="798498"/>
          </a:xfrm>
          <a:prstGeom prst="rect">
            <a:avLst/>
          </a:prstGeom>
        </p:spPr>
      </p:pic>
      <p:sp>
        <p:nvSpPr>
          <p:cNvPr id="19" name="Footer Placeholder 5">
            <a:extLst>
              <a:ext uri="{FF2B5EF4-FFF2-40B4-BE49-F238E27FC236}">
                <a16:creationId xmlns:a16="http://schemas.microsoft.com/office/drawing/2014/main" id="{BF88BC35-0C33-F442-8ADD-3C7101EFFD97}"/>
              </a:ext>
            </a:extLst>
          </p:cNvPr>
          <p:cNvSpPr txBox="1">
            <a:spLocks/>
          </p:cNvSpPr>
          <p:nvPr/>
        </p:nvSpPr>
        <p:spPr>
          <a:xfrm>
            <a:off x="464234" y="9389255"/>
            <a:ext cx="4539566" cy="329406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algn="l" rtl="0" eaLnBrk="1" fontAlgn="auto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5613" indent="15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2813" indent="15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0013" indent="15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7213" indent="15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en-GB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885891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91734" y="1388269"/>
            <a:ext cx="5455066" cy="306880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3" tIns="45705" rIns="91413" bIns="45705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1988"/>
          </a:xfrm>
          <a:prstGeom prst="rect">
            <a:avLst/>
          </a:prstGeom>
        </p:spPr>
        <p:txBody>
          <a:bodyPr vert="horz" lIns="91413" tIns="45705" rIns="91413" bIns="45705" rtlCol="0">
            <a:norm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en-GB" noProof="0" dirty="0"/>
          </a:p>
        </p:txBody>
      </p:sp>
      <p:sp>
        <p:nvSpPr>
          <p:cNvPr id="9" name="Header Placeholder 1">
            <a:extLst>
              <a:ext uri="{FF2B5EF4-FFF2-40B4-BE49-F238E27FC236}">
                <a16:creationId xmlns:a16="http://schemas.microsoft.com/office/drawing/2014/main" id="{41E63D49-A668-9141-AB7D-416CF19FBFE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457200" y="604380"/>
            <a:ext cx="3784600" cy="420702"/>
          </a:xfrm>
          <a:prstGeom prst="rect">
            <a:avLst/>
          </a:prstGeom>
        </p:spPr>
        <p:txBody>
          <a:bodyPr vert="horz" lIns="0" tIns="0" rIns="0" bIns="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723EE334-CDC0-B042-A513-0D79CB568B3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080000" y="9383807"/>
            <a:ext cx="1219200" cy="32781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785D496-6578-4116-8CC2-0D7497D4BA23}" type="datetime1">
              <a:rPr lang="nb-NO" sz="800" smtClean="0">
                <a:latin typeface="Arial" panose="020B0604020202020204" pitchFamily="34" charset="0"/>
                <a:cs typeface="Arial" panose="020B0604020202020204" pitchFamily="34" charset="0"/>
              </a:rPr>
              <a:t>11.06.2025</a:t>
            </a:fld>
            <a:endParaRPr lang="en-GB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5">
            <a:extLst>
              <a:ext uri="{FF2B5EF4-FFF2-40B4-BE49-F238E27FC236}">
                <a16:creationId xmlns:a16="http://schemas.microsoft.com/office/drawing/2014/main" id="{EF9F5D04-E39C-2641-ADE2-FDE7DA7ADBD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457200" y="9382221"/>
            <a:ext cx="4546600" cy="32940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0924A03-4EF7-9D41-ABEC-E5863D689C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6400800" y="9382221"/>
            <a:ext cx="355600" cy="32940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38749FB-AB3E-4557-A135-EEB5821FF147}" type="slidenum">
              <a:rPr lang="en-GB" altLang="en-US" sz="800" smtClean="0">
                <a:latin typeface="Arial" panose="020B0604020202020204" pitchFamily="34" charset="0"/>
              </a:rPr>
              <a:pPr>
                <a:defRPr/>
              </a:pPr>
              <a:t>‹#›</a:t>
            </a:fld>
            <a:endParaRPr lang="en-GB" altLang="en-US" sz="800" dirty="0">
              <a:latin typeface="Arial" panose="020B0604020202020204" pitchFamily="34" charset="0"/>
            </a:endParaRP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C80B665B-2B8D-EA42-BAC9-4166356FB2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735" y="284971"/>
            <a:ext cx="2029265" cy="798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638575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5151" algn="l" defTabSz="91406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183" algn="l" defTabSz="91406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213" algn="l" defTabSz="91406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244" algn="l" defTabSz="91406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92150" y="1389063"/>
            <a:ext cx="5454650" cy="30686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is-IS" i="1" baseline="0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GB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D0B7B615-5E72-4142-B478-B5A45035FA8A}" type="datetime1">
              <a:rPr lang="nb-NO" sz="800" smtClean="0">
                <a:latin typeface="Arial" panose="020B0604020202020204" pitchFamily="34" charset="0"/>
                <a:cs typeface="Arial" panose="020B0604020202020204" pitchFamily="34" charset="0"/>
              </a:rPr>
              <a:t>11.06.2025</a:t>
            </a:fld>
            <a:endParaRPr lang="en-GB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GB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B38749FB-AB3E-4557-A135-EEB5821FF147}" type="slidenum">
              <a:rPr lang="en-GB" altLang="en-US" sz="800" smtClean="0">
                <a:latin typeface="Arial" panose="020B0604020202020204" pitchFamily="34" charset="0"/>
              </a:rPr>
              <a:pPr>
                <a:defRPr/>
              </a:pPr>
              <a:t>1</a:t>
            </a:fld>
            <a:endParaRPr lang="en-GB" altLang="en-US" sz="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09400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92150" y="1389063"/>
            <a:ext cx="5454650" cy="30686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en-GB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3FCDECD5-644C-C447-8248-43924C204E5E}" type="datetime1">
              <a:rPr lang="nb-NO" sz="800" smtClean="0">
                <a:latin typeface="Arial" panose="020B0604020202020204" pitchFamily="34" charset="0"/>
                <a:cs typeface="Arial" panose="020B0604020202020204" pitchFamily="34" charset="0"/>
              </a:rPr>
              <a:t>11.06.2025</a:t>
            </a:fld>
            <a:endParaRPr lang="en-GB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GB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38749FB-AB3E-4557-A135-EEB5821FF147}" type="slidenum">
              <a:rPr lang="en-GB" altLang="en-US" sz="800" smtClean="0">
                <a:latin typeface="Arial" panose="020B0604020202020204" pitchFamily="34" charset="0"/>
              </a:rPr>
              <a:pPr>
                <a:defRPr/>
              </a:pPr>
              <a:t>3</a:t>
            </a:fld>
            <a:endParaRPr lang="en-GB" altLang="en-US" sz="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8280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92150" y="1389063"/>
            <a:ext cx="5454650" cy="30686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Only schemes</a:t>
            </a:r>
          </a:p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en-GB" sz="1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6785D496-6578-4116-8CC2-0D7497D4BA23}" type="datetime1">
              <a:rPr lang="nb-NO" sz="800" smtClean="0">
                <a:latin typeface="Arial" panose="020B0604020202020204" pitchFamily="34" charset="0"/>
                <a:cs typeface="Arial" panose="020B0604020202020204" pitchFamily="34" charset="0"/>
              </a:rPr>
              <a:t>11.06.2025</a:t>
            </a:fld>
            <a:endParaRPr lang="en-GB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GB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38749FB-AB3E-4557-A135-EEB5821FF147}" type="slidenum">
              <a:rPr lang="en-GB" altLang="en-US" sz="800" smtClean="0">
                <a:latin typeface="Arial" panose="020B0604020202020204" pitchFamily="34" charset="0"/>
              </a:rPr>
              <a:pPr>
                <a:defRPr/>
              </a:pPr>
              <a:t>4</a:t>
            </a:fld>
            <a:endParaRPr lang="en-GB" altLang="en-US" sz="8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89682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92150" y="1389063"/>
            <a:ext cx="5454650" cy="30686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en-GB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6785D496-6578-4116-8CC2-0D7497D4BA23}" type="datetime1">
              <a:rPr lang="nb-NO" sz="800" smtClean="0">
                <a:latin typeface="Arial" panose="020B0604020202020204" pitchFamily="34" charset="0"/>
                <a:cs typeface="Arial" panose="020B0604020202020204" pitchFamily="34" charset="0"/>
              </a:rPr>
              <a:t>11.06.2025</a:t>
            </a:fld>
            <a:endParaRPr lang="en-GB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GB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38749FB-AB3E-4557-A135-EEB5821FF147}" type="slidenum">
              <a:rPr lang="en-GB" altLang="en-US" sz="800" smtClean="0">
                <a:latin typeface="Arial" panose="020B0604020202020204" pitchFamily="34" charset="0"/>
              </a:rPr>
              <a:pPr>
                <a:defRPr/>
              </a:pPr>
              <a:t>5</a:t>
            </a:fld>
            <a:endParaRPr lang="en-GB" altLang="en-US" sz="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29573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92150" y="1389063"/>
            <a:ext cx="5454650" cy="30686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en-GB" sz="1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6785D496-6578-4116-8CC2-0D7497D4BA23}" type="datetime1">
              <a:rPr lang="nb-NO" sz="800" smtClean="0">
                <a:latin typeface="Arial" panose="020B0604020202020204" pitchFamily="34" charset="0"/>
                <a:cs typeface="Arial" panose="020B0604020202020204" pitchFamily="34" charset="0"/>
              </a:rPr>
              <a:t>11.06.2025</a:t>
            </a:fld>
            <a:endParaRPr lang="en-GB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GB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38749FB-AB3E-4557-A135-EEB5821FF147}" type="slidenum">
              <a:rPr lang="en-GB" altLang="en-US" sz="800" smtClean="0">
                <a:latin typeface="Arial" panose="020B0604020202020204" pitchFamily="34" charset="0"/>
              </a:rPr>
              <a:pPr>
                <a:defRPr/>
              </a:pPr>
              <a:t>6</a:t>
            </a:fld>
            <a:endParaRPr lang="en-GB" altLang="en-US" sz="8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14803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4267C1-3A6F-684E-B72C-13B2172B8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DDFE1B-E6E4-428F-D4C2-BFADB0B7F6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92150" y="1389063"/>
            <a:ext cx="5454650" cy="3068637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3D0D25-1CC8-1482-E610-8F64E00804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18028311-385C-AD09-947C-F9C6272BD61C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en-GB" sz="1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AFA2DA-23F5-2BA9-6C1A-9EBBCD7BE8EE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6785D496-6578-4116-8CC2-0D7497D4BA23}" type="datetime1">
              <a:rPr lang="nb-NO" sz="800" smtClean="0">
                <a:latin typeface="Arial" panose="020B0604020202020204" pitchFamily="34" charset="0"/>
                <a:cs typeface="Arial" panose="020B0604020202020204" pitchFamily="34" charset="0"/>
              </a:rPr>
              <a:t>11.06.2025</a:t>
            </a:fld>
            <a:endParaRPr lang="en-GB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B60087-A1D5-8D4C-1C0C-956BF07C7DC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GB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13C726-04FF-60C1-8600-6B094D3868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38749FB-AB3E-4557-A135-EEB5821FF147}" type="slidenum">
              <a:rPr lang="en-GB" altLang="en-US" sz="800" smtClean="0">
                <a:latin typeface="Arial" panose="020B0604020202020204" pitchFamily="34" charset="0"/>
              </a:rPr>
              <a:pPr>
                <a:defRPr/>
              </a:pPr>
              <a:t>7</a:t>
            </a:fld>
            <a:endParaRPr lang="en-GB" altLang="en-US" sz="8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10272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604A0-41CE-7A18-C687-9751F3980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654A74-2590-707E-1811-E4DC2324F3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92150" y="1389063"/>
            <a:ext cx="5454650" cy="3068637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C73875-2FDA-510D-BB98-6B28F340EC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FDFBFE17-8711-79FC-9443-46BAB937438C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en-GB" sz="1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612396-B81E-374E-5432-39A1657A4AD9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6785D496-6578-4116-8CC2-0D7497D4BA23}" type="datetime1">
              <a:rPr lang="nb-NO" sz="800" smtClean="0">
                <a:latin typeface="Arial" panose="020B0604020202020204" pitchFamily="34" charset="0"/>
                <a:cs typeface="Arial" panose="020B0604020202020204" pitchFamily="34" charset="0"/>
              </a:rPr>
              <a:t>11.06.2025</a:t>
            </a:fld>
            <a:endParaRPr lang="en-GB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7012B4-881E-3223-9292-20EB5ACEADB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GB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984658-8401-6E1F-DE75-F3B5042609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38749FB-AB3E-4557-A135-EEB5821FF147}" type="slidenum">
              <a:rPr lang="en-GB" altLang="en-US" sz="800" smtClean="0">
                <a:latin typeface="Arial" panose="020B0604020202020204" pitchFamily="34" charset="0"/>
              </a:rPr>
              <a:pPr>
                <a:defRPr/>
              </a:pPr>
              <a:t>8</a:t>
            </a:fld>
            <a:endParaRPr lang="en-GB" altLang="en-US" sz="8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0439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92150" y="1389063"/>
            <a:ext cx="5454650" cy="30686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Only schemes</a:t>
            </a:r>
          </a:p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en-GB" sz="1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6785D496-6578-4116-8CC2-0D7497D4BA23}" type="datetime1">
              <a:rPr lang="nb-NO" sz="800" smtClean="0">
                <a:latin typeface="Arial" panose="020B0604020202020204" pitchFamily="34" charset="0"/>
                <a:cs typeface="Arial" panose="020B0604020202020204" pitchFamily="34" charset="0"/>
              </a:rPr>
              <a:t>11.06.2025</a:t>
            </a:fld>
            <a:endParaRPr lang="en-GB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GB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38749FB-AB3E-4557-A135-EEB5821FF147}" type="slidenum">
              <a:rPr lang="en-GB" altLang="en-US" sz="800" smtClean="0">
                <a:latin typeface="Arial" panose="020B0604020202020204" pitchFamily="34" charset="0"/>
              </a:rPr>
              <a:pPr>
                <a:defRPr/>
              </a:pPr>
              <a:t>9</a:t>
            </a:fld>
            <a:endParaRPr lang="en-GB" altLang="en-US" sz="8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6478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65BBEB-37E2-0B03-83B1-BEFD215431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52C793-3269-142B-CF80-6F58BA9799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92150" y="1389063"/>
            <a:ext cx="5454650" cy="3068637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E1662D-72E5-1144-CBC5-9EC6477B9D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Only schemes</a:t>
            </a:r>
          </a:p>
          <a:p>
            <a:endParaRPr lang="en-GB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8664D782-1FC9-2C52-16B5-FEFF4345116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en-GB" sz="1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2F0773-6824-632E-F223-92EB8524508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6785D496-6578-4116-8CC2-0D7497D4BA23}" type="datetime1">
              <a:rPr lang="nb-NO" sz="800" smtClean="0">
                <a:latin typeface="Arial" panose="020B0604020202020204" pitchFamily="34" charset="0"/>
                <a:cs typeface="Arial" panose="020B0604020202020204" pitchFamily="34" charset="0"/>
              </a:rPr>
              <a:t>11.06.2025</a:t>
            </a:fld>
            <a:endParaRPr lang="en-GB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D76774-E7E1-51B5-89BD-D7EE70412FE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GB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09597A-F225-9D50-1D75-68F20474DB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38749FB-AB3E-4557-A135-EEB5821FF147}" type="slidenum">
              <a:rPr lang="en-GB" altLang="en-US" sz="800" smtClean="0">
                <a:latin typeface="Arial" panose="020B0604020202020204" pitchFamily="34" charset="0"/>
              </a:rPr>
              <a:pPr>
                <a:defRPr/>
              </a:pPr>
              <a:t>10</a:t>
            </a:fld>
            <a:endParaRPr lang="en-GB" altLang="en-US" sz="8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40658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92150" y="1389063"/>
            <a:ext cx="5454650" cy="30686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en-GB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3FCDECD5-644C-C447-8248-43924C204E5E}" type="datetime1">
              <a:rPr lang="nb-NO" sz="800" smtClean="0">
                <a:latin typeface="Arial" panose="020B0604020202020204" pitchFamily="34" charset="0"/>
                <a:cs typeface="Arial" panose="020B0604020202020204" pitchFamily="34" charset="0"/>
              </a:rPr>
              <a:t>11.06.2025</a:t>
            </a:fld>
            <a:endParaRPr lang="en-GB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GB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38749FB-AB3E-4557-A135-EEB5821FF147}" type="slidenum">
              <a:rPr lang="en-GB" altLang="en-US" sz="800" smtClean="0">
                <a:latin typeface="Arial" panose="020B0604020202020204" pitchFamily="34" charset="0"/>
              </a:rPr>
              <a:pPr>
                <a:defRPr/>
              </a:pPr>
              <a:t>11</a:t>
            </a:fld>
            <a:endParaRPr lang="en-GB" altLang="en-US" sz="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0651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with picture_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D7E42610-1CE9-3844-859C-908463A2E0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209550"/>
            <a:ext cx="2895600" cy="1139393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D65DBC6D-B1F2-F24E-A7DE-4BBFDEE96D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05400" y="1348942"/>
            <a:ext cx="3582988" cy="959863"/>
          </a:xfrm>
          <a:prstGeom prst="rect">
            <a:avLst/>
          </a:prstGeom>
        </p:spPr>
        <p:txBody>
          <a:bodyPr anchor="b"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D9E06BC9-DBFF-A24A-9727-108EC4DF7D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05400" y="2408816"/>
            <a:ext cx="3582988" cy="1223609"/>
          </a:xfrm>
        </p:spPr>
        <p:txBody>
          <a:bodyPr/>
          <a:lstStyle>
            <a:lvl1pPr marL="0" indent="0" algn="l">
              <a:buNone/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6C8507CC-FE08-B643-95D8-4E1916A645A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77975" y="1348943"/>
            <a:ext cx="3294063" cy="3278620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b-NO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A007607C-BBC4-894F-A059-5DE4585FADBF}"/>
              </a:ext>
            </a:extLst>
          </p:cNvPr>
          <p:cNvSpPr/>
          <p:nvPr userDrawn="1"/>
        </p:nvSpPr>
        <p:spPr>
          <a:xfrm>
            <a:off x="0" y="1348942"/>
            <a:ext cx="1577975" cy="13731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 err="1"/>
          </a:p>
        </p:txBody>
      </p:sp>
    </p:spTree>
    <p:extLst>
      <p:ext uri="{BB962C8B-B14F-4D97-AF65-F5344CB8AC3E}">
        <p14:creationId xmlns:p14="http://schemas.microsoft.com/office/powerpoint/2010/main" val="3679795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994">
          <p15:clr>
            <a:srgbClr val="FBAE40"/>
          </p15:clr>
        </p15:guide>
        <p15:guide id="2" pos="1075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with picture_burgundy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D7E42610-1CE9-3844-859C-908463A2E0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209550"/>
            <a:ext cx="2895600" cy="1139393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D65DBC6D-B1F2-F24E-A7DE-4BBFDEE96D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05400" y="1348942"/>
            <a:ext cx="3582988" cy="959863"/>
          </a:xfrm>
          <a:prstGeom prst="rect">
            <a:avLst/>
          </a:prstGeom>
        </p:spPr>
        <p:txBody>
          <a:bodyPr anchor="b"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D9E06BC9-DBFF-A24A-9727-108EC4DF7D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05400" y="2408816"/>
            <a:ext cx="3582988" cy="1223609"/>
          </a:xfrm>
        </p:spPr>
        <p:txBody>
          <a:bodyPr/>
          <a:lstStyle>
            <a:lvl1pPr marL="0" indent="0" algn="l">
              <a:buNone/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6C8507CC-FE08-B643-95D8-4E1916A645A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77975" y="1348943"/>
            <a:ext cx="3294063" cy="3278620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b-NO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A007607C-BBC4-894F-A059-5DE4585FADBF}"/>
              </a:ext>
            </a:extLst>
          </p:cNvPr>
          <p:cNvSpPr/>
          <p:nvPr userDrawn="1"/>
        </p:nvSpPr>
        <p:spPr>
          <a:xfrm>
            <a:off x="0" y="1348942"/>
            <a:ext cx="1577975" cy="13731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 err="1"/>
          </a:p>
        </p:txBody>
      </p:sp>
    </p:spTree>
    <p:extLst>
      <p:ext uri="{BB962C8B-B14F-4D97-AF65-F5344CB8AC3E}">
        <p14:creationId xmlns:p14="http://schemas.microsoft.com/office/powerpoint/2010/main" val="3027095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994">
          <p15:clr>
            <a:srgbClr val="FBAE40"/>
          </p15:clr>
        </p15:guide>
        <p15:guide id="2" pos="107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with big picture_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D7E42610-1CE9-3844-859C-908463A2E0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209550"/>
            <a:ext cx="2895600" cy="1139393"/>
          </a:xfrm>
          <a:prstGeom prst="rect">
            <a:avLst/>
          </a:prstGeom>
        </p:spPr>
      </p:pic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6C8507CC-FE08-B643-95D8-4E1916A645A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77975" y="1348943"/>
            <a:ext cx="7566025" cy="3278620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b-NO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A007607C-BBC4-894F-A059-5DE4585FADBF}"/>
              </a:ext>
            </a:extLst>
          </p:cNvPr>
          <p:cNvSpPr/>
          <p:nvPr userDrawn="1"/>
        </p:nvSpPr>
        <p:spPr>
          <a:xfrm>
            <a:off x="0" y="1348942"/>
            <a:ext cx="1577975" cy="13731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 err="1"/>
          </a:p>
        </p:txBody>
      </p:sp>
    </p:spTree>
    <p:extLst>
      <p:ext uri="{BB962C8B-B14F-4D97-AF65-F5344CB8AC3E}">
        <p14:creationId xmlns:p14="http://schemas.microsoft.com/office/powerpoint/2010/main" val="313082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994">
          <p15:clr>
            <a:srgbClr val="FBAE40"/>
          </p15:clr>
        </p15:guide>
        <p15:guide id="2" pos="1075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with big picture_burgundy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D7E42610-1CE9-3844-859C-908463A2E0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209550"/>
            <a:ext cx="2895600" cy="1139393"/>
          </a:xfrm>
          <a:prstGeom prst="rect">
            <a:avLst/>
          </a:prstGeom>
        </p:spPr>
      </p:pic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6C8507CC-FE08-B643-95D8-4E1916A645A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77975" y="1348943"/>
            <a:ext cx="7566025" cy="3278620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b-NO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A007607C-BBC4-894F-A059-5DE4585FADBF}"/>
              </a:ext>
            </a:extLst>
          </p:cNvPr>
          <p:cNvSpPr/>
          <p:nvPr userDrawn="1"/>
        </p:nvSpPr>
        <p:spPr>
          <a:xfrm>
            <a:off x="0" y="1348942"/>
            <a:ext cx="1577975" cy="13731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 err="1"/>
          </a:p>
        </p:txBody>
      </p:sp>
    </p:spTree>
    <p:extLst>
      <p:ext uri="{BB962C8B-B14F-4D97-AF65-F5344CB8AC3E}">
        <p14:creationId xmlns:p14="http://schemas.microsoft.com/office/powerpoint/2010/main" val="4137697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994">
          <p15:clr>
            <a:srgbClr val="FBAE40"/>
          </p15:clr>
        </p15:guide>
        <p15:guide id="2" pos="107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rgbClr val="0957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>
            <a:extLst>
              <a:ext uri="{FF2B5EF4-FFF2-40B4-BE49-F238E27FC236}">
                <a16:creationId xmlns:a16="http://schemas.microsoft.com/office/drawing/2014/main" id="{0D71FBF5-6D61-A14E-930D-463415B8C3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42" r="4252"/>
          <a:stretch/>
        </p:blipFill>
        <p:spPr>
          <a:xfrm>
            <a:off x="0" y="4044889"/>
            <a:ext cx="9144000" cy="5943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06562" y="1797670"/>
            <a:ext cx="6981825" cy="1102519"/>
          </a:xfrm>
          <a:prstGeom prst="rect">
            <a:avLst/>
          </a:prstGeom>
        </p:spPr>
        <p:txBody>
          <a:bodyPr anchor="b"/>
          <a:lstStyle>
            <a:lvl1pPr marL="0" indent="0" algn="l">
              <a:buClr>
                <a:schemeClr val="accent4"/>
              </a:buClr>
              <a:buFont typeface="Wingdings" pitchFamily="2" charset="2"/>
              <a:buNone/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6562" y="3000200"/>
            <a:ext cx="6981825" cy="1223609"/>
          </a:xfrm>
        </p:spPr>
        <p:txBody>
          <a:bodyPr/>
          <a:lstStyle>
            <a:lvl1pPr marL="0" indent="0" algn="l">
              <a:buClr>
                <a:schemeClr val="accent4"/>
              </a:buClr>
              <a:buFont typeface="Wingdings" pitchFamily="2" charset="2"/>
              <a:buNone/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D7E42610-1CE9-3844-859C-908463A2E08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209550"/>
            <a:ext cx="2895600" cy="1139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711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994" userDrawn="1">
          <p15:clr>
            <a:srgbClr val="FBAE40"/>
          </p15:clr>
        </p15:guide>
        <p15:guide id="2" pos="1075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burgundy">
    <p:bg>
      <p:bgPr>
        <a:solidFill>
          <a:srgbClr val="7020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D7E42610-1CE9-3844-859C-908463A2E0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209550"/>
            <a:ext cx="2895600" cy="1139393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FFBC2F0-9A8E-8D4E-A966-5E75C607D80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06562" y="1797670"/>
            <a:ext cx="6981825" cy="1102519"/>
          </a:xfrm>
          <a:prstGeom prst="rect">
            <a:avLst/>
          </a:prstGeom>
        </p:spPr>
        <p:txBody>
          <a:bodyPr anchor="b"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BE830D08-0794-B448-B16E-30553789A1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06562" y="3000200"/>
            <a:ext cx="6981825" cy="1223609"/>
          </a:xfrm>
        </p:spPr>
        <p:txBody>
          <a:bodyPr/>
          <a:lstStyle>
            <a:lvl1pPr marL="0" indent="0" algn="l">
              <a:buNone/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F750016A-05A3-FF40-8966-6ECE117684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42" r="4252"/>
          <a:stretch/>
        </p:blipFill>
        <p:spPr>
          <a:xfrm>
            <a:off x="0" y="4044889"/>
            <a:ext cx="9144000" cy="594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098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991" userDrawn="1">
          <p15:clr>
            <a:srgbClr val="FBAE40"/>
          </p15:clr>
        </p15:guide>
        <p15:guide id="2" pos="1075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Bluegrey">
    <p:bg>
      <p:bgPr>
        <a:solidFill>
          <a:srgbClr val="7DA1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D7E42610-1CE9-3844-859C-908463A2E0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209550"/>
            <a:ext cx="2895600" cy="1139393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D65DBC6D-B1F2-F24E-A7DE-4BBFDEE96D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06562" y="1797670"/>
            <a:ext cx="6981825" cy="1102519"/>
          </a:xfrm>
          <a:prstGeom prst="rect">
            <a:avLst/>
          </a:prstGeom>
        </p:spPr>
        <p:txBody>
          <a:bodyPr anchor="b"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D9E06BC9-DBFF-A24A-9727-108EC4DF7D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06562" y="3000200"/>
            <a:ext cx="6981825" cy="1223609"/>
          </a:xfrm>
        </p:spPr>
        <p:txBody>
          <a:bodyPr/>
          <a:lstStyle>
            <a:lvl1pPr marL="0" indent="0" algn="l">
              <a:buNone/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B382C194-955F-B74F-A2FC-5CD6C0F177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14" r="3675"/>
          <a:stretch/>
        </p:blipFill>
        <p:spPr>
          <a:xfrm>
            <a:off x="0" y="4143617"/>
            <a:ext cx="9144000" cy="491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715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994">
          <p15:clr>
            <a:srgbClr val="FBAE40"/>
          </p15:clr>
        </p15:guide>
        <p15:guide id="2" pos="1075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_blue">
    <p:bg>
      <p:bgPr>
        <a:solidFill>
          <a:srgbClr val="0957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26039" y="2972873"/>
            <a:ext cx="7762349" cy="912152"/>
          </a:xfrm>
          <a:prstGeom prst="rect">
            <a:avLst/>
          </a:prstGeom>
        </p:spPr>
        <p:txBody>
          <a:bodyPr anchor="t"/>
          <a:lstStyle>
            <a:lvl1pPr algn="l">
              <a:defRPr sz="3000" b="1" cap="none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6039" y="2047874"/>
            <a:ext cx="7762349" cy="822947"/>
          </a:xfrm>
        </p:spPr>
        <p:txBody>
          <a:bodyPr anchor="b"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C151AD9D-8995-674C-9D0A-50247022DC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000" y="4614314"/>
            <a:ext cx="1862668" cy="491379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CE676F81-61E9-AA4E-A62A-3F2EDDA565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9" r="4318"/>
          <a:stretch/>
        </p:blipFill>
        <p:spPr>
          <a:xfrm>
            <a:off x="-1" y="4225477"/>
            <a:ext cx="9144001" cy="194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867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_burgundy">
    <p:bg>
      <p:bgPr>
        <a:solidFill>
          <a:srgbClr val="7020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26039" y="2972873"/>
            <a:ext cx="7762349" cy="912152"/>
          </a:xfrm>
          <a:prstGeom prst="rect">
            <a:avLst/>
          </a:prstGeom>
        </p:spPr>
        <p:txBody>
          <a:bodyPr anchor="t"/>
          <a:lstStyle>
            <a:lvl1pPr algn="l">
              <a:defRPr sz="3000" b="1" cap="none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6039" y="2047874"/>
            <a:ext cx="7762349" cy="822947"/>
          </a:xfrm>
        </p:spPr>
        <p:txBody>
          <a:bodyPr anchor="b"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13CBC3D6-3CD6-8548-BAD0-CD873196E9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3939970" y="-49712"/>
            <a:ext cx="1253241" cy="9133179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F0139215-D9DC-5341-891D-12244EDC24F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000" y="4614314"/>
            <a:ext cx="1862668" cy="49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184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_bluegrey">
    <p:bg>
      <p:bgPr>
        <a:solidFill>
          <a:srgbClr val="7DA1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26039" y="2972873"/>
            <a:ext cx="7762349" cy="912152"/>
          </a:xfrm>
          <a:prstGeom prst="rect">
            <a:avLst/>
          </a:prstGeom>
        </p:spPr>
        <p:txBody>
          <a:bodyPr anchor="t"/>
          <a:lstStyle>
            <a:lvl1pPr algn="l">
              <a:defRPr sz="3000" b="1" cap="none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6039" y="2047874"/>
            <a:ext cx="7762349" cy="822947"/>
          </a:xfrm>
        </p:spPr>
        <p:txBody>
          <a:bodyPr anchor="b"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4A19798-1555-8244-BE20-1676651440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000" y="4614314"/>
            <a:ext cx="1862668" cy="491379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0DC2FF25-E695-D64B-842B-211E14A969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9" r="4318"/>
          <a:stretch/>
        </p:blipFill>
        <p:spPr>
          <a:xfrm>
            <a:off x="-1" y="4225477"/>
            <a:ext cx="9144001" cy="194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263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_white">
    <p:bg>
      <p:bgPr>
        <a:solidFill>
          <a:schemeClr val="bg1"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26039" y="2972873"/>
            <a:ext cx="7762349" cy="912152"/>
          </a:xfrm>
          <a:prstGeom prst="rect">
            <a:avLst/>
          </a:prstGeom>
        </p:spPr>
        <p:txBody>
          <a:bodyPr anchor="t"/>
          <a:lstStyle>
            <a:lvl1pPr algn="l">
              <a:defRPr sz="3000" b="1" cap="none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6039" y="2047874"/>
            <a:ext cx="7762349" cy="822947"/>
          </a:xfrm>
        </p:spPr>
        <p:txBody>
          <a:bodyPr anchor="b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76701042-CC7D-2049-983A-67642F0242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9" r="4318"/>
          <a:stretch/>
        </p:blipFill>
        <p:spPr>
          <a:xfrm>
            <a:off x="-1" y="4225477"/>
            <a:ext cx="9144001" cy="194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383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9162" y="1200151"/>
            <a:ext cx="7767637" cy="30241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C189B96-4B00-D646-85DC-F127B38D0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62" y="280988"/>
            <a:ext cx="7767637" cy="6413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483CDD7-DD83-704C-A38D-4EBD0F03B35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9" r="4318"/>
          <a:stretch/>
        </p:blipFill>
        <p:spPr>
          <a:xfrm>
            <a:off x="-1" y="4225477"/>
            <a:ext cx="9144001" cy="194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563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9162" y="1200151"/>
            <a:ext cx="7767637" cy="30241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C189B96-4B00-D646-85DC-F127B38D0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62" y="280988"/>
            <a:ext cx="7767637" cy="6413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8559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9162" y="285750"/>
            <a:ext cx="7767637" cy="63658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2694E316-22DB-3740-8F12-D368F68826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9163" y="1198563"/>
            <a:ext cx="3808503" cy="302677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FEE4A175-5498-CD48-B092-5A99DB9E7D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876801" y="1198563"/>
            <a:ext cx="3809999" cy="302677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4361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9162" y="285750"/>
            <a:ext cx="7767637" cy="63658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2694E316-22DB-3740-8F12-D368F68826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9163" y="1198563"/>
            <a:ext cx="3808503" cy="302677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FEE4A175-5498-CD48-B092-5A99DB9E7D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876801" y="1198563"/>
            <a:ext cx="3809999" cy="302677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68EBEA1B-AFCF-9543-8701-D03390BB3E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9" r="4318"/>
          <a:stretch/>
        </p:blipFill>
        <p:spPr>
          <a:xfrm>
            <a:off x="-1" y="4225477"/>
            <a:ext cx="9144001" cy="194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446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9162" y="285750"/>
            <a:ext cx="7767637" cy="636588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9162" y="1203722"/>
            <a:ext cx="3808503" cy="301228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9162" y="1657350"/>
            <a:ext cx="3808503" cy="25669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6800" y="1203722"/>
            <a:ext cx="3809999" cy="301228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6800" y="1657350"/>
            <a:ext cx="3809999" cy="25669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7529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8F89E782-314E-FB4C-8AE3-B19E881FF44C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9162" y="1200151"/>
            <a:ext cx="7767637" cy="302418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C189B96-4B00-D646-85DC-F127B38D0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62" y="280988"/>
            <a:ext cx="7767637" cy="6413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512AAFC0-93D4-0A41-82A6-83143A15F5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000" y="4614314"/>
            <a:ext cx="1862668" cy="49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23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_burgun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8F89E782-314E-FB4C-8AE3-B19E881FF44C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9162" y="1200151"/>
            <a:ext cx="7767637" cy="302418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C189B96-4B00-D646-85DC-F127B38D0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62" y="280988"/>
            <a:ext cx="7767637" cy="6413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7ECFB627-0254-EA41-BB1B-902C52EF00D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000" y="4614314"/>
            <a:ext cx="1862668" cy="49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649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_blue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8F89E782-314E-FB4C-8AE3-B19E881FF44C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9162" y="1200151"/>
            <a:ext cx="7767637" cy="302418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C189B96-4B00-D646-85DC-F127B38D0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62" y="280988"/>
            <a:ext cx="7767637" cy="6413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5BE84C1E-FCF1-4E4A-8621-D845A6993B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000" y="4614314"/>
            <a:ext cx="1862668" cy="49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059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5DFFE98-26E3-7B41-A33B-A2D802DC5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62" y="280988"/>
            <a:ext cx="7767637" cy="6413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83326F4E-6302-8446-AE7A-A3E928CA29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9" r="4318"/>
          <a:stretch/>
        </p:blipFill>
        <p:spPr>
          <a:xfrm>
            <a:off x="-1" y="4225477"/>
            <a:ext cx="9144001" cy="194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114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684C1E7B-78A8-4643-8DC9-E714F9A71425}"/>
              </a:ext>
            </a:extLst>
          </p:cNvPr>
          <p:cNvSpPr/>
          <p:nvPr userDrawn="1"/>
        </p:nvSpPr>
        <p:spPr>
          <a:xfrm>
            <a:off x="0" y="0"/>
            <a:ext cx="9144000" cy="922338"/>
          </a:xfrm>
          <a:prstGeom prst="rect">
            <a:avLst/>
          </a:prstGeom>
          <a:solidFill>
            <a:srgbClr val="0957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9162" y="280988"/>
            <a:ext cx="7767637" cy="6413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99EB149-9AEB-5C46-94CB-0CC8FE5ED7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22337"/>
            <a:ext cx="9144000" cy="3705225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endParaRPr lang="en-GB" dirty="0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C6F982BF-6CC6-E149-9640-8EB6E8916E11}"/>
              </a:ext>
            </a:extLst>
          </p:cNvPr>
          <p:cNvSpPr/>
          <p:nvPr userDrawn="1"/>
        </p:nvSpPr>
        <p:spPr>
          <a:xfrm>
            <a:off x="8686799" y="819149"/>
            <a:ext cx="108000" cy="1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8659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burgun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684C1E7B-78A8-4643-8DC9-E714F9A71425}"/>
              </a:ext>
            </a:extLst>
          </p:cNvPr>
          <p:cNvSpPr/>
          <p:nvPr userDrawn="1"/>
        </p:nvSpPr>
        <p:spPr>
          <a:xfrm>
            <a:off x="0" y="0"/>
            <a:ext cx="9144000" cy="922338"/>
          </a:xfrm>
          <a:prstGeom prst="rect">
            <a:avLst/>
          </a:prstGeom>
          <a:solidFill>
            <a:srgbClr val="702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9162" y="280988"/>
            <a:ext cx="7767637" cy="6413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D2DFD5A-F6F0-B446-89AB-E1FA55F419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22338"/>
            <a:ext cx="9144000" cy="3706812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endParaRPr lang="en-GB" dirty="0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A5D2EAE4-BF73-0C4A-AC88-CB2FB0FE767E}"/>
              </a:ext>
            </a:extLst>
          </p:cNvPr>
          <p:cNvSpPr/>
          <p:nvPr userDrawn="1"/>
        </p:nvSpPr>
        <p:spPr>
          <a:xfrm>
            <a:off x="8686799" y="819149"/>
            <a:ext cx="108000" cy="1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56937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blue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684C1E7B-78A8-4643-8DC9-E714F9A71425}"/>
              </a:ext>
            </a:extLst>
          </p:cNvPr>
          <p:cNvSpPr/>
          <p:nvPr userDrawn="1"/>
        </p:nvSpPr>
        <p:spPr>
          <a:xfrm>
            <a:off x="0" y="0"/>
            <a:ext cx="9144000" cy="922338"/>
          </a:xfrm>
          <a:prstGeom prst="rect">
            <a:avLst/>
          </a:prstGeom>
          <a:solidFill>
            <a:srgbClr val="7DA1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9162" y="280988"/>
            <a:ext cx="7767637" cy="6413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D2DFD5A-F6F0-B446-89AB-E1FA55F419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22338"/>
            <a:ext cx="9144000" cy="3705225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endParaRPr lang="en-GB" dirty="0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7C41C4E-9B76-4A4C-923D-A4ED809E6C9D}"/>
              </a:ext>
            </a:extLst>
          </p:cNvPr>
          <p:cNvSpPr/>
          <p:nvPr userDrawn="1"/>
        </p:nvSpPr>
        <p:spPr>
          <a:xfrm>
            <a:off x="8686799" y="819149"/>
            <a:ext cx="108000" cy="1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3154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9796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1728">
          <p15:clr>
            <a:srgbClr val="FBAE40"/>
          </p15:clr>
        </p15:guide>
        <p15:guide id="2" pos="5201">
          <p15:clr>
            <a:srgbClr val="FBAE40"/>
          </p15:clr>
        </p15:guide>
        <p15:guide id="3" pos="4049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86929A-B592-1744-86B9-9AEBDC7921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-1"/>
            <a:ext cx="9144000" cy="4627563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0269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1728">
          <p15:clr>
            <a:srgbClr val="FBAE40"/>
          </p15:clr>
        </p15:guide>
        <p15:guide id="2" pos="5201">
          <p15:clr>
            <a:srgbClr val="FBAE40"/>
          </p15:clr>
        </p15:guide>
        <p15:guide id="3" pos="4049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86929A-B592-1744-86B9-9AEBDC7921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9162" y="-1"/>
            <a:ext cx="4414837" cy="4627563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endParaRPr lang="en-GB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0A9FA78-13AC-304D-8DF8-30A18676D01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" y="-1"/>
            <a:ext cx="4728116" cy="4627563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1538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1728">
          <p15:clr>
            <a:srgbClr val="FBAE40"/>
          </p15:clr>
        </p15:guide>
        <p15:guide id="2" pos="5201">
          <p15:clr>
            <a:srgbClr val="FBAE40"/>
          </p15:clr>
        </p15:guide>
        <p15:guide id="3" pos="4049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0A9FA78-13AC-304D-8DF8-30A18676D01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" y="-1"/>
            <a:ext cx="3047998" cy="4627563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endParaRPr lang="en-GB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1A3D8EE-FD78-2B42-A57E-4A099AAA6FED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048004" y="-1"/>
            <a:ext cx="3047998" cy="4627563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662ADB6-7396-3644-9F61-80D276F6E887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096002" y="-1"/>
            <a:ext cx="3047998" cy="4627563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2896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pos="5201">
          <p15:clr>
            <a:srgbClr val="FBAE40"/>
          </p15:clr>
        </p15:guide>
        <p15:guide id="3" pos="4049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b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23CBB2-C1C3-EF4E-8FED-515EDF29B9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0" y="0"/>
            <a:ext cx="6400800" cy="51435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9789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1728">
          <p15:clr>
            <a:srgbClr val="FBAE40"/>
          </p15:clr>
        </p15:guide>
        <p15:guide id="2" pos="5201">
          <p15:clr>
            <a:srgbClr val="FBAE40"/>
          </p15:clr>
        </p15:guide>
        <p15:guide id="3" pos="4049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23CBB2-C1C3-EF4E-8FED-515EDF29B9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2038" y="0"/>
            <a:ext cx="4271962" cy="51435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669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1728">
          <p15:clr>
            <a:srgbClr val="FBAE40"/>
          </p15:clr>
        </p15:guide>
        <p15:guide id="2" pos="5201">
          <p15:clr>
            <a:srgbClr val="FBAE40"/>
          </p15:clr>
        </p15:guide>
        <p15:guide id="3" pos="4049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content with picture_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2038" y="0"/>
            <a:ext cx="4271962" cy="432435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endParaRPr lang="en-GB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58FFBD6-C6FC-0949-8C26-802CEA00AFCF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919163" y="1198563"/>
            <a:ext cx="3810000" cy="3025776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/>
              <a:t>Click to edit</a:t>
            </a:r>
          </a:p>
          <a:p>
            <a:pPr lvl="0"/>
            <a:r>
              <a:rPr lang="en-US" dirty="0"/>
              <a:t>Second level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CBEE8F5D-9590-DC4D-A375-4AA4EF6E49D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000" y="4614314"/>
            <a:ext cx="1862668" cy="491379"/>
          </a:xfrm>
          <a:prstGeom prst="rect">
            <a:avLst/>
          </a:prstGeom>
        </p:spPr>
      </p:pic>
      <p:sp>
        <p:nvSpPr>
          <p:cNvPr id="6" name="Tittel 5">
            <a:extLst>
              <a:ext uri="{FF2B5EF4-FFF2-40B4-BE49-F238E27FC236}">
                <a16:creationId xmlns:a16="http://schemas.microsoft.com/office/drawing/2014/main" id="{DBAC7676-6FA6-5541-9B33-C8C0DA6C3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63" y="285750"/>
            <a:ext cx="3810000" cy="6365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FB1D651D-8C92-F14D-B5EF-52091F8511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9" r="4318"/>
          <a:stretch/>
        </p:blipFill>
        <p:spPr>
          <a:xfrm>
            <a:off x="-1" y="4225477"/>
            <a:ext cx="9144001" cy="194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507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content with picture_blue gre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2038" y="0"/>
            <a:ext cx="4271962" cy="432435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endParaRPr lang="en-GB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58FFBD6-C6FC-0949-8C26-802CEA00AFCF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919163" y="1198563"/>
            <a:ext cx="3810000" cy="3025776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/>
              <a:t>Click to edit</a:t>
            </a:r>
          </a:p>
          <a:p>
            <a:pPr lvl="0"/>
            <a:r>
              <a:rPr lang="en-US" dirty="0"/>
              <a:t>Second level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CBEE8F5D-9590-DC4D-A375-4AA4EF6E49D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000" y="4614314"/>
            <a:ext cx="1862668" cy="491379"/>
          </a:xfrm>
          <a:prstGeom prst="rect">
            <a:avLst/>
          </a:prstGeom>
        </p:spPr>
      </p:pic>
      <p:sp>
        <p:nvSpPr>
          <p:cNvPr id="6" name="Tittel 5">
            <a:extLst>
              <a:ext uri="{FF2B5EF4-FFF2-40B4-BE49-F238E27FC236}">
                <a16:creationId xmlns:a16="http://schemas.microsoft.com/office/drawing/2014/main" id="{DBAC7676-6FA6-5541-9B33-C8C0DA6C3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63" y="285750"/>
            <a:ext cx="3810000" cy="6365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16B8D7F8-FB8B-244A-85C0-C3583C9AC8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9" r="4318"/>
          <a:stretch/>
        </p:blipFill>
        <p:spPr>
          <a:xfrm>
            <a:off x="-1" y="4225477"/>
            <a:ext cx="9144001" cy="194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42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content with picture_burgundy">
    <p:bg>
      <p:bgPr>
        <a:solidFill>
          <a:srgbClr val="7020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2038" y="0"/>
            <a:ext cx="4271962" cy="432435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endParaRPr lang="en-GB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58FFBD6-C6FC-0949-8C26-802CEA00AFCF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919163" y="1198563"/>
            <a:ext cx="3810000" cy="3025776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/>
              <a:t>Click to edit</a:t>
            </a:r>
          </a:p>
          <a:p>
            <a:pPr lvl="0"/>
            <a:r>
              <a:rPr lang="en-US" dirty="0"/>
              <a:t>Second level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CBEE8F5D-9590-DC4D-A375-4AA4EF6E49D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000" y="4614314"/>
            <a:ext cx="1862668" cy="491379"/>
          </a:xfrm>
          <a:prstGeom prst="rect">
            <a:avLst/>
          </a:prstGeom>
        </p:spPr>
      </p:pic>
      <p:sp>
        <p:nvSpPr>
          <p:cNvPr id="6" name="Tittel 5">
            <a:extLst>
              <a:ext uri="{FF2B5EF4-FFF2-40B4-BE49-F238E27FC236}">
                <a16:creationId xmlns:a16="http://schemas.microsoft.com/office/drawing/2014/main" id="{DBAC7676-6FA6-5541-9B33-C8C0DA6C3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63" y="285750"/>
            <a:ext cx="3810000" cy="6365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FEBF654-C36E-FA49-AE77-67A15566F8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9" r="4318"/>
          <a:stretch/>
        </p:blipFill>
        <p:spPr>
          <a:xfrm>
            <a:off x="-1" y="4225477"/>
            <a:ext cx="9144001" cy="194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028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_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58FFBD6-C6FC-0949-8C26-802CEA00AFCF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2747962" y="1198563"/>
            <a:ext cx="4643437" cy="3025776"/>
          </a:xfrm>
        </p:spPr>
        <p:txBody>
          <a:bodyPr/>
          <a:lstStyle>
            <a:lvl1pPr marL="0" indent="0">
              <a:buNone/>
              <a:defRPr sz="3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/>
              <a:t>Click to edit quote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CBEE8F5D-9590-DC4D-A375-4AA4EF6E49D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000" y="4614314"/>
            <a:ext cx="1862668" cy="491379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3787DB53-9BAA-F741-8000-56D4B425FB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040" b="39683"/>
          <a:stretch/>
        </p:blipFill>
        <p:spPr>
          <a:xfrm flipH="1">
            <a:off x="7573457" y="-1"/>
            <a:ext cx="282218" cy="514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959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_burbundy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58FFBD6-C6FC-0949-8C26-802CEA00AFCF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2747962" y="1198563"/>
            <a:ext cx="4643437" cy="3025776"/>
          </a:xfrm>
        </p:spPr>
        <p:txBody>
          <a:bodyPr/>
          <a:lstStyle>
            <a:lvl1pPr marL="0" indent="0">
              <a:buNone/>
              <a:defRPr sz="3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/>
              <a:t>Click to edit quote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CBEE8F5D-9590-DC4D-A375-4AA4EF6E49D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000" y="4614314"/>
            <a:ext cx="1862668" cy="491379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3787DB53-9BAA-F741-8000-56D4B425FB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040" b="39683"/>
          <a:stretch/>
        </p:blipFill>
        <p:spPr>
          <a:xfrm flipH="1">
            <a:off x="7573457" y="-1"/>
            <a:ext cx="282218" cy="514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561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550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1728">
          <p15:clr>
            <a:srgbClr val="FBAE40"/>
          </p15:clr>
        </p15:guide>
        <p15:guide id="2" pos="5201">
          <p15:clr>
            <a:srgbClr val="FBAE40"/>
          </p15:clr>
        </p15:guide>
        <p15:guide id="3" pos="4049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st slide_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813AA9E9-E14D-2E48-86EC-360C160AEB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209550"/>
            <a:ext cx="2895600" cy="1139393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A416B3BF-19FC-5048-BCDA-B1837723AC59}"/>
              </a:ext>
            </a:extLst>
          </p:cNvPr>
          <p:cNvSpPr txBox="1"/>
          <p:nvPr userDrawn="1"/>
        </p:nvSpPr>
        <p:spPr>
          <a:xfrm>
            <a:off x="1676400" y="3943350"/>
            <a:ext cx="1291251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 err="1">
                <a:solidFill>
                  <a:schemeClr val="accent4"/>
                </a:solidFill>
              </a:rPr>
              <a:t>www.eftasurv.int</a:t>
            </a:r>
            <a:endParaRPr lang="en-GB" altLang="en-US" sz="1400" dirty="0">
              <a:solidFill>
                <a:schemeClr val="accent4"/>
              </a:solidFill>
            </a:endParaRPr>
          </a:p>
        </p:txBody>
      </p:sp>
      <p:sp>
        <p:nvSpPr>
          <p:cNvPr id="10" name="Plassholder for innhold 9">
            <a:extLst>
              <a:ext uri="{FF2B5EF4-FFF2-40B4-BE49-F238E27FC236}">
                <a16:creationId xmlns:a16="http://schemas.microsoft.com/office/drawing/2014/main" id="{94110BCD-E774-7D4C-A651-8CB2CB9BA9B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676400" y="2213698"/>
            <a:ext cx="7011988" cy="381001"/>
          </a:xfrm>
        </p:spPr>
        <p:txBody>
          <a:bodyPr anchor="b"/>
          <a:lstStyle>
            <a:lvl1pPr marL="0" indent="0">
              <a:buNone/>
              <a:defRPr sz="1800"/>
            </a:lvl1pPr>
          </a:lstStyle>
          <a:p>
            <a:r>
              <a:rPr lang="nb-NO" dirty="0"/>
              <a:t>Rediger tekststiler i malen</a:t>
            </a:r>
          </a:p>
        </p:txBody>
      </p:sp>
      <p:pic>
        <p:nvPicPr>
          <p:cNvPr id="20" name="Bilde 19">
            <a:extLst>
              <a:ext uri="{FF2B5EF4-FFF2-40B4-BE49-F238E27FC236}">
                <a16:creationId xmlns:a16="http://schemas.microsoft.com/office/drawing/2014/main" id="{ECD065EA-F6E8-3240-BCB8-E416205EF9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62" r="4126"/>
          <a:stretch/>
        </p:blipFill>
        <p:spPr>
          <a:xfrm>
            <a:off x="0" y="4130802"/>
            <a:ext cx="9144000" cy="491490"/>
          </a:xfrm>
          <a:prstGeom prst="rect">
            <a:avLst/>
          </a:prstGeom>
        </p:spPr>
      </p:pic>
      <p:grpSp>
        <p:nvGrpSpPr>
          <p:cNvPr id="12" name="Gruppe 11">
            <a:extLst>
              <a:ext uri="{FF2B5EF4-FFF2-40B4-BE49-F238E27FC236}">
                <a16:creationId xmlns:a16="http://schemas.microsoft.com/office/drawing/2014/main" id="{25C9B332-2C31-D446-994E-F3EA61BD6FE7}"/>
              </a:ext>
            </a:extLst>
          </p:cNvPr>
          <p:cNvGrpSpPr/>
          <p:nvPr userDrawn="1"/>
        </p:nvGrpSpPr>
        <p:grpSpPr>
          <a:xfrm>
            <a:off x="1684020" y="2920365"/>
            <a:ext cx="2436512" cy="751809"/>
            <a:chOff x="1684020" y="2920365"/>
            <a:chExt cx="2436512" cy="751809"/>
          </a:xfrm>
        </p:grpSpPr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288E8EEE-082F-AE4C-9421-B59F60BD87BA}"/>
                </a:ext>
              </a:extLst>
            </p:cNvPr>
            <p:cNvSpPr txBox="1"/>
            <p:nvPr userDrawn="1"/>
          </p:nvSpPr>
          <p:spPr>
            <a:xfrm>
              <a:off x="1912620" y="2920365"/>
              <a:ext cx="2207912" cy="75180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en-US" sz="1400" dirty="0" err="1"/>
                <a:t>eftasurv</a:t>
              </a:r>
              <a:endParaRPr lang="en-US" sz="1400" dirty="0"/>
            </a:p>
            <a:p>
              <a:pPr lvl="0">
                <a:lnSpc>
                  <a:spcPct val="120000"/>
                </a:lnSpc>
              </a:pPr>
              <a:r>
                <a:rPr lang="en-US" sz="1400" dirty="0"/>
                <a:t>@</a:t>
              </a:r>
              <a:r>
                <a:rPr lang="en-US" sz="1400" dirty="0" err="1"/>
                <a:t>eftasurv</a:t>
              </a:r>
              <a:endParaRPr lang="en-US" sz="1400" dirty="0"/>
            </a:p>
            <a:p>
              <a:pPr lvl="0">
                <a:lnSpc>
                  <a:spcPct val="120000"/>
                </a:lnSpc>
              </a:pPr>
              <a:r>
                <a:rPr lang="en-US" sz="1400" dirty="0"/>
                <a:t>EFTA Surveillance Authority</a:t>
              </a:r>
              <a:endParaRPr lang="en-GB" altLang="en-US" sz="1400" dirty="0">
                <a:solidFill>
                  <a:srgbClr val="000000"/>
                </a:solidFill>
              </a:endParaRPr>
            </a:p>
          </p:txBody>
        </p:sp>
        <p:pic>
          <p:nvPicPr>
            <p:cNvPr id="4" name="Bilde 3">
              <a:extLst>
                <a:ext uri="{FF2B5EF4-FFF2-40B4-BE49-F238E27FC236}">
                  <a16:creationId xmlns:a16="http://schemas.microsoft.com/office/drawing/2014/main" id="{5A73C1C1-2C78-CB49-A68F-45CA034341C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4020" y="3237177"/>
              <a:ext cx="138938" cy="138938"/>
            </a:xfrm>
            <a:prstGeom prst="rect">
              <a:avLst/>
            </a:prstGeom>
          </p:spPr>
        </p:pic>
        <p:pic>
          <p:nvPicPr>
            <p:cNvPr id="6" name="Bilde 5">
              <a:extLst>
                <a:ext uri="{FF2B5EF4-FFF2-40B4-BE49-F238E27FC236}">
                  <a16:creationId xmlns:a16="http://schemas.microsoft.com/office/drawing/2014/main" id="{8E096FE9-73B7-1A46-BD08-A30855114A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4020" y="2982362"/>
              <a:ext cx="138938" cy="138938"/>
            </a:xfrm>
            <a:prstGeom prst="rect">
              <a:avLst/>
            </a:prstGeom>
          </p:spPr>
        </p:pic>
        <p:pic>
          <p:nvPicPr>
            <p:cNvPr id="11" name="Bilde 10">
              <a:extLst>
                <a:ext uri="{FF2B5EF4-FFF2-40B4-BE49-F238E27FC236}">
                  <a16:creationId xmlns:a16="http://schemas.microsoft.com/office/drawing/2014/main" id="{48634095-1A93-2F43-A1A3-B159A4F76F3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4020" y="3491992"/>
              <a:ext cx="138938" cy="1389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269533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st slide_burgundy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813AA9E9-E14D-2E48-86EC-360C160AEB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209550"/>
            <a:ext cx="2895600" cy="1139393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A416B3BF-19FC-5048-BCDA-B1837723AC59}"/>
              </a:ext>
            </a:extLst>
          </p:cNvPr>
          <p:cNvSpPr txBox="1"/>
          <p:nvPr userDrawn="1"/>
        </p:nvSpPr>
        <p:spPr>
          <a:xfrm>
            <a:off x="1676400" y="3943350"/>
            <a:ext cx="1291251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 err="1">
                <a:solidFill>
                  <a:schemeClr val="accent4"/>
                </a:solidFill>
              </a:rPr>
              <a:t>www.eftasurv.int</a:t>
            </a:r>
            <a:endParaRPr lang="en-GB" altLang="en-US" sz="1400" dirty="0">
              <a:solidFill>
                <a:schemeClr val="accent4"/>
              </a:solidFill>
            </a:endParaRPr>
          </a:p>
        </p:txBody>
      </p:sp>
      <p:sp>
        <p:nvSpPr>
          <p:cNvPr id="10" name="Plassholder for innhold 9">
            <a:extLst>
              <a:ext uri="{FF2B5EF4-FFF2-40B4-BE49-F238E27FC236}">
                <a16:creationId xmlns:a16="http://schemas.microsoft.com/office/drawing/2014/main" id="{94110BCD-E774-7D4C-A651-8CB2CB9BA9B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676400" y="2213698"/>
            <a:ext cx="7011988" cy="381001"/>
          </a:xfrm>
        </p:spPr>
        <p:txBody>
          <a:bodyPr anchor="b"/>
          <a:lstStyle>
            <a:lvl1pPr marL="0" indent="0">
              <a:buNone/>
              <a:defRPr sz="1800"/>
            </a:lvl1pPr>
          </a:lstStyle>
          <a:p>
            <a:r>
              <a:rPr lang="nb-NO" dirty="0"/>
              <a:t>Rediger tekststiler i malen</a:t>
            </a:r>
          </a:p>
        </p:txBody>
      </p:sp>
      <p:pic>
        <p:nvPicPr>
          <p:cNvPr id="20" name="Bilde 19">
            <a:extLst>
              <a:ext uri="{FF2B5EF4-FFF2-40B4-BE49-F238E27FC236}">
                <a16:creationId xmlns:a16="http://schemas.microsoft.com/office/drawing/2014/main" id="{ECD065EA-F6E8-3240-BCB8-E416205EF9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62" r="4126"/>
          <a:stretch/>
        </p:blipFill>
        <p:spPr>
          <a:xfrm>
            <a:off x="0" y="4130802"/>
            <a:ext cx="9144000" cy="491490"/>
          </a:xfrm>
          <a:prstGeom prst="rect">
            <a:avLst/>
          </a:prstGeom>
        </p:spPr>
      </p:pic>
      <p:grpSp>
        <p:nvGrpSpPr>
          <p:cNvPr id="9" name="Gruppe 8">
            <a:extLst>
              <a:ext uri="{FF2B5EF4-FFF2-40B4-BE49-F238E27FC236}">
                <a16:creationId xmlns:a16="http://schemas.microsoft.com/office/drawing/2014/main" id="{5B89649D-7A05-AA47-9736-E7FB471EB706}"/>
              </a:ext>
            </a:extLst>
          </p:cNvPr>
          <p:cNvGrpSpPr/>
          <p:nvPr userDrawn="1"/>
        </p:nvGrpSpPr>
        <p:grpSpPr>
          <a:xfrm>
            <a:off x="1684020" y="2920365"/>
            <a:ext cx="2436512" cy="751809"/>
            <a:chOff x="1684020" y="2920365"/>
            <a:chExt cx="2436512" cy="751809"/>
          </a:xfrm>
        </p:grpSpPr>
        <p:sp>
          <p:nvSpPr>
            <p:cNvPr id="11" name="TekstSylinder 10">
              <a:extLst>
                <a:ext uri="{FF2B5EF4-FFF2-40B4-BE49-F238E27FC236}">
                  <a16:creationId xmlns:a16="http://schemas.microsoft.com/office/drawing/2014/main" id="{A572DD6A-0B3B-B543-8025-F372DC29A478}"/>
                </a:ext>
              </a:extLst>
            </p:cNvPr>
            <p:cNvSpPr txBox="1"/>
            <p:nvPr userDrawn="1"/>
          </p:nvSpPr>
          <p:spPr>
            <a:xfrm>
              <a:off x="1912620" y="2920365"/>
              <a:ext cx="2207912" cy="75180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en-US" sz="1400" dirty="0" err="1"/>
                <a:t>eftasurv</a:t>
              </a:r>
              <a:endParaRPr lang="en-US" sz="1400" dirty="0"/>
            </a:p>
            <a:p>
              <a:pPr lvl="0">
                <a:lnSpc>
                  <a:spcPct val="120000"/>
                </a:lnSpc>
              </a:pPr>
              <a:r>
                <a:rPr lang="en-US" sz="1400" dirty="0"/>
                <a:t>@</a:t>
              </a:r>
              <a:r>
                <a:rPr lang="en-US" sz="1400" dirty="0" err="1"/>
                <a:t>eftasurv</a:t>
              </a:r>
              <a:endParaRPr lang="en-US" sz="1400" dirty="0"/>
            </a:p>
            <a:p>
              <a:pPr lvl="0">
                <a:lnSpc>
                  <a:spcPct val="120000"/>
                </a:lnSpc>
              </a:pPr>
              <a:r>
                <a:rPr lang="en-US" sz="1400" dirty="0"/>
                <a:t>EFTA Surveillance Authority</a:t>
              </a:r>
              <a:endParaRPr lang="en-GB" altLang="en-US" sz="1400" dirty="0">
                <a:solidFill>
                  <a:srgbClr val="000000"/>
                </a:solidFill>
              </a:endParaRPr>
            </a:p>
          </p:txBody>
        </p:sp>
        <p:pic>
          <p:nvPicPr>
            <p:cNvPr id="12" name="Bilde 11">
              <a:extLst>
                <a:ext uri="{FF2B5EF4-FFF2-40B4-BE49-F238E27FC236}">
                  <a16:creationId xmlns:a16="http://schemas.microsoft.com/office/drawing/2014/main" id="{3430DB4B-EAC3-CE42-8B23-9B79EAD8B58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4020" y="3237177"/>
              <a:ext cx="138938" cy="138938"/>
            </a:xfrm>
            <a:prstGeom prst="rect">
              <a:avLst/>
            </a:prstGeom>
          </p:spPr>
        </p:pic>
        <p:pic>
          <p:nvPicPr>
            <p:cNvPr id="13" name="Bilde 12">
              <a:extLst>
                <a:ext uri="{FF2B5EF4-FFF2-40B4-BE49-F238E27FC236}">
                  <a16:creationId xmlns:a16="http://schemas.microsoft.com/office/drawing/2014/main" id="{3663163E-1A05-CB49-8CE7-A402093B8F8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4020" y="2982362"/>
              <a:ext cx="138938" cy="138938"/>
            </a:xfrm>
            <a:prstGeom prst="rect">
              <a:avLst/>
            </a:prstGeom>
          </p:spPr>
        </p:pic>
        <p:pic>
          <p:nvPicPr>
            <p:cNvPr id="14" name="Bilde 13">
              <a:extLst>
                <a:ext uri="{FF2B5EF4-FFF2-40B4-BE49-F238E27FC236}">
                  <a16:creationId xmlns:a16="http://schemas.microsoft.com/office/drawing/2014/main" id="{F6BEB09D-9D50-A345-9E93-8DC7E2726D3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4020" y="3491992"/>
              <a:ext cx="138938" cy="1389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831607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st slide_bluegre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813AA9E9-E14D-2E48-86EC-360C160AEB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209550"/>
            <a:ext cx="2895600" cy="1139393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A416B3BF-19FC-5048-BCDA-B1837723AC59}"/>
              </a:ext>
            </a:extLst>
          </p:cNvPr>
          <p:cNvSpPr txBox="1"/>
          <p:nvPr userDrawn="1"/>
        </p:nvSpPr>
        <p:spPr>
          <a:xfrm>
            <a:off x="1676400" y="3943350"/>
            <a:ext cx="1291251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 err="1">
                <a:solidFill>
                  <a:schemeClr val="accent4"/>
                </a:solidFill>
              </a:rPr>
              <a:t>www.eftasurv.int</a:t>
            </a:r>
            <a:endParaRPr lang="en-GB" altLang="en-US" sz="1400" dirty="0">
              <a:solidFill>
                <a:schemeClr val="accent4"/>
              </a:solidFill>
            </a:endParaRPr>
          </a:p>
        </p:txBody>
      </p:sp>
      <p:sp>
        <p:nvSpPr>
          <p:cNvPr id="10" name="Plassholder for innhold 9">
            <a:extLst>
              <a:ext uri="{FF2B5EF4-FFF2-40B4-BE49-F238E27FC236}">
                <a16:creationId xmlns:a16="http://schemas.microsoft.com/office/drawing/2014/main" id="{94110BCD-E774-7D4C-A651-8CB2CB9BA9B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676400" y="2213698"/>
            <a:ext cx="7011988" cy="381001"/>
          </a:xfrm>
        </p:spPr>
        <p:txBody>
          <a:bodyPr anchor="b"/>
          <a:lstStyle>
            <a:lvl1pPr marL="0" indent="0">
              <a:buNone/>
              <a:defRPr sz="1800"/>
            </a:lvl1pPr>
          </a:lstStyle>
          <a:p>
            <a:r>
              <a:rPr lang="nb-NO" dirty="0"/>
              <a:t>Rediger tekststiler i malen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BFDAD2DD-A438-5B44-A03A-D59F8CF161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14" r="3675"/>
          <a:stretch/>
        </p:blipFill>
        <p:spPr>
          <a:xfrm>
            <a:off x="0" y="4143617"/>
            <a:ext cx="9144000" cy="491490"/>
          </a:xfrm>
          <a:prstGeom prst="rect">
            <a:avLst/>
          </a:prstGeom>
        </p:spPr>
      </p:pic>
      <p:grpSp>
        <p:nvGrpSpPr>
          <p:cNvPr id="9" name="Gruppe 8">
            <a:extLst>
              <a:ext uri="{FF2B5EF4-FFF2-40B4-BE49-F238E27FC236}">
                <a16:creationId xmlns:a16="http://schemas.microsoft.com/office/drawing/2014/main" id="{37859BC1-3ED1-7D4B-9CC5-E19F4E572C0B}"/>
              </a:ext>
            </a:extLst>
          </p:cNvPr>
          <p:cNvGrpSpPr/>
          <p:nvPr userDrawn="1"/>
        </p:nvGrpSpPr>
        <p:grpSpPr>
          <a:xfrm>
            <a:off x="1684020" y="2920365"/>
            <a:ext cx="2436512" cy="751809"/>
            <a:chOff x="1684020" y="2920365"/>
            <a:chExt cx="2436512" cy="751809"/>
          </a:xfrm>
        </p:grpSpPr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0251F023-0F91-2747-A2D9-616544DF22D5}"/>
                </a:ext>
              </a:extLst>
            </p:cNvPr>
            <p:cNvSpPr txBox="1"/>
            <p:nvPr userDrawn="1"/>
          </p:nvSpPr>
          <p:spPr>
            <a:xfrm>
              <a:off x="1912620" y="2920365"/>
              <a:ext cx="2207912" cy="75180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en-US" sz="1400" dirty="0" err="1"/>
                <a:t>eftasurv</a:t>
              </a:r>
              <a:endParaRPr lang="en-US" sz="1400" dirty="0"/>
            </a:p>
            <a:p>
              <a:pPr lvl="0">
                <a:lnSpc>
                  <a:spcPct val="120000"/>
                </a:lnSpc>
              </a:pPr>
              <a:r>
                <a:rPr lang="en-US" sz="1400" dirty="0"/>
                <a:t>@</a:t>
              </a:r>
              <a:r>
                <a:rPr lang="en-US" sz="1400" dirty="0" err="1"/>
                <a:t>eftasurv</a:t>
              </a:r>
              <a:endParaRPr lang="en-US" sz="1400" dirty="0"/>
            </a:p>
            <a:p>
              <a:pPr lvl="0">
                <a:lnSpc>
                  <a:spcPct val="120000"/>
                </a:lnSpc>
              </a:pPr>
              <a:r>
                <a:rPr lang="en-US" sz="1400" dirty="0"/>
                <a:t>EFTA Surveillance Authority</a:t>
              </a:r>
              <a:endParaRPr lang="en-GB" altLang="en-US" sz="1400" dirty="0">
                <a:solidFill>
                  <a:srgbClr val="000000"/>
                </a:solidFill>
              </a:endParaRPr>
            </a:p>
          </p:txBody>
        </p:sp>
        <p:pic>
          <p:nvPicPr>
            <p:cNvPr id="13" name="Bilde 12">
              <a:extLst>
                <a:ext uri="{FF2B5EF4-FFF2-40B4-BE49-F238E27FC236}">
                  <a16:creationId xmlns:a16="http://schemas.microsoft.com/office/drawing/2014/main" id="{D670471A-A579-4548-878D-81C403B490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4020" y="3237177"/>
              <a:ext cx="138938" cy="138938"/>
            </a:xfrm>
            <a:prstGeom prst="rect">
              <a:avLst/>
            </a:prstGeom>
          </p:spPr>
        </p:pic>
        <p:pic>
          <p:nvPicPr>
            <p:cNvPr id="14" name="Bilde 13">
              <a:extLst>
                <a:ext uri="{FF2B5EF4-FFF2-40B4-BE49-F238E27FC236}">
                  <a16:creationId xmlns:a16="http://schemas.microsoft.com/office/drawing/2014/main" id="{C6539526-6CC8-D145-9272-09D08FD5A5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4020" y="2982362"/>
              <a:ext cx="138938" cy="138938"/>
            </a:xfrm>
            <a:prstGeom prst="rect">
              <a:avLst/>
            </a:prstGeom>
          </p:spPr>
        </p:pic>
        <p:pic>
          <p:nvPicPr>
            <p:cNvPr id="15" name="Bilde 14">
              <a:extLst>
                <a:ext uri="{FF2B5EF4-FFF2-40B4-BE49-F238E27FC236}">
                  <a16:creationId xmlns:a16="http://schemas.microsoft.com/office/drawing/2014/main" id="{C3370F48-4BF4-5E40-B26B-AC351529C8F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4020" y="3491992"/>
              <a:ext cx="138938" cy="1389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095391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19162" y="1200151"/>
            <a:ext cx="7767637" cy="302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noProof="0" dirty="0"/>
              <a:t>Click to edit Master text styles</a:t>
            </a:r>
          </a:p>
          <a:p>
            <a:pPr lvl="1"/>
            <a:r>
              <a:rPr lang="en-GB" altLang="en-US" noProof="0" dirty="0"/>
              <a:t>Second level</a:t>
            </a:r>
          </a:p>
          <a:p>
            <a:pPr lvl="2"/>
            <a:r>
              <a:rPr lang="en-GB" altLang="en-US" noProof="0" dirty="0"/>
              <a:t>Third level</a:t>
            </a:r>
          </a:p>
          <a:p>
            <a:pPr lvl="3"/>
            <a:r>
              <a:rPr lang="en-GB" altLang="en-US" noProof="0" dirty="0"/>
              <a:t>Fourth level</a:t>
            </a:r>
          </a:p>
          <a:p>
            <a:pPr lvl="4"/>
            <a:r>
              <a:rPr lang="en-GB" altLang="en-US" noProof="0" dirty="0"/>
              <a:t>Fifth level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4518AD7-C948-F042-B496-DB3B45D36884}"/>
              </a:ext>
            </a:extLst>
          </p:cNvPr>
          <p:cNvPicPr>
            <a:picLocks noChangeAspect="1"/>
          </p:cNvPicPr>
          <p:nvPr userDrawn="1"/>
        </p:nvPicPr>
        <p:blipFill>
          <a:blip r:embed="rId4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234" y="4613068"/>
            <a:ext cx="1855027" cy="489363"/>
          </a:xfrm>
          <a:prstGeom prst="rect">
            <a:avLst/>
          </a:prstGeom>
        </p:spPr>
      </p:pic>
      <p:sp>
        <p:nvSpPr>
          <p:cNvPr id="7" name="Plassholder for tittel 6">
            <a:extLst>
              <a:ext uri="{FF2B5EF4-FFF2-40B4-BE49-F238E27FC236}">
                <a16:creationId xmlns:a16="http://schemas.microsoft.com/office/drawing/2014/main" id="{8C08638D-C462-7843-8A4A-6CE5678CB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62" y="274639"/>
            <a:ext cx="7769226" cy="644524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14" r:id="rId1"/>
    <p:sldLayoutId id="2147485317" r:id="rId2"/>
    <p:sldLayoutId id="2147485316" r:id="rId3"/>
    <p:sldLayoutId id="2147485318" r:id="rId4"/>
    <p:sldLayoutId id="2147485260" r:id="rId5"/>
    <p:sldLayoutId id="2147485290" r:id="rId6"/>
    <p:sldLayoutId id="2147485291" r:id="rId7"/>
    <p:sldLayoutId id="2147485296" r:id="rId8"/>
    <p:sldLayoutId id="2147485295" r:id="rId9"/>
    <p:sldLayoutId id="2147485297" r:id="rId10"/>
    <p:sldLayoutId id="2147485262" r:id="rId11"/>
    <p:sldLayoutId id="2147485310" r:id="rId12"/>
    <p:sldLayoutId id="2147485261" r:id="rId13"/>
    <p:sldLayoutId id="2147485263" r:id="rId14"/>
    <p:sldLayoutId id="2147485311" r:id="rId15"/>
    <p:sldLayoutId id="2147485264" r:id="rId16"/>
    <p:sldLayoutId id="2147485302" r:id="rId17"/>
    <p:sldLayoutId id="2147485303" r:id="rId18"/>
    <p:sldLayoutId id="2147485304" r:id="rId19"/>
    <p:sldLayoutId id="2147485300" r:id="rId20"/>
    <p:sldLayoutId id="2147485292" r:id="rId21"/>
    <p:sldLayoutId id="2147485265" r:id="rId22"/>
    <p:sldLayoutId id="2147485293" r:id="rId23"/>
    <p:sldLayoutId id="2147485266" r:id="rId24"/>
    <p:sldLayoutId id="2147485298" r:id="rId25"/>
    <p:sldLayoutId id="2147485306" r:id="rId26"/>
    <p:sldLayoutId id="2147485307" r:id="rId27"/>
    <p:sldLayoutId id="2147485299" r:id="rId28"/>
    <p:sldLayoutId id="2147485321" r:id="rId29"/>
    <p:sldLayoutId id="2147485267" r:id="rId30"/>
    <p:sldLayoutId id="2147485308" r:id="rId31"/>
    <p:sldLayoutId id="2147485309" r:id="rId32"/>
    <p:sldLayoutId id="2147485319" r:id="rId33"/>
    <p:sldLayoutId id="2147485320" r:id="rId34"/>
    <p:sldLayoutId id="2147485305" r:id="rId35"/>
    <p:sldLayoutId id="2147485301" r:id="rId36"/>
    <p:sldLayoutId id="2147485312" r:id="rId37"/>
    <p:sldLayoutId id="2147485313" r:id="rId3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lr>
          <a:schemeClr val="accent4"/>
        </a:buClr>
        <a:buSzPct val="120000"/>
        <a:buFont typeface="Wingdings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lr>
          <a:schemeClr val="accent4"/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lr>
          <a:schemeClr val="accent4"/>
        </a:buClr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lr>
          <a:schemeClr val="accent4"/>
        </a:buClr>
        <a:buFont typeface="Wingdings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lr>
          <a:schemeClr val="accent4"/>
        </a:buClr>
        <a:buFont typeface="Wingdings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81">
          <p15:clr>
            <a:srgbClr val="F26B43"/>
          </p15:clr>
        </p15:guide>
        <p15:guide id="4" orient="horz" pos="2661">
          <p15:clr>
            <a:srgbClr val="F26B43"/>
          </p15:clr>
        </p15:guide>
        <p15:guide id="5" pos="579">
          <p15:clr>
            <a:srgbClr val="F26B43"/>
          </p15:clr>
        </p15:guide>
        <p15:guide id="6" pos="5473" userDrawn="1">
          <p15:clr>
            <a:srgbClr val="F26B43"/>
          </p15:clr>
        </p15:guide>
        <p15:guide id="7" orient="horz" pos="755" userDrawn="1">
          <p15:clr>
            <a:srgbClr val="F26B43"/>
          </p15:clr>
        </p15:guide>
        <p15:guide id="8" orient="horz" pos="177" userDrawn="1">
          <p15:clr>
            <a:srgbClr val="F26B43"/>
          </p15:clr>
        </p15:guide>
        <p15:guide id="9" orient="horz" pos="2915" userDrawn="1">
          <p15:clr>
            <a:srgbClr val="F26B43"/>
          </p15:clr>
        </p15:guide>
        <p15:guide id="10" pos="1731" userDrawn="1">
          <p15:clr>
            <a:srgbClr val="F26B43"/>
          </p15:clr>
        </p15:guide>
        <p15:guide id="11" pos="2979" userDrawn="1">
          <p15:clr>
            <a:srgbClr val="F26B43"/>
          </p15:clr>
        </p15:guide>
        <p15:guide id="12" pos="306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ec.europa.eu/competition/index_en.html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eftacourt.int/" TargetMode="External"/><Relationship Id="rId5" Type="http://schemas.openxmlformats.org/officeDocument/2006/relationships/hyperlink" Target="http://www.eftasurv.int/" TargetMode="External"/><Relationship Id="rId4" Type="http://schemas.openxmlformats.org/officeDocument/2006/relationships/hyperlink" Target="http://curia.europa.eu/jcms/jcms/j_6/et/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FB846390-B8DD-1AE1-5E7C-5482B7B9202E}"/>
              </a:ext>
            </a:extLst>
          </p:cNvPr>
          <p:cNvSpPr txBox="1"/>
          <p:nvPr/>
        </p:nvSpPr>
        <p:spPr>
          <a:xfrm>
            <a:off x="1600200" y="1274917"/>
            <a:ext cx="61722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2800" dirty="0"/>
          </a:p>
          <a:p>
            <a:r>
              <a:rPr lang="en-GB" sz="24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Commission and ESA mandate in State aid control: at times super-regulator</a:t>
            </a:r>
            <a:r>
              <a:rPr lang="et-EE" sz="2400" b="1">
                <a:solidFill>
                  <a:schemeClr val="accent4">
                    <a:lumMod val="60000"/>
                    <a:lumOff val="40000"/>
                  </a:schemeClr>
                </a:solidFill>
              </a:rPr>
              <a:t>s</a:t>
            </a:r>
            <a:r>
              <a:rPr lang="en-GB" sz="2400" b="1">
                <a:solidFill>
                  <a:schemeClr val="accent4">
                    <a:lumMod val="60000"/>
                    <a:lumOff val="40000"/>
                  </a:schemeClr>
                </a:solidFill>
              </a:rPr>
              <a:t>?</a:t>
            </a:r>
            <a:endParaRPr lang="en-GB" sz="24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r>
              <a:rPr lang="en-GB" sz="24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</a:p>
          <a:p>
            <a:pPr algn="ctr"/>
            <a:endParaRPr lang="en-GB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BADCA7-04DE-7013-9AAC-A636E18C1ECF}"/>
              </a:ext>
            </a:extLst>
          </p:cNvPr>
          <p:cNvSpPr txBox="1"/>
          <p:nvPr/>
        </p:nvSpPr>
        <p:spPr>
          <a:xfrm>
            <a:off x="1752600" y="2343150"/>
            <a:ext cx="533400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GB" sz="1400" b="1" dirty="0">
              <a:solidFill>
                <a:schemeClr val="bg1"/>
              </a:solidFill>
            </a:endParaRPr>
          </a:p>
          <a:p>
            <a:pPr algn="ctr"/>
            <a:endParaRPr lang="en-GB" sz="1400" b="1" dirty="0">
              <a:solidFill>
                <a:schemeClr val="bg1"/>
              </a:solidFill>
            </a:endParaRPr>
          </a:p>
          <a:p>
            <a:pPr algn="ctr"/>
            <a:endParaRPr lang="en-GB" sz="1400" b="1" dirty="0">
              <a:solidFill>
                <a:schemeClr val="bg1"/>
              </a:solidFill>
            </a:endParaRPr>
          </a:p>
          <a:p>
            <a:r>
              <a:rPr lang="en-US" sz="1400" b="1" dirty="0">
                <a:solidFill>
                  <a:schemeClr val="bg1"/>
                </a:solidFill>
              </a:rPr>
              <a:t>State Aid: Estonian Legal Context and European Perspective, 13</a:t>
            </a:r>
            <a:r>
              <a:rPr lang="en-GB" sz="1400" b="1" dirty="0">
                <a:solidFill>
                  <a:schemeClr val="bg1"/>
                </a:solidFill>
              </a:rPr>
              <a:t> June 2025</a:t>
            </a:r>
          </a:p>
          <a:p>
            <a:endParaRPr lang="en-GB" sz="1400" b="1" dirty="0">
              <a:solidFill>
                <a:schemeClr val="bg1"/>
              </a:solidFill>
            </a:endParaRPr>
          </a:p>
          <a:p>
            <a:r>
              <a:rPr lang="en-GB" sz="1400" b="1" dirty="0">
                <a:solidFill>
                  <a:schemeClr val="bg1"/>
                </a:solidFill>
              </a:rPr>
              <a:t>Vaido Poldoja</a:t>
            </a:r>
          </a:p>
          <a:p>
            <a:r>
              <a:rPr lang="en-GB" sz="1400" b="1" dirty="0">
                <a:solidFill>
                  <a:schemeClr val="bg1"/>
                </a:solidFill>
              </a:rPr>
              <a:t>Senior Legal Officer</a:t>
            </a:r>
          </a:p>
          <a:p>
            <a:r>
              <a:rPr lang="en-GB" sz="1400" b="1" dirty="0">
                <a:solidFill>
                  <a:schemeClr val="bg1"/>
                </a:solidFill>
              </a:rPr>
              <a:t>Competition &amp; State aid directorate</a:t>
            </a:r>
          </a:p>
          <a:p>
            <a:endParaRPr lang="en-GB" sz="1400" b="1" dirty="0">
              <a:solidFill>
                <a:schemeClr val="bg1"/>
              </a:solidFill>
            </a:endParaRPr>
          </a:p>
          <a:p>
            <a:endParaRPr lang="en-GB" sz="1400" b="1" dirty="0">
              <a:solidFill>
                <a:schemeClr val="bg1"/>
              </a:solidFill>
            </a:endParaRPr>
          </a:p>
          <a:p>
            <a:endParaRPr lang="en-GB" sz="1400" b="1" dirty="0">
              <a:solidFill>
                <a:schemeClr val="bg1"/>
              </a:solidFill>
            </a:endParaRPr>
          </a:p>
          <a:p>
            <a:endParaRPr lang="en-GB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259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8EC7E59-C1E1-15A3-92FC-EAE5A1809C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971550"/>
            <a:ext cx="8724900" cy="3112294"/>
          </a:xfrm>
        </p:spPr>
        <p:txBody>
          <a:bodyPr/>
          <a:lstStyle/>
          <a:p>
            <a:pPr>
              <a:buClr>
                <a:srgbClr val="22EFCC"/>
              </a:buClr>
              <a:defRPr/>
            </a:pPr>
            <a:r>
              <a:rPr lang="en-GB" sz="2400" dirty="0">
                <a:cs typeface="Arial"/>
              </a:rPr>
              <a:t>Background</a:t>
            </a:r>
          </a:p>
          <a:p>
            <a:pPr marL="0" indent="0">
              <a:buClr>
                <a:srgbClr val="22EFCC"/>
              </a:buClr>
              <a:buNone/>
              <a:defRPr/>
            </a:pPr>
            <a:endParaRPr lang="en-GB" sz="2400" dirty="0">
              <a:cs typeface="Arial"/>
            </a:endParaRPr>
          </a:p>
          <a:p>
            <a:pPr>
              <a:buClr>
                <a:srgbClr val="22EFCC"/>
              </a:buClr>
              <a:defRPr/>
            </a:pPr>
            <a:r>
              <a:rPr lang="en-GB" sz="2400" dirty="0">
                <a:cs typeface="Arial"/>
              </a:rPr>
              <a:t>COM/ESA competence in State aid control</a:t>
            </a:r>
            <a:r>
              <a:rPr lang="en-GB" sz="2400">
                <a:cs typeface="Arial"/>
              </a:rPr>
              <a:t>: expansion </a:t>
            </a:r>
            <a:r>
              <a:rPr lang="en-GB" sz="2400" dirty="0">
                <a:cs typeface="Arial"/>
              </a:rPr>
              <a:t>into other policy areas</a:t>
            </a:r>
          </a:p>
          <a:p>
            <a:pPr marL="0" indent="0">
              <a:buClr>
                <a:srgbClr val="22EFCC"/>
              </a:buClr>
              <a:buNone/>
              <a:defRPr/>
            </a:pPr>
            <a:endParaRPr lang="en-GB" sz="2400" dirty="0">
              <a:cs typeface="Arial"/>
            </a:endParaRPr>
          </a:p>
          <a:p>
            <a:pPr>
              <a:buClr>
                <a:srgbClr val="22EFCC"/>
              </a:buClr>
              <a:defRPr/>
            </a:pPr>
            <a:r>
              <a:rPr lang="en-GB" sz="2400" dirty="0">
                <a:cs typeface="Arial"/>
              </a:rPr>
              <a:t>Examples of policy and case-law driven reduction in State aid control competence</a:t>
            </a:r>
            <a:endParaRPr lang="en-GB" sz="2500" dirty="0">
              <a:cs typeface="Arial"/>
            </a:endParaRPr>
          </a:p>
          <a:p>
            <a:pPr>
              <a:buClr>
                <a:srgbClr val="22EFCC"/>
              </a:buClr>
              <a:defRPr/>
            </a:pPr>
            <a:endParaRPr lang="en-GB" sz="2500" dirty="0">
              <a:cs typeface="Arial"/>
            </a:endParaRPr>
          </a:p>
          <a:p>
            <a:pPr>
              <a:buClr>
                <a:srgbClr val="22EFCC"/>
              </a:buClr>
              <a:buFont typeface="Arial" pitchFamily="2" charset="2"/>
              <a:buChar char="•"/>
              <a:defRPr/>
            </a:pPr>
            <a:endParaRPr lang="en-GB" sz="1800" dirty="0">
              <a:cs typeface="Arial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6013074-BC69-EA1C-3E3C-C0428A927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133350"/>
            <a:ext cx="7767637" cy="641350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tx2">
                    <a:lumMod val="60000"/>
                    <a:lumOff val="40000"/>
                  </a:schemeClr>
                </a:solidFill>
                <a:cs typeface="Arial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25740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43674" y="514350"/>
            <a:ext cx="7767637" cy="3759995"/>
          </a:xfrm>
        </p:spPr>
        <p:txBody>
          <a:bodyPr/>
          <a:lstStyle/>
          <a:p>
            <a:pPr marL="0" indent="0" algn="just">
              <a:buNone/>
            </a:pPr>
            <a:endParaRPr lang="en-US" sz="1800" b="1" dirty="0"/>
          </a:p>
          <a:p>
            <a:pPr algn="just"/>
            <a:r>
              <a:rPr lang="en-GB" sz="1800" dirty="0"/>
              <a:t>TFEU art  107(1): presumption of aid prohibition</a:t>
            </a:r>
          </a:p>
          <a:p>
            <a:pPr marL="0" indent="0" algn="just">
              <a:buNone/>
            </a:pPr>
            <a:r>
              <a:rPr lang="en-GB" sz="1800" dirty="0"/>
              <a:t>“</a:t>
            </a:r>
            <a:r>
              <a:rPr lang="en-US" sz="1800" i="1" dirty="0"/>
              <a:t>Save as otherwise provided in the Treaties, any aid /…/ be incompatible with the internal market</a:t>
            </a:r>
            <a:r>
              <a:rPr lang="en-US" sz="1800" dirty="0"/>
              <a:t>”</a:t>
            </a:r>
          </a:p>
          <a:p>
            <a:pPr marL="0" indent="0" algn="just">
              <a:buNone/>
            </a:pPr>
            <a:endParaRPr lang="en-GB" sz="1000" dirty="0"/>
          </a:p>
          <a:p>
            <a:pPr algn="just"/>
            <a:r>
              <a:rPr lang="en-GB" sz="1800" dirty="0"/>
              <a:t>Legal bases of compatibility set out in the TFEU</a:t>
            </a:r>
          </a:p>
          <a:p>
            <a:pPr marL="0" indent="0" algn="just">
              <a:buNone/>
            </a:pPr>
            <a:r>
              <a:rPr lang="en-GB" sz="1800" dirty="0"/>
              <a:t>Articles 93, 106(2) and 107(2) and (3)</a:t>
            </a:r>
          </a:p>
          <a:p>
            <a:pPr marL="0" indent="0" algn="just">
              <a:buNone/>
            </a:pPr>
            <a:endParaRPr lang="en-GB" sz="900" dirty="0"/>
          </a:p>
          <a:p>
            <a:pPr marL="0" indent="0" algn="just">
              <a:buNone/>
            </a:pPr>
            <a:endParaRPr lang="en-GB" sz="900" dirty="0"/>
          </a:p>
          <a:p>
            <a:pPr algn="just"/>
            <a:r>
              <a:rPr lang="en-GB" sz="1800" dirty="0"/>
              <a:t>Standstill compliance: national courts and authorities</a:t>
            </a:r>
          </a:p>
          <a:p>
            <a:pPr marL="0" indent="0" algn="just">
              <a:buNone/>
            </a:pPr>
            <a:endParaRPr lang="en-GB" sz="1800" dirty="0"/>
          </a:p>
          <a:p>
            <a:pPr algn="just"/>
            <a:r>
              <a:rPr lang="en-GB" sz="1800" dirty="0"/>
              <a:t>Compatibility assessment: </a:t>
            </a:r>
          </a:p>
          <a:p>
            <a:pPr marL="0" indent="0" algn="just">
              <a:buNone/>
            </a:pPr>
            <a:r>
              <a:rPr lang="en-GB" sz="1800" dirty="0"/>
              <a:t>COM’s </a:t>
            </a:r>
            <a:r>
              <a:rPr lang="en-US" sz="1800" u="sng" dirty="0"/>
              <a:t>exclusive</a:t>
            </a:r>
            <a:r>
              <a:rPr lang="en-US" sz="1800" dirty="0"/>
              <a:t> competence, subject to review by the </a:t>
            </a:r>
            <a:r>
              <a:rPr lang="en-GB" sz="1800" dirty="0"/>
              <a:t>Court of Justice</a:t>
            </a:r>
          </a:p>
          <a:p>
            <a:pPr marL="0" indent="0" algn="just">
              <a:buNone/>
            </a:pPr>
            <a:endParaRPr lang="en-GB" sz="2000" dirty="0"/>
          </a:p>
          <a:p>
            <a:pPr marL="0" indent="0">
              <a:buNone/>
            </a:pPr>
            <a:endParaRPr lang="et-EE" sz="1000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9162" y="122076"/>
            <a:ext cx="7767637" cy="620873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tx2">
                    <a:lumMod val="60000"/>
                    <a:lumOff val="40000"/>
                  </a:schemeClr>
                </a:solidFill>
                <a:cs typeface="Arial"/>
              </a:rPr>
              <a:t>Background</a:t>
            </a:r>
            <a:endParaRPr lang="en-GB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63000" y="4751917"/>
            <a:ext cx="228600" cy="258233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5613" indent="15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2813" indent="15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0013" indent="15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7213" indent="15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1609A1B6-A2F7-DB44-87FD-9AFBC6208DA0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2872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3052233-6910-2DFF-E200-08D09FAAF0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666750"/>
            <a:ext cx="7979229" cy="3317421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TFEU Article 107(1): the cumulative elements of the notion of aid</a:t>
            </a:r>
          </a:p>
          <a:p>
            <a:pPr marL="0" indent="0">
              <a:buNone/>
            </a:pPr>
            <a:endParaRPr lang="en-GB" sz="1000" dirty="0"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GB" sz="2000" dirty="0">
                <a:cs typeface="Arial"/>
              </a:rPr>
              <a:t>Undertaking/economic activity</a:t>
            </a:r>
          </a:p>
          <a:p>
            <a:pPr>
              <a:lnSpc>
                <a:spcPct val="150000"/>
              </a:lnSpc>
            </a:pPr>
            <a:r>
              <a:rPr lang="en-GB" sz="2000" dirty="0">
                <a:cs typeface="Arial"/>
              </a:rPr>
              <a:t>State resources and </a:t>
            </a:r>
            <a:r>
              <a:rPr lang="en-GB" sz="2000" dirty="0" err="1">
                <a:cs typeface="Arial"/>
              </a:rPr>
              <a:t>imputability</a:t>
            </a:r>
            <a:endParaRPr lang="en-GB" sz="2000" dirty="0"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GB" sz="2000" dirty="0">
                <a:cs typeface="Arial"/>
              </a:rPr>
              <a:t>Advantage</a:t>
            </a:r>
          </a:p>
          <a:p>
            <a:pPr>
              <a:lnSpc>
                <a:spcPct val="150000"/>
              </a:lnSpc>
            </a:pPr>
            <a:r>
              <a:rPr lang="en-GB" sz="2000" dirty="0">
                <a:cs typeface="Arial"/>
              </a:rPr>
              <a:t>Selectivity</a:t>
            </a:r>
          </a:p>
          <a:p>
            <a:pPr>
              <a:lnSpc>
                <a:spcPct val="150000"/>
              </a:lnSpc>
            </a:pPr>
            <a:r>
              <a:rPr lang="en-GB" sz="2000" dirty="0">
                <a:cs typeface="Arial"/>
              </a:rPr>
              <a:t>Effect on intra-EU trade and distortion of competition</a:t>
            </a:r>
          </a:p>
          <a:p>
            <a:pPr marL="0" indent="0">
              <a:lnSpc>
                <a:spcPct val="150000"/>
              </a:lnSpc>
              <a:buNone/>
            </a:pPr>
            <a:endParaRPr lang="en-GB" sz="1000" dirty="0">
              <a:cs typeface="Arial"/>
            </a:endParaRP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027D472D-08FF-17A2-AB71-BC1F8F005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33350"/>
            <a:ext cx="7767637" cy="152400"/>
          </a:xfrm>
        </p:spPr>
        <p:txBody>
          <a:bodyPr>
            <a:normAutofit fontScale="90000"/>
          </a:bodyPr>
          <a:lstStyle/>
          <a:p>
            <a:b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en-GB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893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diagram of a company's security system&#10;&#10;Description automatically generated">
            <a:extLst>
              <a:ext uri="{FF2B5EF4-FFF2-40B4-BE49-F238E27FC236}">
                <a16:creationId xmlns:a16="http://schemas.microsoft.com/office/drawing/2014/main" id="{586E572A-C7B1-67AC-2214-8C6B78D46E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90040" y="-1"/>
            <a:ext cx="6563920" cy="4627563"/>
          </a:xfrm>
          <a:noFill/>
        </p:spPr>
      </p:pic>
    </p:spTree>
    <p:extLst>
      <p:ext uri="{BB962C8B-B14F-4D97-AF65-F5344CB8AC3E}">
        <p14:creationId xmlns:p14="http://schemas.microsoft.com/office/powerpoint/2010/main" val="1179672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6EFDA20-3220-D59D-67ED-14EA780ADF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9162" y="922339"/>
            <a:ext cx="7767637" cy="3302000"/>
          </a:xfrm>
        </p:spPr>
        <p:txBody>
          <a:bodyPr/>
          <a:lstStyle/>
          <a:p>
            <a:r>
              <a:rPr lang="en-US" sz="2000" dirty="0"/>
              <a:t>‘Indissoluble link’ test dating back to 1977 </a:t>
            </a:r>
            <a:r>
              <a:rPr lang="en-US" sz="1400" dirty="0"/>
              <a:t>(C-74/76, Iannelli &amp; Volpi)</a:t>
            </a:r>
          </a:p>
          <a:p>
            <a:pPr marL="0" indent="0" algn="just">
              <a:buNone/>
            </a:pPr>
            <a:endParaRPr lang="en-US" sz="1000" dirty="0"/>
          </a:p>
          <a:p>
            <a:pPr marL="0" indent="0" algn="just">
              <a:buNone/>
            </a:pPr>
            <a:r>
              <a:rPr lang="en-US" sz="1800" dirty="0"/>
              <a:t>“</a:t>
            </a:r>
            <a:r>
              <a:rPr lang="en-US" sz="1600" dirty="0"/>
              <a:t>aspects of aid which contravene specific provisions of the Treaty /…/ indissolubly linked to the object of the aid /…/ impossible to evaluate them separately</a:t>
            </a:r>
            <a:r>
              <a:rPr lang="en-US" sz="1800" dirty="0"/>
              <a:t>”</a:t>
            </a:r>
          </a:p>
          <a:p>
            <a:pPr marL="0" indent="0">
              <a:buNone/>
            </a:pPr>
            <a:endParaRPr lang="en-US" sz="1000" dirty="0"/>
          </a:p>
          <a:p>
            <a:pPr algn="just"/>
            <a:r>
              <a:rPr lang="en-US" sz="2000" dirty="0"/>
              <a:t>Important ramifications </a:t>
            </a:r>
          </a:p>
          <a:p>
            <a:pPr marL="0" indent="0" algn="just">
              <a:buNone/>
            </a:pPr>
            <a:endParaRPr lang="en-US" sz="1800" dirty="0"/>
          </a:p>
          <a:p>
            <a:pPr>
              <a:buFontTx/>
              <a:buChar char="-"/>
            </a:pPr>
            <a:r>
              <a:rPr lang="en-US" sz="1800" dirty="0"/>
              <a:t>State aid vs infringement procedures</a:t>
            </a:r>
          </a:p>
          <a:p>
            <a:pPr marL="0" indent="0">
              <a:buNone/>
            </a:pPr>
            <a:endParaRPr lang="en-US" sz="1800" dirty="0"/>
          </a:p>
          <a:p>
            <a:pPr>
              <a:buFontTx/>
              <a:buChar char="-"/>
            </a:pPr>
            <a:r>
              <a:rPr lang="en-US" sz="1800" dirty="0"/>
              <a:t>COM exclusive State aid compatibility assessment competence vs  direct effect of EU law in national courts </a:t>
            </a:r>
            <a:r>
              <a:rPr lang="en-US" sz="1400" dirty="0"/>
              <a:t>(e.g. </a:t>
            </a:r>
            <a:r>
              <a:rPr lang="en-GB" sz="1400" dirty="0"/>
              <a:t>C‑598/17, </a:t>
            </a:r>
            <a:r>
              <a:rPr lang="en-GB" sz="1400" i="1" dirty="0"/>
              <a:t>A-Fonds</a:t>
            </a:r>
            <a:r>
              <a:rPr lang="en-US" sz="1400" dirty="0"/>
              <a:t>)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BDAA859-6CCA-117F-6A90-99EB7C1D8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62" y="209550"/>
            <a:ext cx="7767637" cy="709611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State aid assessment and other policies </a:t>
            </a:r>
          </a:p>
        </p:txBody>
      </p:sp>
    </p:spTree>
    <p:extLst>
      <p:ext uri="{BB962C8B-B14F-4D97-AF65-F5344CB8AC3E}">
        <p14:creationId xmlns:p14="http://schemas.microsoft.com/office/powerpoint/2010/main" val="2511863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83C56B-50D5-C59E-DAAA-0F703A30DA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A05BCCB-EF03-6787-C722-15445330C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9162" y="742950"/>
            <a:ext cx="7767637" cy="3481389"/>
          </a:xfrm>
        </p:spPr>
        <p:txBody>
          <a:bodyPr/>
          <a:lstStyle/>
          <a:p>
            <a:r>
              <a:rPr lang="en-US" sz="2000" dirty="0"/>
              <a:t>Hinkley Point C (</a:t>
            </a:r>
            <a:r>
              <a:rPr lang="en-GB" sz="2000" dirty="0"/>
              <a:t>C‑594/18</a:t>
            </a:r>
            <a:r>
              <a:rPr lang="en-US" sz="2000" dirty="0"/>
              <a:t>): revived discussion on the “expansion”</a:t>
            </a:r>
          </a:p>
          <a:p>
            <a:pPr marL="0" indent="0" algn="just">
              <a:buNone/>
            </a:pPr>
            <a:r>
              <a:rPr lang="en-US" sz="1600" dirty="0"/>
              <a:t>“State aid which contravenes provisions or general principles of EU law cannot be declared compatible with the internal market”</a:t>
            </a:r>
          </a:p>
          <a:p>
            <a:pPr marL="0" indent="0" algn="just">
              <a:buNone/>
            </a:pPr>
            <a:endParaRPr lang="en-US" sz="1000" dirty="0"/>
          </a:p>
          <a:p>
            <a:pPr algn="just"/>
            <a:r>
              <a:rPr lang="en-US" sz="2000" dirty="0"/>
              <a:t>More prominence in compatibility assessment</a:t>
            </a:r>
          </a:p>
          <a:p>
            <a:pPr marL="0" indent="0" algn="just">
              <a:buNone/>
            </a:pPr>
            <a:r>
              <a:rPr lang="en-US" sz="1800" dirty="0"/>
              <a:t>E.g. Guidelines on State aid for climate, environmental protection and energy 2022: </a:t>
            </a:r>
          </a:p>
          <a:p>
            <a:pPr marL="0" indent="0" algn="just">
              <a:buNone/>
            </a:pPr>
            <a:r>
              <a:rPr lang="en-US" sz="1600" dirty="0"/>
              <a:t>“If the supported activity, or the aid measure or the conditions attached to it, including its financing method when it forms an integral part of the measure, entail a violation of relevant Union law, the aid cannot be declared compatible with the internal market.”</a:t>
            </a:r>
          </a:p>
          <a:p>
            <a:pPr marL="0" indent="0" algn="just">
              <a:buNone/>
            </a:pPr>
            <a:endParaRPr lang="en-US" sz="800" dirty="0"/>
          </a:p>
          <a:p>
            <a:r>
              <a:rPr lang="en-US" sz="1800" dirty="0"/>
              <a:t>A case to follow: C-59/23 Paks II NPP </a:t>
            </a:r>
          </a:p>
          <a:p>
            <a:pPr marL="0" indent="0">
              <a:buNone/>
            </a:pPr>
            <a:r>
              <a:rPr lang="en-US" sz="1400" dirty="0"/>
              <a:t>AG Medina Opinion 27 Feb 2025</a:t>
            </a:r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43B5A08-09C7-C9E9-A993-BE4B8203E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62" y="209551"/>
            <a:ext cx="7767637" cy="381000"/>
          </a:xfrm>
        </p:spPr>
        <p:txBody>
          <a:bodyPr>
            <a:normAutofit fontScale="90000"/>
          </a:bodyPr>
          <a:lstStyle/>
          <a:p>
            <a:endParaRPr lang="en-GB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468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3463AF-17A8-89A8-1BB6-B67858B95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E203407-C574-9FB7-EB38-8155C00AB5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9162" y="819150"/>
            <a:ext cx="7767637" cy="3405189"/>
          </a:xfrm>
        </p:spPr>
        <p:txBody>
          <a:bodyPr/>
          <a:lstStyle/>
          <a:p>
            <a:pPr marL="0" indent="0">
              <a:buNone/>
            </a:pPr>
            <a:endParaRPr lang="en-GB" sz="1000" dirty="0"/>
          </a:p>
          <a:p>
            <a:r>
              <a:rPr lang="en-US" sz="2000" dirty="0"/>
              <a:t>EU found in breach of the Aarhus Convention in 2021</a:t>
            </a:r>
          </a:p>
          <a:p>
            <a:pPr marL="0" indent="0">
              <a:buNone/>
            </a:pPr>
            <a:r>
              <a:rPr lang="en-US" sz="1400" dirty="0"/>
              <a:t>Aarhus Convention Compliance Committee findings in case ACCC/C/2015/128</a:t>
            </a:r>
          </a:p>
          <a:p>
            <a:pPr marL="0" indent="0" algn="just">
              <a:buNone/>
            </a:pPr>
            <a:endParaRPr lang="en-US" sz="1000" dirty="0"/>
          </a:p>
          <a:p>
            <a:pPr marL="0" indent="0" algn="just">
              <a:buNone/>
            </a:pPr>
            <a:endParaRPr lang="en-US" sz="800" dirty="0"/>
          </a:p>
          <a:p>
            <a:pPr algn="just"/>
            <a:r>
              <a:rPr lang="en-US" sz="2000" dirty="0"/>
              <a:t>12 </a:t>
            </a:r>
            <a:r>
              <a:rPr lang="en-US" sz="2000"/>
              <a:t>May 2025: Implementing </a:t>
            </a:r>
            <a:r>
              <a:rPr lang="en-US" sz="2000" dirty="0"/>
              <a:t>Regulation amendments and new State aid Best Practices Code, Section 11</a:t>
            </a:r>
          </a:p>
          <a:p>
            <a:pPr marL="0" indent="0">
              <a:buNone/>
            </a:pPr>
            <a:endParaRPr lang="en-US" sz="1000" dirty="0"/>
          </a:p>
          <a:p>
            <a:pPr>
              <a:buFontTx/>
              <a:buChar char="-"/>
            </a:pPr>
            <a:r>
              <a:rPr lang="en-US" sz="1600" dirty="0" err="1"/>
              <a:t>Envir</a:t>
            </a:r>
            <a:r>
              <a:rPr lang="en-US" sz="1600" dirty="0"/>
              <a:t> NGOs right for COM internal review of </a:t>
            </a:r>
            <a:r>
              <a:rPr lang="en-US" sz="1600" u="sng" dirty="0"/>
              <a:t>final decisions</a:t>
            </a:r>
            <a:r>
              <a:rPr lang="en-US" sz="1600" dirty="0"/>
              <a:t>  authorizing aid</a:t>
            </a:r>
          </a:p>
          <a:p>
            <a:pPr marL="0" indent="0">
              <a:buNone/>
            </a:pPr>
            <a:r>
              <a:rPr lang="en-US" sz="1600" dirty="0"/>
              <a:t>the aided activity or any aspects of the aid measure indissolubly linked to the object of the aid are in breach of Union environmental law</a:t>
            </a:r>
          </a:p>
          <a:p>
            <a:pPr>
              <a:buFontTx/>
              <a:buChar char="-"/>
            </a:pPr>
            <a:r>
              <a:rPr lang="en-US" sz="1600" dirty="0"/>
              <a:t>No suspensive effect of the final decision</a:t>
            </a:r>
          </a:p>
          <a:p>
            <a:pPr marL="0" indent="0">
              <a:buNone/>
            </a:pPr>
            <a:endParaRPr lang="en-US" sz="1000" dirty="0"/>
          </a:p>
          <a:p>
            <a:pPr algn="just"/>
            <a:r>
              <a:rPr lang="en-GB" sz="2000" dirty="0"/>
              <a:t>End of 2025: COM</a:t>
            </a:r>
            <a:r>
              <a:rPr lang="en-US" sz="2000" dirty="0"/>
              <a:t> guidance on the notion of ‘indissoluble link'</a:t>
            </a:r>
            <a:endParaRPr lang="en-GB" sz="20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B893907-7EB8-8024-E0D3-EF348B2AF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62" y="209550"/>
            <a:ext cx="7767637" cy="838199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The Aarhus convention: EU environmental law and access to justice in State aid procedures</a:t>
            </a:r>
            <a:b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en-GB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366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3052233-6910-2DFF-E200-08D09FAAF0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774700"/>
            <a:ext cx="7979229" cy="3549650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/>
              <a:t>Effect on trade: low barrier but more than just  hypothetical</a:t>
            </a:r>
          </a:p>
          <a:p>
            <a:pPr marL="0" indent="0">
              <a:buNone/>
            </a:pPr>
            <a:endParaRPr lang="en-US" sz="1000" dirty="0"/>
          </a:p>
          <a:p>
            <a:r>
              <a:rPr lang="en-US" sz="2000" dirty="0"/>
              <a:t>2012 State aid modernization: “big on big, small on small”</a:t>
            </a:r>
          </a:p>
          <a:p>
            <a:pPr marL="0" indent="0">
              <a:buNone/>
            </a:pPr>
            <a:endParaRPr lang="en-US" sz="1000" dirty="0"/>
          </a:p>
          <a:p>
            <a:r>
              <a:rPr lang="en-US" sz="2000" dirty="0"/>
              <a:t>COM 2015 and 2016 decision packages to explain purely local effect</a:t>
            </a:r>
          </a:p>
          <a:p>
            <a:pPr>
              <a:buFontTx/>
              <a:buChar char="-"/>
            </a:pPr>
            <a:r>
              <a:rPr lang="en-US" sz="1400" dirty="0"/>
              <a:t>Supply in limited area within a Member State and is unlikely to attract customers from other Member States, and</a:t>
            </a:r>
          </a:p>
          <a:p>
            <a:pPr>
              <a:buFontTx/>
              <a:buChar char="-"/>
            </a:pPr>
            <a:r>
              <a:rPr lang="en-US" sz="1400" dirty="0"/>
              <a:t>Cannot be foreseen, with a sufficient degree of probability, that more than a marginal effect on the conditions of cross-border investments or establishment</a:t>
            </a:r>
          </a:p>
          <a:p>
            <a:pPr marL="0" indent="0">
              <a:buNone/>
            </a:pPr>
            <a:endParaRPr lang="en-GB" sz="1000" dirty="0"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GB" sz="2000" dirty="0">
                <a:cs typeface="Arial"/>
              </a:rPr>
              <a:t>Supported from case-law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600" dirty="0">
                <a:cs typeface="Arial"/>
              </a:rPr>
              <a:t>T-278/17, </a:t>
            </a:r>
            <a:r>
              <a:rPr lang="en-US" sz="1600" dirty="0" err="1">
                <a:cs typeface="Arial"/>
              </a:rPr>
              <a:t>Marinvest</a:t>
            </a:r>
            <a:r>
              <a:rPr lang="en-US" sz="1600" dirty="0">
                <a:cs typeface="Arial"/>
              </a:rPr>
              <a:t> (Izola marina); T‑582/20, </a:t>
            </a:r>
            <a:r>
              <a:rPr lang="en-US" sz="1600" dirty="0" err="1">
                <a:cs typeface="Arial"/>
              </a:rPr>
              <a:t>Ighoga</a:t>
            </a:r>
            <a:r>
              <a:rPr lang="en-US" sz="1600" dirty="0">
                <a:cs typeface="Arial"/>
              </a:rPr>
              <a:t> Region 10 (Ingolstadt hotel/CC)</a:t>
            </a:r>
          </a:p>
          <a:p>
            <a:pPr marL="0" indent="0">
              <a:lnSpc>
                <a:spcPct val="150000"/>
              </a:lnSpc>
              <a:buNone/>
            </a:pPr>
            <a:endParaRPr lang="en-GB" sz="1000" dirty="0">
              <a:cs typeface="Arial"/>
            </a:endParaRP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027D472D-08FF-17A2-AB71-BC1F8F005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85750"/>
            <a:ext cx="7767637" cy="48895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Examples of decreased competence</a:t>
            </a:r>
            <a:b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en-GB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64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D0493-ECC1-1928-4016-8BFE9F0B4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E8209A6-7D17-2CFC-69FD-1040E7551D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209550"/>
            <a:ext cx="7979229" cy="4114800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/>
              <a:t>General tax exemptions: national fiscal autonomy</a:t>
            </a:r>
          </a:p>
          <a:p>
            <a:pPr marL="0" indent="0">
              <a:buNone/>
            </a:pPr>
            <a:endParaRPr lang="en-US" sz="1000" dirty="0"/>
          </a:p>
          <a:p>
            <a:r>
              <a:rPr lang="en-US" sz="2000" dirty="0"/>
              <a:t> C‑453/23, Polish property tax exemption for railway sidings</a:t>
            </a:r>
          </a:p>
          <a:p>
            <a:pPr marL="0" indent="0">
              <a:buNone/>
            </a:pPr>
            <a:endParaRPr lang="en-US" sz="1000" dirty="0"/>
          </a:p>
          <a:p>
            <a:pPr marL="0" indent="0" algn="just">
              <a:buNone/>
            </a:pPr>
            <a:r>
              <a:rPr lang="en-US" sz="1800" dirty="0"/>
              <a:t>“ a general and abstract exemption to which a direct tax is subject is normally not to be classified as ‘State aid’ ”</a:t>
            </a:r>
          </a:p>
          <a:p>
            <a:pPr marL="0" indent="0" algn="just">
              <a:buNone/>
            </a:pPr>
            <a:endParaRPr lang="en-US" sz="1800" dirty="0"/>
          </a:p>
          <a:p>
            <a:pPr marL="0" indent="0" algn="just">
              <a:buNone/>
            </a:pPr>
            <a:r>
              <a:rPr lang="en-US" sz="1800" dirty="0"/>
              <a:t>Otherwise, “a risk of the Commission’s assessment systematically replacing the Member States’ assessment in the matter, thereby encroaching on their fiscal autonomy”</a:t>
            </a:r>
          </a:p>
          <a:p>
            <a:pPr marL="0" indent="0">
              <a:buNone/>
            </a:pPr>
            <a:endParaRPr lang="en-US" sz="1000" dirty="0"/>
          </a:p>
          <a:p>
            <a:r>
              <a:rPr lang="en-US" sz="2000" dirty="0"/>
              <a:t>Ring fenced against potential circumvention </a:t>
            </a:r>
          </a:p>
          <a:p>
            <a:pPr marL="0" indent="0">
              <a:buNone/>
            </a:pPr>
            <a:r>
              <a:rPr lang="en-US" sz="1600" dirty="0"/>
              <a:t>(see paragraphs 53 to 55 of the judgment)</a:t>
            </a:r>
            <a:endParaRPr lang="en-US" sz="1600" dirty="0">
              <a:cs typeface="Arial"/>
            </a:endParaRPr>
          </a:p>
          <a:p>
            <a:pPr marL="0" indent="0">
              <a:lnSpc>
                <a:spcPct val="150000"/>
              </a:lnSpc>
              <a:buNone/>
            </a:pPr>
            <a:endParaRPr lang="en-GB" sz="1000" dirty="0">
              <a:cs typeface="Arial"/>
            </a:endParaRP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3503B2F7-21DC-0C44-291C-0AE444BAF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85750"/>
            <a:ext cx="7767637" cy="762000"/>
          </a:xfrm>
        </p:spPr>
        <p:txBody>
          <a:bodyPr>
            <a:normAutofit fontScale="90000"/>
          </a:bodyPr>
          <a:lstStyle/>
          <a:p>
            <a:b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en-GB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55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9162" y="819150"/>
            <a:ext cx="7767637" cy="3405189"/>
          </a:xfrm>
        </p:spPr>
        <p:txBody>
          <a:bodyPr/>
          <a:lstStyle/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2">
                  <a:lumMod val="50000"/>
                </a:schemeClr>
              </a:buClr>
              <a:buNone/>
            </a:pPr>
            <a:r>
              <a:rPr lang="et-EE" sz="2000" b="1" dirty="0"/>
              <a:t>Euroopa Liit</a:t>
            </a:r>
          </a:p>
          <a:p>
            <a:pPr marL="0" indent="0" algn="just">
              <a:spcBef>
                <a:spcPts val="300"/>
              </a:spcBef>
              <a:spcAft>
                <a:spcPts val="300"/>
              </a:spcAft>
              <a:buClr>
                <a:schemeClr val="accent2">
                  <a:lumMod val="50000"/>
                </a:schemeClr>
              </a:buClr>
              <a:buNone/>
            </a:pPr>
            <a:r>
              <a:rPr lang="et-EE" sz="1800" dirty="0"/>
              <a:t>Komisjon</a:t>
            </a:r>
            <a:r>
              <a:rPr lang="en-GB" sz="1800" dirty="0" err="1"/>
              <a:t>i</a:t>
            </a:r>
            <a:r>
              <a:rPr lang="et-EE" sz="1800" dirty="0"/>
              <a:t> Konkurentsi peadirektoraat</a:t>
            </a:r>
          </a:p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2">
                  <a:lumMod val="50000"/>
                </a:schemeClr>
              </a:buClr>
              <a:buNone/>
            </a:pPr>
            <a:r>
              <a:rPr lang="et-EE" sz="1800" dirty="0">
                <a:hlinkClick r:id="rId3"/>
              </a:rPr>
              <a:t>http://ec.europa.eu/competition/index_en.html</a:t>
            </a:r>
            <a:endParaRPr lang="en-GB" sz="1800" dirty="0"/>
          </a:p>
          <a:p>
            <a:pPr marL="0" indent="0" algn="just">
              <a:spcBef>
                <a:spcPts val="300"/>
              </a:spcBef>
              <a:spcAft>
                <a:spcPts val="300"/>
              </a:spcAft>
              <a:buClr>
                <a:schemeClr val="accent2">
                  <a:lumMod val="50000"/>
                </a:schemeClr>
              </a:buClr>
              <a:buNone/>
            </a:pPr>
            <a:r>
              <a:rPr lang="et-EE" sz="1800" dirty="0"/>
              <a:t>EL Kohus</a:t>
            </a:r>
          </a:p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2">
                  <a:lumMod val="50000"/>
                </a:schemeClr>
              </a:buClr>
              <a:buNone/>
            </a:pPr>
            <a:r>
              <a:rPr lang="et-EE" sz="1800" dirty="0">
                <a:hlinkClick r:id="rId4"/>
              </a:rPr>
              <a:t>http://curia.europa.eu/jcms/jcms/j_6/et/</a:t>
            </a:r>
            <a:endParaRPr lang="et-EE" sz="1800" dirty="0"/>
          </a:p>
          <a:p>
            <a:r>
              <a:rPr lang="en-GB" sz="1800" b="1" dirty="0"/>
              <a:t>EFTA</a:t>
            </a:r>
            <a:endParaRPr lang="et-EE" sz="1800" b="1" dirty="0"/>
          </a:p>
          <a:p>
            <a:pPr marL="0" indent="0" algn="just">
              <a:spcBef>
                <a:spcPts val="300"/>
              </a:spcBef>
              <a:spcAft>
                <a:spcPts val="300"/>
              </a:spcAft>
              <a:buClr>
                <a:schemeClr val="accent2">
                  <a:lumMod val="50000"/>
                </a:schemeClr>
              </a:buClr>
              <a:buNone/>
            </a:pPr>
            <a:r>
              <a:rPr lang="et-EE" sz="1800" dirty="0"/>
              <a:t>EFTA Järelevalve Asutus</a:t>
            </a:r>
          </a:p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2">
                  <a:lumMod val="50000"/>
                </a:schemeClr>
              </a:buClr>
              <a:buNone/>
            </a:pPr>
            <a:r>
              <a:rPr lang="en-US" sz="1800" dirty="0">
                <a:hlinkClick r:id="rId5"/>
              </a:rPr>
              <a:t>www.eftasurv.int</a:t>
            </a:r>
            <a:endParaRPr lang="en-US" sz="1800" dirty="0"/>
          </a:p>
          <a:p>
            <a:pPr marL="0" indent="0" algn="just">
              <a:spcBef>
                <a:spcPts val="300"/>
              </a:spcBef>
              <a:spcAft>
                <a:spcPts val="300"/>
              </a:spcAft>
              <a:buClr>
                <a:schemeClr val="accent2">
                  <a:lumMod val="50000"/>
                </a:schemeClr>
              </a:buClr>
              <a:buNone/>
            </a:pPr>
            <a:r>
              <a:rPr lang="et-EE" sz="1800" dirty="0"/>
              <a:t>EFTA Kohus</a:t>
            </a:r>
          </a:p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2">
                  <a:lumMod val="50000"/>
                </a:schemeClr>
              </a:buClr>
              <a:buNone/>
            </a:pPr>
            <a:r>
              <a:rPr lang="en-US" sz="1800" dirty="0">
                <a:hlinkClick r:id="rId6"/>
              </a:rPr>
              <a:t>www.eftacourt.int</a:t>
            </a:r>
            <a:endParaRPr lang="en-US" sz="1800" dirty="0"/>
          </a:p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2">
                  <a:lumMod val="50000"/>
                </a:schemeClr>
              </a:buClr>
              <a:buNone/>
            </a:pPr>
            <a:endParaRPr lang="en-US" sz="1800" dirty="0"/>
          </a:p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2">
                  <a:lumMod val="50000"/>
                </a:schemeClr>
              </a:buClr>
              <a:buNone/>
            </a:pPr>
            <a:endParaRPr lang="en-US" sz="1800" dirty="0"/>
          </a:p>
          <a:p>
            <a:pPr marL="0" indent="0">
              <a:buNone/>
            </a:pPr>
            <a:endParaRPr lang="et-EE" sz="1100" dirty="0"/>
          </a:p>
          <a:p>
            <a:pPr marL="0" indent="0">
              <a:buNone/>
            </a:pPr>
            <a:endParaRPr lang="et-EE" sz="2000" dirty="0"/>
          </a:p>
          <a:p>
            <a:pPr marL="0" indent="0">
              <a:buNone/>
            </a:pPr>
            <a:endParaRPr lang="et-EE" sz="2000" dirty="0"/>
          </a:p>
          <a:p>
            <a:pPr marL="0" indent="0">
              <a:buNone/>
            </a:pPr>
            <a:endParaRPr lang="et-EE" sz="2000" dirty="0"/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endParaRPr lang="et-EE" sz="2000" dirty="0"/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endParaRPr lang="nb-NO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96416" y="170028"/>
            <a:ext cx="7767637" cy="877722"/>
          </a:xfrm>
        </p:spPr>
        <p:txBody>
          <a:bodyPr>
            <a:normAutofit/>
          </a:bodyPr>
          <a:lstStyle/>
          <a:p>
            <a:r>
              <a:rPr lang="en-GB" b="1" dirty="0" err="1"/>
              <a:t>Riigiabi</a:t>
            </a:r>
            <a:r>
              <a:rPr lang="en-GB" b="1" dirty="0"/>
              <a:t> </a:t>
            </a:r>
            <a:r>
              <a:rPr lang="en-GB" b="1" dirty="0" err="1"/>
              <a:t>materjale</a:t>
            </a:r>
            <a:endParaRPr lang="en-GB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63000" y="4751917"/>
            <a:ext cx="228600" cy="258233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5613" indent="15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2813" indent="15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0013" indent="15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7213" indent="15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1609A1B6-A2F7-DB44-87FD-9AFBC6208DA0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0730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1676400" y="2213698"/>
            <a:ext cx="7011988" cy="662852"/>
          </a:xfrm>
        </p:spPr>
        <p:txBody>
          <a:bodyPr/>
          <a:lstStyle/>
          <a:p>
            <a:r>
              <a:rPr lang="et-EE" sz="3200" b="1" dirty="0"/>
              <a:t>Tänan! </a:t>
            </a:r>
          </a:p>
          <a:p>
            <a:r>
              <a:rPr lang="et-EE" sz="1600" b="1" dirty="0"/>
              <a:t>vaido.poldoja@eftasurv.int</a:t>
            </a:r>
            <a:r>
              <a:rPr lang="nb-NO" sz="1600" b="1" dirty="0"/>
              <a:t> </a:t>
            </a:r>
            <a:endParaRPr lang="en-GB" sz="1600" b="1" dirty="0"/>
          </a:p>
        </p:txBody>
      </p:sp>
    </p:spTree>
    <p:extLst>
      <p:ext uri="{BB962C8B-B14F-4D97-AF65-F5344CB8AC3E}">
        <p14:creationId xmlns:p14="http://schemas.microsoft.com/office/powerpoint/2010/main" val="2937795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ESA_PPT_template">
  <a:themeElements>
    <a:clrScheme name="ESA_DEF 1">
      <a:dk1>
        <a:srgbClr val="000000"/>
      </a:dk1>
      <a:lt1>
        <a:srgbClr val="FFFFFF"/>
      </a:lt1>
      <a:dk2>
        <a:srgbClr val="04306D"/>
      </a:dk2>
      <a:lt2>
        <a:srgbClr val="F3F0E5"/>
      </a:lt2>
      <a:accent1>
        <a:srgbClr val="0957C3"/>
      </a:accent1>
      <a:accent2>
        <a:srgbClr val="7CA0C4"/>
      </a:accent2>
      <a:accent3>
        <a:srgbClr val="702082"/>
      </a:accent3>
      <a:accent4>
        <a:srgbClr val="22EFCC"/>
      </a:accent4>
      <a:accent5>
        <a:srgbClr val="A82082"/>
      </a:accent5>
      <a:accent6>
        <a:srgbClr val="CC7F21"/>
      </a:accent6>
      <a:hlink>
        <a:srgbClr val="21EFCC"/>
      </a:hlink>
      <a:folHlink>
        <a:srgbClr val="7CA0C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ESA_PTT_Template.pptx" id="{638993F5-26BF-654A-8E6B-56E5F3308B7E}" vid="{9DEF8536-1DA8-E042-B9A0-AA90C889341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B28F74673E976448F36AF36D653602C" ma:contentTypeVersion="3" ma:contentTypeDescription="Create a new document." ma:contentTypeScope="" ma:versionID="4552f2428c37eeee048ad82aa6970fc7">
  <xsd:schema xmlns:xsd="http://www.w3.org/2001/XMLSchema" xmlns:xs="http://www.w3.org/2001/XMLSchema" xmlns:p="http://schemas.microsoft.com/office/2006/metadata/properties" xmlns:ns2="14fd6d5f-390d-4bc4-a76e-e02ca9a16c84" targetNamespace="http://schemas.microsoft.com/office/2006/metadata/properties" ma:root="true" ma:fieldsID="df42cda015f63468e8fb5864a5a6bc4d" ns2:_="">
    <xsd:import namespace="14fd6d5f-390d-4bc4-a76e-e02ca9a16c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fd6d5f-390d-4bc4-a76e-e02ca9a16c8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19B5B1D-0376-4CF6-AA59-4FA75D77C337}">
  <ds:schemaRefs>
    <ds:schemaRef ds:uri="http://schemas.microsoft.com/office/2006/documentManagement/types"/>
    <ds:schemaRef ds:uri="http://purl.org/dc/elements/1.1/"/>
    <ds:schemaRef ds:uri="http://purl.org/dc/terms/"/>
    <ds:schemaRef ds:uri="14fd6d5f-390d-4bc4-a76e-e02ca9a16c84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52DE7E2-CEDF-4FBC-8892-84AC64D2B955}">
  <ds:schemaRefs>
    <ds:schemaRef ds:uri="14fd6d5f-390d-4bc4-a76e-e02ca9a16c8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7D39113E-A879-49CC-B028-5EAE89BA241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ESA_tema</Template>
  <TotalTime>14084</TotalTime>
  <Words>779</Words>
  <Application>Microsoft Office PowerPoint</Application>
  <PresentationFormat>On-screen Show (16:9)</PresentationFormat>
  <Paragraphs>147</Paragraphs>
  <Slides>12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Wingdings</vt:lpstr>
      <vt:lpstr>ESA_PPT_template</vt:lpstr>
      <vt:lpstr>PowerPoint Presentation</vt:lpstr>
      <vt:lpstr>Agenda</vt:lpstr>
      <vt:lpstr>Background</vt:lpstr>
      <vt:lpstr> </vt:lpstr>
      <vt:lpstr>PowerPoint Presentation</vt:lpstr>
      <vt:lpstr>State aid assessment and other policies </vt:lpstr>
      <vt:lpstr>PowerPoint Presentation</vt:lpstr>
      <vt:lpstr>The Aarhus convention: EU environmental law and access to justice in State aid procedures </vt:lpstr>
      <vt:lpstr>Examples of decreased competence </vt:lpstr>
      <vt:lpstr> </vt:lpstr>
      <vt:lpstr>Riigiabi materjale</vt:lpstr>
      <vt:lpstr>PowerPoint Presentation</vt:lpstr>
    </vt:vector>
  </TitlesOfParts>
  <Company>EFTA Surveillance Authority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EFTAs overvåkningsorgan ESA</dc:title>
  <dc:creator>EFTA Surveillance Authority</dc:creator>
  <cp:lastModifiedBy>Poldoja, Vaido</cp:lastModifiedBy>
  <cp:revision>509</cp:revision>
  <cp:lastPrinted>2016-05-31T10:01:25Z</cp:lastPrinted>
  <dcterms:created xsi:type="dcterms:W3CDTF">2013-05-30T14:50:52Z</dcterms:created>
  <dcterms:modified xsi:type="dcterms:W3CDTF">2025-06-11T11:52:41Z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0x0101000B28F74673E976448F36AF36D653602C</vt:lpwstr>
  </property>
</Properties>
</file>