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8" r:id="rId5"/>
    <p:sldId id="296" r:id="rId6"/>
    <p:sldId id="304" r:id="rId7"/>
    <p:sldId id="307" r:id="rId8"/>
    <p:sldId id="369" r:id="rId9"/>
    <p:sldId id="1069" r:id="rId10"/>
    <p:sldId id="1064" r:id="rId11"/>
    <p:sldId id="1070" r:id="rId12"/>
    <p:sldId id="1071" r:id="rId13"/>
    <p:sldId id="1073" r:id="rId14"/>
    <p:sldId id="1074" r:id="rId15"/>
    <p:sldId id="1075" r:id="rId16"/>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7618"/>
    <a:srgbClr val="6A828C"/>
    <a:srgbClr val="000000"/>
    <a:srgbClr val="0356B1"/>
    <a:srgbClr val="024EA2"/>
    <a:srgbClr val="024B9C"/>
    <a:srgbClr val="035DC1"/>
    <a:srgbClr val="004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89659" autoAdjust="0"/>
  </p:normalViewPr>
  <p:slideViewPr>
    <p:cSldViewPr snapToGrid="0">
      <p:cViewPr varScale="1">
        <p:scale>
          <a:sx n="100" d="100"/>
          <a:sy n="100" d="100"/>
        </p:scale>
        <p:origin x="990" y="84"/>
      </p:cViewPr>
      <p:guideLst>
        <p:guide orient="horz" pos="2092"/>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CA2C82-ECC1-459B-A85B-0FDE2671B04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E"/>
        </a:p>
      </dgm:t>
    </dgm:pt>
    <dgm:pt modelId="{5BD57DFA-8F2D-46F6-AD90-2A0DA359B9AE}">
      <dgm:prSet phldrT="[Text]"/>
      <dgm:spPr/>
      <dgm:t>
        <a:bodyPr/>
        <a:lstStyle/>
        <a:p>
          <a:pPr>
            <a:buFont typeface="Arial" panose="020B0604020202020204" pitchFamily="34" charset="0"/>
            <a:buChar char="•"/>
          </a:pPr>
          <a:r>
            <a:rPr lang="en-US">
              <a:ea typeface="MS Mincho" panose="02020609040205080304" pitchFamily="49" charset="-128"/>
              <a:cs typeface="Arial" panose="020B0604020202020204" pitchFamily="34" charset="0"/>
            </a:rPr>
            <a:t>The CID is the </a:t>
          </a:r>
          <a:r>
            <a:rPr lang="en-US" b="1" u="sng">
              <a:ea typeface="MS Mincho" panose="02020609040205080304" pitchFamily="49" charset="-128"/>
              <a:cs typeface="Arial" panose="020B0604020202020204" pitchFamily="34" charset="0"/>
            </a:rPr>
            <a:t>EU’s</a:t>
          </a:r>
          <a:r>
            <a:rPr lang="en-US" b="1" u="sng">
              <a:effectLst/>
              <a:ea typeface="MS Mincho" panose="02020609040205080304" pitchFamily="49" charset="-128"/>
              <a:cs typeface="Arial" panose="020B0604020202020204" pitchFamily="34" charset="0"/>
            </a:rPr>
            <a:t> ‘business plan’</a:t>
          </a:r>
          <a:endParaRPr lang="en-IE"/>
        </a:p>
      </dgm:t>
    </dgm:pt>
    <dgm:pt modelId="{34D32D4A-6F40-461F-A936-E83C910998BB}" type="parTrans" cxnId="{5362F78A-B291-44BB-9085-DA301C3B1372}">
      <dgm:prSet/>
      <dgm:spPr/>
      <dgm:t>
        <a:bodyPr/>
        <a:lstStyle/>
        <a:p>
          <a:endParaRPr lang="en-IE"/>
        </a:p>
      </dgm:t>
    </dgm:pt>
    <dgm:pt modelId="{557DC476-2CA6-435C-B2AF-1C2E0942C349}" type="sibTrans" cxnId="{5362F78A-B291-44BB-9085-DA301C3B1372}">
      <dgm:prSet/>
      <dgm:spPr/>
      <dgm:t>
        <a:bodyPr/>
        <a:lstStyle/>
        <a:p>
          <a:endParaRPr lang="en-IE"/>
        </a:p>
      </dgm:t>
    </dgm:pt>
    <dgm:pt modelId="{EAB83818-25BD-42E7-9466-DE9B5720DBAF}">
      <dgm:prSet/>
      <dgm:spPr/>
      <dgm:t>
        <a:bodyPr/>
        <a:lstStyle/>
        <a:p>
          <a:r>
            <a:rPr lang="en-US">
              <a:effectLst/>
              <a:ea typeface="MS Mincho" panose="02020609040205080304" pitchFamily="49" charset="-128"/>
              <a:cs typeface="Arial" panose="020B0604020202020204" pitchFamily="34" charset="0"/>
            </a:rPr>
            <a:t>Becoming climate neutral by 2050</a:t>
          </a:r>
        </a:p>
      </dgm:t>
    </dgm:pt>
    <dgm:pt modelId="{6B56380B-47E1-439B-A1C8-A1EA539D4094}" type="parTrans" cxnId="{EDA75107-CBF7-4D50-B629-CAFE6CA41CE8}">
      <dgm:prSet/>
      <dgm:spPr/>
      <dgm:t>
        <a:bodyPr/>
        <a:lstStyle/>
        <a:p>
          <a:endParaRPr lang="en-IE"/>
        </a:p>
      </dgm:t>
    </dgm:pt>
    <dgm:pt modelId="{9EE8A00B-0DB8-4C16-93D9-961603685475}" type="sibTrans" cxnId="{EDA75107-CBF7-4D50-B629-CAFE6CA41CE8}">
      <dgm:prSet/>
      <dgm:spPr/>
      <dgm:t>
        <a:bodyPr/>
        <a:lstStyle/>
        <a:p>
          <a:endParaRPr lang="en-IE"/>
        </a:p>
      </dgm:t>
    </dgm:pt>
    <dgm:pt modelId="{2471E345-48C4-4CC5-A3DD-F3C5EFCF269A}">
      <dgm:prSet/>
      <dgm:spPr/>
      <dgm:t>
        <a:bodyPr/>
        <a:lstStyle/>
        <a:p>
          <a:r>
            <a:rPr lang="en-US" b="1">
              <a:ea typeface="MS Mincho" panose="02020609040205080304" pitchFamily="49" charset="-128"/>
              <a:cs typeface="Arial" panose="020B0604020202020204" pitchFamily="34" charset="0"/>
            </a:rPr>
            <a:t>energy-intensive industries</a:t>
          </a:r>
          <a:r>
            <a:rPr lang="en-US">
              <a:ea typeface="MS Mincho" panose="02020609040205080304" pitchFamily="49" charset="-128"/>
              <a:cs typeface="Arial" panose="020B0604020202020204" pitchFamily="34" charset="0"/>
            </a:rPr>
            <a:t>: safeguard competitiveness from high energy costs and unfair global competition</a:t>
          </a:r>
        </a:p>
      </dgm:t>
    </dgm:pt>
    <dgm:pt modelId="{FAE10759-C3CF-4E2C-B838-6E5954F3924A}" type="parTrans" cxnId="{DE193EC8-8303-4A5D-9DFF-E1A7E9721E00}">
      <dgm:prSet/>
      <dgm:spPr/>
      <dgm:t>
        <a:bodyPr/>
        <a:lstStyle/>
        <a:p>
          <a:endParaRPr lang="en-IE"/>
        </a:p>
      </dgm:t>
    </dgm:pt>
    <dgm:pt modelId="{55402328-8448-4879-A7C1-B22E7BF22753}" type="sibTrans" cxnId="{DE193EC8-8303-4A5D-9DFF-E1A7E9721E00}">
      <dgm:prSet/>
      <dgm:spPr/>
      <dgm:t>
        <a:bodyPr/>
        <a:lstStyle/>
        <a:p>
          <a:endParaRPr lang="en-IE"/>
        </a:p>
      </dgm:t>
    </dgm:pt>
    <dgm:pt modelId="{0B7D22DA-9066-4E00-A1D7-2075EE0DB475}">
      <dgm:prSet/>
      <dgm:spPr/>
      <dgm:t>
        <a:bodyPr/>
        <a:lstStyle/>
        <a:p>
          <a:r>
            <a:rPr lang="en-US" b="1" dirty="0">
              <a:ea typeface="MS Mincho" panose="02020609040205080304" pitchFamily="49" charset="-128"/>
              <a:cs typeface="Arial" panose="020B0604020202020204" pitchFamily="34" charset="0"/>
            </a:rPr>
            <a:t>clean-tech</a:t>
          </a:r>
          <a:r>
            <a:rPr lang="en-US" dirty="0">
              <a:ea typeface="MS Mincho" panose="02020609040205080304" pitchFamily="49" charset="-128"/>
              <a:cs typeface="Arial" panose="020B0604020202020204" pitchFamily="34" charset="0"/>
            </a:rPr>
            <a:t>: allow it to expand in the EU as it is a key enabler of competitiveness and </a:t>
          </a:r>
          <a:r>
            <a:rPr lang="en-US" dirty="0" err="1">
              <a:ea typeface="MS Mincho" panose="02020609040205080304" pitchFamily="49" charset="-128"/>
              <a:cs typeface="Arial" panose="020B0604020202020204" pitchFamily="34" charset="0"/>
            </a:rPr>
            <a:t>decarbonisation</a:t>
          </a:r>
          <a:r>
            <a:rPr lang="en-US" dirty="0">
              <a:ea typeface="MS Mincho" panose="02020609040205080304" pitchFamily="49" charset="-128"/>
              <a:cs typeface="Arial" panose="020B0604020202020204" pitchFamily="34" charset="0"/>
            </a:rPr>
            <a:t>. </a:t>
          </a:r>
        </a:p>
      </dgm:t>
    </dgm:pt>
    <dgm:pt modelId="{CBD78EE7-9E2A-49A6-9E5E-A88FDD6E96E9}" type="parTrans" cxnId="{C8D62681-BD04-44C3-9525-296560DEB296}">
      <dgm:prSet/>
      <dgm:spPr/>
      <dgm:t>
        <a:bodyPr/>
        <a:lstStyle/>
        <a:p>
          <a:endParaRPr lang="en-IE"/>
        </a:p>
      </dgm:t>
    </dgm:pt>
    <dgm:pt modelId="{1B9B7F1A-9AB7-4DDC-BEB2-86AB57FA4F71}" type="sibTrans" cxnId="{C8D62681-BD04-44C3-9525-296560DEB296}">
      <dgm:prSet/>
      <dgm:spPr/>
      <dgm:t>
        <a:bodyPr/>
        <a:lstStyle/>
        <a:p>
          <a:endParaRPr lang="en-IE"/>
        </a:p>
      </dgm:t>
    </dgm:pt>
    <dgm:pt modelId="{935FFD5D-BD12-4269-83F2-08CACF79BDDD}">
      <dgm:prSet phldrT="[Text]"/>
      <dgm:spPr/>
      <dgm:t>
        <a:bodyPr/>
        <a:lstStyle/>
        <a:p>
          <a:pPr>
            <a:buFont typeface="Arial" panose="020B0604020202020204" pitchFamily="34" charset="0"/>
            <a:buChar char="•"/>
          </a:pPr>
          <a:r>
            <a:rPr lang="en-US">
              <a:effectLst/>
              <a:ea typeface="MS Mincho" panose="02020609040205080304" pitchFamily="49" charset="-128"/>
              <a:cs typeface="Arial" panose="020B0604020202020204" pitchFamily="34" charset="0"/>
            </a:rPr>
            <a:t>to support the competitiveness and resilience of Europe’s industry</a:t>
          </a:r>
          <a:endParaRPr lang="en-IE"/>
        </a:p>
      </dgm:t>
    </dgm:pt>
    <dgm:pt modelId="{000C0419-E537-41A7-B065-8A69AC56EE02}" type="parTrans" cxnId="{92A55809-8157-4F4B-A33A-F6DFE6647876}">
      <dgm:prSet/>
      <dgm:spPr/>
      <dgm:t>
        <a:bodyPr/>
        <a:lstStyle/>
        <a:p>
          <a:endParaRPr lang="en-IE"/>
        </a:p>
      </dgm:t>
    </dgm:pt>
    <dgm:pt modelId="{34A86A33-D25E-4E13-BC9C-8D4F8C8B3B50}" type="sibTrans" cxnId="{92A55809-8157-4F4B-A33A-F6DFE6647876}">
      <dgm:prSet/>
      <dgm:spPr/>
      <dgm:t>
        <a:bodyPr/>
        <a:lstStyle/>
        <a:p>
          <a:endParaRPr lang="en-IE"/>
        </a:p>
      </dgm:t>
    </dgm:pt>
    <dgm:pt modelId="{F13497BA-0015-4E5F-8016-5DA8B4BCC5FA}">
      <dgm:prSet phldrT="[Text]"/>
      <dgm:spPr/>
      <dgm:t>
        <a:bodyPr/>
        <a:lstStyle/>
        <a:p>
          <a:pPr>
            <a:buFont typeface="Arial" panose="020B0604020202020204" pitchFamily="34" charset="0"/>
            <a:buChar char="•"/>
          </a:pPr>
          <a:r>
            <a:rPr lang="en-US">
              <a:effectLst/>
              <a:ea typeface="MS Mincho" panose="02020609040205080304" pitchFamily="49" charset="-128"/>
              <a:cs typeface="Arial" panose="020B0604020202020204" pitchFamily="34" charset="0"/>
            </a:rPr>
            <a:t>by accelerating </a:t>
          </a:r>
          <a:r>
            <a:rPr lang="en-US" err="1">
              <a:effectLst/>
              <a:ea typeface="MS Mincho" panose="02020609040205080304" pitchFamily="49" charset="-128"/>
              <a:cs typeface="Arial" panose="020B0604020202020204" pitchFamily="34" charset="0"/>
            </a:rPr>
            <a:t>decarbonisation</a:t>
          </a:r>
          <a:endParaRPr lang="en-IE"/>
        </a:p>
      </dgm:t>
    </dgm:pt>
    <dgm:pt modelId="{1EEDC9F1-1961-4D5C-898B-94E860932D71}" type="parTrans" cxnId="{685FBA3C-AC60-4221-B798-59298886A6D9}">
      <dgm:prSet/>
      <dgm:spPr/>
      <dgm:t>
        <a:bodyPr/>
        <a:lstStyle/>
        <a:p>
          <a:endParaRPr lang="en-IE"/>
        </a:p>
      </dgm:t>
    </dgm:pt>
    <dgm:pt modelId="{C3A9DE1B-5376-4B8F-8A31-F3170F9FAB6A}" type="sibTrans" cxnId="{685FBA3C-AC60-4221-B798-59298886A6D9}">
      <dgm:prSet/>
      <dgm:spPr/>
      <dgm:t>
        <a:bodyPr/>
        <a:lstStyle/>
        <a:p>
          <a:endParaRPr lang="en-IE"/>
        </a:p>
      </dgm:t>
    </dgm:pt>
    <dgm:pt modelId="{16B6B7D4-7A8A-4AB1-B249-34258462D885}">
      <dgm:prSet phldrT="[Text]"/>
      <dgm:spPr/>
      <dgm:t>
        <a:bodyPr/>
        <a:lstStyle/>
        <a:p>
          <a:pPr>
            <a:buFont typeface="Arial" panose="020B0604020202020204" pitchFamily="34" charset="0"/>
            <a:buChar char="•"/>
          </a:pPr>
          <a:r>
            <a:rPr lang="en-US">
              <a:effectLst/>
              <a:ea typeface="MS Mincho" panose="02020609040205080304" pitchFamily="49" charset="-128"/>
              <a:cs typeface="Arial" panose="020B0604020202020204" pitchFamily="34" charset="0"/>
            </a:rPr>
            <a:t>while supporting manufacturing in Europe.</a:t>
          </a:r>
          <a:endParaRPr lang="en-IE"/>
        </a:p>
      </dgm:t>
    </dgm:pt>
    <dgm:pt modelId="{E172D486-FB57-471F-A05A-2CD7737BA57C}" type="parTrans" cxnId="{0E808D44-57ED-4BDF-926F-B1616DC02557}">
      <dgm:prSet/>
      <dgm:spPr/>
      <dgm:t>
        <a:bodyPr/>
        <a:lstStyle/>
        <a:p>
          <a:endParaRPr lang="en-IE"/>
        </a:p>
      </dgm:t>
    </dgm:pt>
    <dgm:pt modelId="{BCF2D0A5-5CB6-4604-B34C-E8D5BA72BF36}" type="sibTrans" cxnId="{0E808D44-57ED-4BDF-926F-B1616DC02557}">
      <dgm:prSet/>
      <dgm:spPr/>
      <dgm:t>
        <a:bodyPr/>
        <a:lstStyle/>
        <a:p>
          <a:endParaRPr lang="en-IE"/>
        </a:p>
      </dgm:t>
    </dgm:pt>
    <dgm:pt modelId="{BFF43FAE-1DA6-499F-97D6-1FA38631800C}">
      <dgm:prSet/>
      <dgm:spPr/>
      <dgm:t>
        <a:bodyPr/>
        <a:lstStyle/>
        <a:p>
          <a:r>
            <a:rPr lang="en-US">
              <a:effectLst/>
              <a:ea typeface="MS Mincho" panose="02020609040205080304" pitchFamily="49" charset="-128"/>
              <a:cs typeface="Arial" panose="020B0604020202020204" pitchFamily="34" charset="0"/>
            </a:rPr>
            <a:t>Give certainty and predictability to companies and investors</a:t>
          </a:r>
        </a:p>
      </dgm:t>
    </dgm:pt>
    <dgm:pt modelId="{F387C98D-424E-4577-8A8A-C3BED389BBB7}" type="parTrans" cxnId="{694C0BDB-2860-45D4-9D3E-94183A3FC6E9}">
      <dgm:prSet/>
      <dgm:spPr/>
      <dgm:t>
        <a:bodyPr/>
        <a:lstStyle/>
        <a:p>
          <a:endParaRPr lang="en-IE"/>
        </a:p>
      </dgm:t>
    </dgm:pt>
    <dgm:pt modelId="{89B433E3-5CEC-46D2-B990-0BD9F3D683FF}" type="sibTrans" cxnId="{694C0BDB-2860-45D4-9D3E-94183A3FC6E9}">
      <dgm:prSet/>
      <dgm:spPr/>
      <dgm:t>
        <a:bodyPr/>
        <a:lstStyle/>
        <a:p>
          <a:endParaRPr lang="en-IE"/>
        </a:p>
      </dgm:t>
    </dgm:pt>
    <dgm:pt modelId="{C66EB2F8-270D-4001-A727-5163A9A007E3}">
      <dgm:prSet/>
      <dgm:spPr/>
      <dgm:t>
        <a:bodyPr/>
        <a:lstStyle/>
        <a:p>
          <a:r>
            <a:rPr lang="en-US">
              <a:ea typeface="MS Mincho" panose="02020609040205080304" pitchFamily="49" charset="-128"/>
              <a:cs typeface="Arial" panose="020B0604020202020204" pitchFamily="34" charset="0"/>
            </a:rPr>
            <a:t>Scope: </a:t>
          </a:r>
          <a:endParaRPr lang="en-US">
            <a:effectLst/>
            <a:ea typeface="MS Mincho" panose="02020609040205080304" pitchFamily="49" charset="-128"/>
            <a:cs typeface="Arial" panose="020B0604020202020204" pitchFamily="34" charset="0"/>
          </a:endParaRPr>
        </a:p>
      </dgm:t>
    </dgm:pt>
    <dgm:pt modelId="{BF039919-7423-41C5-940F-E331BB4CC5BF}" type="parTrans" cxnId="{12250FD4-1287-4BD8-9478-61B1D127C392}">
      <dgm:prSet/>
      <dgm:spPr/>
      <dgm:t>
        <a:bodyPr/>
        <a:lstStyle/>
        <a:p>
          <a:endParaRPr lang="en-IE"/>
        </a:p>
      </dgm:t>
    </dgm:pt>
    <dgm:pt modelId="{E3E04FFB-0B1B-4E2E-83AC-072D5AAD77F1}" type="sibTrans" cxnId="{12250FD4-1287-4BD8-9478-61B1D127C392}">
      <dgm:prSet/>
      <dgm:spPr/>
      <dgm:t>
        <a:bodyPr/>
        <a:lstStyle/>
        <a:p>
          <a:endParaRPr lang="en-IE"/>
        </a:p>
      </dgm:t>
    </dgm:pt>
    <dgm:pt modelId="{D4F450AB-657F-4D57-B51D-9EB82D4AAB2A}" type="pres">
      <dgm:prSet presAssocID="{71CA2C82-ECC1-459B-A85B-0FDE2671B045}" presName="linear" presStyleCnt="0">
        <dgm:presLayoutVars>
          <dgm:dir/>
          <dgm:animLvl val="lvl"/>
          <dgm:resizeHandles val="exact"/>
        </dgm:presLayoutVars>
      </dgm:prSet>
      <dgm:spPr/>
    </dgm:pt>
    <dgm:pt modelId="{42E55A1B-63FA-4F96-9308-59852443A0E9}" type="pres">
      <dgm:prSet presAssocID="{5BD57DFA-8F2D-46F6-AD90-2A0DA359B9AE}" presName="parentLin" presStyleCnt="0"/>
      <dgm:spPr/>
    </dgm:pt>
    <dgm:pt modelId="{EFB9A0C7-0B7A-472E-B7C5-6D353702BFA5}" type="pres">
      <dgm:prSet presAssocID="{5BD57DFA-8F2D-46F6-AD90-2A0DA359B9AE}" presName="parentLeftMargin" presStyleLbl="node1" presStyleIdx="0" presStyleCnt="3"/>
      <dgm:spPr/>
    </dgm:pt>
    <dgm:pt modelId="{3EF927CE-6287-4844-905C-A0EA4EF433C5}" type="pres">
      <dgm:prSet presAssocID="{5BD57DFA-8F2D-46F6-AD90-2A0DA359B9AE}" presName="parentText" presStyleLbl="node1" presStyleIdx="0" presStyleCnt="3">
        <dgm:presLayoutVars>
          <dgm:chMax val="0"/>
          <dgm:bulletEnabled val="1"/>
        </dgm:presLayoutVars>
      </dgm:prSet>
      <dgm:spPr/>
    </dgm:pt>
    <dgm:pt modelId="{4175CEE7-9FCA-4662-B218-55BE77EA7F54}" type="pres">
      <dgm:prSet presAssocID="{5BD57DFA-8F2D-46F6-AD90-2A0DA359B9AE}" presName="negativeSpace" presStyleCnt="0"/>
      <dgm:spPr/>
    </dgm:pt>
    <dgm:pt modelId="{F5DF0EA0-9FD0-4295-84BE-15640A54C295}" type="pres">
      <dgm:prSet presAssocID="{5BD57DFA-8F2D-46F6-AD90-2A0DA359B9AE}" presName="childText" presStyleLbl="conFgAcc1" presStyleIdx="0" presStyleCnt="3">
        <dgm:presLayoutVars>
          <dgm:bulletEnabled val="1"/>
        </dgm:presLayoutVars>
      </dgm:prSet>
      <dgm:spPr/>
    </dgm:pt>
    <dgm:pt modelId="{9977F32D-7E31-4373-8DF6-FF21D6EAD773}" type="pres">
      <dgm:prSet presAssocID="{557DC476-2CA6-435C-B2AF-1C2E0942C349}" presName="spaceBetweenRectangles" presStyleCnt="0"/>
      <dgm:spPr/>
    </dgm:pt>
    <dgm:pt modelId="{C0340067-A87D-4D29-A7E4-883E0729F583}" type="pres">
      <dgm:prSet presAssocID="{EAB83818-25BD-42E7-9466-DE9B5720DBAF}" presName="parentLin" presStyleCnt="0"/>
      <dgm:spPr/>
    </dgm:pt>
    <dgm:pt modelId="{ACDE9B96-7C52-4BBD-95EF-71317348C03F}" type="pres">
      <dgm:prSet presAssocID="{EAB83818-25BD-42E7-9466-DE9B5720DBAF}" presName="parentLeftMargin" presStyleLbl="node1" presStyleIdx="0" presStyleCnt="3"/>
      <dgm:spPr/>
    </dgm:pt>
    <dgm:pt modelId="{5D50DF27-36EB-4C2A-BABD-7D86E6C9BD6A}" type="pres">
      <dgm:prSet presAssocID="{EAB83818-25BD-42E7-9466-DE9B5720DBAF}" presName="parentText" presStyleLbl="node1" presStyleIdx="1" presStyleCnt="3">
        <dgm:presLayoutVars>
          <dgm:chMax val="0"/>
          <dgm:bulletEnabled val="1"/>
        </dgm:presLayoutVars>
      </dgm:prSet>
      <dgm:spPr/>
    </dgm:pt>
    <dgm:pt modelId="{CFE65BE6-C92F-4EFB-A8B9-5D873FF4BAFC}" type="pres">
      <dgm:prSet presAssocID="{EAB83818-25BD-42E7-9466-DE9B5720DBAF}" presName="negativeSpace" presStyleCnt="0"/>
      <dgm:spPr/>
    </dgm:pt>
    <dgm:pt modelId="{F6C255DA-49F1-4ED0-9686-52F3784AF8D5}" type="pres">
      <dgm:prSet presAssocID="{EAB83818-25BD-42E7-9466-DE9B5720DBAF}" presName="childText" presStyleLbl="conFgAcc1" presStyleIdx="1" presStyleCnt="3">
        <dgm:presLayoutVars>
          <dgm:bulletEnabled val="1"/>
        </dgm:presLayoutVars>
      </dgm:prSet>
      <dgm:spPr/>
    </dgm:pt>
    <dgm:pt modelId="{DD662B67-DCF5-4611-B012-36FE304A21B3}" type="pres">
      <dgm:prSet presAssocID="{9EE8A00B-0DB8-4C16-93D9-961603685475}" presName="spaceBetweenRectangles" presStyleCnt="0"/>
      <dgm:spPr/>
    </dgm:pt>
    <dgm:pt modelId="{206BFEF9-9B92-4A44-B88E-C2C72CFCE32E}" type="pres">
      <dgm:prSet presAssocID="{C66EB2F8-270D-4001-A727-5163A9A007E3}" presName="parentLin" presStyleCnt="0"/>
      <dgm:spPr/>
    </dgm:pt>
    <dgm:pt modelId="{655080AA-3449-4D54-9869-826C7F1358E1}" type="pres">
      <dgm:prSet presAssocID="{C66EB2F8-270D-4001-A727-5163A9A007E3}" presName="parentLeftMargin" presStyleLbl="node1" presStyleIdx="1" presStyleCnt="3"/>
      <dgm:spPr/>
    </dgm:pt>
    <dgm:pt modelId="{78651B34-E8D7-4752-85C1-5055950A6D40}" type="pres">
      <dgm:prSet presAssocID="{C66EB2F8-270D-4001-A727-5163A9A007E3}" presName="parentText" presStyleLbl="node1" presStyleIdx="2" presStyleCnt="3">
        <dgm:presLayoutVars>
          <dgm:chMax val="0"/>
          <dgm:bulletEnabled val="1"/>
        </dgm:presLayoutVars>
      </dgm:prSet>
      <dgm:spPr/>
    </dgm:pt>
    <dgm:pt modelId="{1BEF83D2-17EC-4020-AD41-2627EC7D73AA}" type="pres">
      <dgm:prSet presAssocID="{C66EB2F8-270D-4001-A727-5163A9A007E3}" presName="negativeSpace" presStyleCnt="0"/>
      <dgm:spPr/>
    </dgm:pt>
    <dgm:pt modelId="{A65B826A-B4FD-4083-8129-405C3196CE49}" type="pres">
      <dgm:prSet presAssocID="{C66EB2F8-270D-4001-A727-5163A9A007E3}" presName="childText" presStyleLbl="conFgAcc1" presStyleIdx="2" presStyleCnt="3">
        <dgm:presLayoutVars>
          <dgm:bulletEnabled val="1"/>
        </dgm:presLayoutVars>
      </dgm:prSet>
      <dgm:spPr/>
    </dgm:pt>
  </dgm:ptLst>
  <dgm:cxnLst>
    <dgm:cxn modelId="{EDA75107-CBF7-4D50-B629-CAFE6CA41CE8}" srcId="{71CA2C82-ECC1-459B-A85B-0FDE2671B045}" destId="{EAB83818-25BD-42E7-9466-DE9B5720DBAF}" srcOrd="1" destOrd="0" parTransId="{6B56380B-47E1-439B-A1C8-A1EA539D4094}" sibTransId="{9EE8A00B-0DB8-4C16-93D9-961603685475}"/>
    <dgm:cxn modelId="{92A55809-8157-4F4B-A33A-F6DFE6647876}" srcId="{5BD57DFA-8F2D-46F6-AD90-2A0DA359B9AE}" destId="{935FFD5D-BD12-4269-83F2-08CACF79BDDD}" srcOrd="0" destOrd="0" parTransId="{000C0419-E537-41A7-B065-8A69AC56EE02}" sibTransId="{34A86A33-D25E-4E13-BC9C-8D4F8C8B3B50}"/>
    <dgm:cxn modelId="{ABE6F20F-5031-4EF8-8E3C-1CF556779429}" type="presOf" srcId="{EAB83818-25BD-42E7-9466-DE9B5720DBAF}" destId="{5D50DF27-36EB-4C2A-BABD-7D86E6C9BD6A}" srcOrd="1" destOrd="0" presId="urn:microsoft.com/office/officeart/2005/8/layout/list1"/>
    <dgm:cxn modelId="{BEED3518-8F71-412D-8863-D09EF66AEC59}" type="presOf" srcId="{F13497BA-0015-4E5F-8016-5DA8B4BCC5FA}" destId="{F5DF0EA0-9FD0-4295-84BE-15640A54C295}" srcOrd="0" destOrd="1" presId="urn:microsoft.com/office/officeart/2005/8/layout/list1"/>
    <dgm:cxn modelId="{685FBA3C-AC60-4221-B798-59298886A6D9}" srcId="{5BD57DFA-8F2D-46F6-AD90-2A0DA359B9AE}" destId="{F13497BA-0015-4E5F-8016-5DA8B4BCC5FA}" srcOrd="1" destOrd="0" parTransId="{1EEDC9F1-1961-4D5C-898B-94E860932D71}" sibTransId="{C3A9DE1B-5376-4B8F-8A31-F3170F9FAB6A}"/>
    <dgm:cxn modelId="{B3371243-B6B9-4331-963D-A4E94012AB9E}" type="presOf" srcId="{0B7D22DA-9066-4E00-A1D7-2075EE0DB475}" destId="{A65B826A-B4FD-4083-8129-405C3196CE49}" srcOrd="0" destOrd="1" presId="urn:microsoft.com/office/officeart/2005/8/layout/list1"/>
    <dgm:cxn modelId="{0E808D44-57ED-4BDF-926F-B1616DC02557}" srcId="{5BD57DFA-8F2D-46F6-AD90-2A0DA359B9AE}" destId="{16B6B7D4-7A8A-4AB1-B249-34258462D885}" srcOrd="2" destOrd="0" parTransId="{E172D486-FB57-471F-A05A-2CD7737BA57C}" sibTransId="{BCF2D0A5-5CB6-4604-B34C-E8D5BA72BF36}"/>
    <dgm:cxn modelId="{35259748-A7CB-410F-8621-442F73B5DDC3}" type="presOf" srcId="{EAB83818-25BD-42E7-9466-DE9B5720DBAF}" destId="{ACDE9B96-7C52-4BBD-95EF-71317348C03F}" srcOrd="0" destOrd="0" presId="urn:microsoft.com/office/officeart/2005/8/layout/list1"/>
    <dgm:cxn modelId="{DB9D5B49-8BDE-4BD1-9D92-C9FE74AFA07F}" type="presOf" srcId="{5BD57DFA-8F2D-46F6-AD90-2A0DA359B9AE}" destId="{EFB9A0C7-0B7A-472E-B7C5-6D353702BFA5}" srcOrd="0" destOrd="0" presId="urn:microsoft.com/office/officeart/2005/8/layout/list1"/>
    <dgm:cxn modelId="{58C83552-4932-4B77-8C59-B3E545264102}" type="presOf" srcId="{16B6B7D4-7A8A-4AB1-B249-34258462D885}" destId="{F5DF0EA0-9FD0-4295-84BE-15640A54C295}" srcOrd="0" destOrd="2" presId="urn:microsoft.com/office/officeart/2005/8/layout/list1"/>
    <dgm:cxn modelId="{7943EA54-B411-45C6-A07A-EC8A64E2E7FF}" type="presOf" srcId="{5BD57DFA-8F2D-46F6-AD90-2A0DA359B9AE}" destId="{3EF927CE-6287-4844-905C-A0EA4EF433C5}" srcOrd="1" destOrd="0" presId="urn:microsoft.com/office/officeart/2005/8/layout/list1"/>
    <dgm:cxn modelId="{C8D62681-BD04-44C3-9525-296560DEB296}" srcId="{C66EB2F8-270D-4001-A727-5163A9A007E3}" destId="{0B7D22DA-9066-4E00-A1D7-2075EE0DB475}" srcOrd="1" destOrd="0" parTransId="{CBD78EE7-9E2A-49A6-9E5E-A88FDD6E96E9}" sibTransId="{1B9B7F1A-9AB7-4DDC-BEB2-86AB57FA4F71}"/>
    <dgm:cxn modelId="{48EA528A-064D-414D-82A0-F7B49A687E49}" type="presOf" srcId="{BFF43FAE-1DA6-499F-97D6-1FA38631800C}" destId="{F6C255DA-49F1-4ED0-9686-52F3784AF8D5}" srcOrd="0" destOrd="0" presId="urn:microsoft.com/office/officeart/2005/8/layout/list1"/>
    <dgm:cxn modelId="{5362F78A-B291-44BB-9085-DA301C3B1372}" srcId="{71CA2C82-ECC1-459B-A85B-0FDE2671B045}" destId="{5BD57DFA-8F2D-46F6-AD90-2A0DA359B9AE}" srcOrd="0" destOrd="0" parTransId="{34D32D4A-6F40-461F-A936-E83C910998BB}" sibTransId="{557DC476-2CA6-435C-B2AF-1C2E0942C349}"/>
    <dgm:cxn modelId="{CEAC11AA-5F53-4E15-9245-E38C9D5D7637}" type="presOf" srcId="{2471E345-48C4-4CC5-A3DD-F3C5EFCF269A}" destId="{A65B826A-B4FD-4083-8129-405C3196CE49}" srcOrd="0" destOrd="0" presId="urn:microsoft.com/office/officeart/2005/8/layout/list1"/>
    <dgm:cxn modelId="{765868AD-A322-4E1C-88A2-AD6C9E066DB1}" type="presOf" srcId="{935FFD5D-BD12-4269-83F2-08CACF79BDDD}" destId="{F5DF0EA0-9FD0-4295-84BE-15640A54C295}" srcOrd="0" destOrd="0" presId="urn:microsoft.com/office/officeart/2005/8/layout/list1"/>
    <dgm:cxn modelId="{DE193EC8-8303-4A5D-9DFF-E1A7E9721E00}" srcId="{C66EB2F8-270D-4001-A727-5163A9A007E3}" destId="{2471E345-48C4-4CC5-A3DD-F3C5EFCF269A}" srcOrd="0" destOrd="0" parTransId="{FAE10759-C3CF-4E2C-B838-6E5954F3924A}" sibTransId="{55402328-8448-4879-A7C1-B22E7BF22753}"/>
    <dgm:cxn modelId="{12250FD4-1287-4BD8-9478-61B1D127C392}" srcId="{71CA2C82-ECC1-459B-A85B-0FDE2671B045}" destId="{C66EB2F8-270D-4001-A727-5163A9A007E3}" srcOrd="2" destOrd="0" parTransId="{BF039919-7423-41C5-940F-E331BB4CC5BF}" sibTransId="{E3E04FFB-0B1B-4E2E-83AC-072D5AAD77F1}"/>
    <dgm:cxn modelId="{50142ED5-6994-44C5-BBE6-AEA9F56923AF}" type="presOf" srcId="{C66EB2F8-270D-4001-A727-5163A9A007E3}" destId="{655080AA-3449-4D54-9869-826C7F1358E1}" srcOrd="0" destOrd="0" presId="urn:microsoft.com/office/officeart/2005/8/layout/list1"/>
    <dgm:cxn modelId="{694C0BDB-2860-45D4-9D3E-94183A3FC6E9}" srcId="{EAB83818-25BD-42E7-9466-DE9B5720DBAF}" destId="{BFF43FAE-1DA6-499F-97D6-1FA38631800C}" srcOrd="0" destOrd="0" parTransId="{F387C98D-424E-4577-8A8A-C3BED389BBB7}" sibTransId="{89B433E3-5CEC-46D2-B990-0BD9F3D683FF}"/>
    <dgm:cxn modelId="{3B9D7AE1-70C4-4842-A530-1AA9AC137DEC}" type="presOf" srcId="{71CA2C82-ECC1-459B-A85B-0FDE2671B045}" destId="{D4F450AB-657F-4D57-B51D-9EB82D4AAB2A}" srcOrd="0" destOrd="0" presId="urn:microsoft.com/office/officeart/2005/8/layout/list1"/>
    <dgm:cxn modelId="{E9718AEE-296E-4868-BAF4-8A4562B26B78}" type="presOf" srcId="{C66EB2F8-270D-4001-A727-5163A9A007E3}" destId="{78651B34-E8D7-4752-85C1-5055950A6D40}" srcOrd="1" destOrd="0" presId="urn:microsoft.com/office/officeart/2005/8/layout/list1"/>
    <dgm:cxn modelId="{BC0E0D8A-376D-427C-A2AB-672F27F8E2E4}" type="presParOf" srcId="{D4F450AB-657F-4D57-B51D-9EB82D4AAB2A}" destId="{42E55A1B-63FA-4F96-9308-59852443A0E9}" srcOrd="0" destOrd="0" presId="urn:microsoft.com/office/officeart/2005/8/layout/list1"/>
    <dgm:cxn modelId="{C5A8E7CB-66A6-44D7-B6A2-BCA888016427}" type="presParOf" srcId="{42E55A1B-63FA-4F96-9308-59852443A0E9}" destId="{EFB9A0C7-0B7A-472E-B7C5-6D353702BFA5}" srcOrd="0" destOrd="0" presId="urn:microsoft.com/office/officeart/2005/8/layout/list1"/>
    <dgm:cxn modelId="{B191B2E2-1FC9-452A-AFC1-379FE3840225}" type="presParOf" srcId="{42E55A1B-63FA-4F96-9308-59852443A0E9}" destId="{3EF927CE-6287-4844-905C-A0EA4EF433C5}" srcOrd="1" destOrd="0" presId="urn:microsoft.com/office/officeart/2005/8/layout/list1"/>
    <dgm:cxn modelId="{A8A1337E-FDFE-424E-B572-631E46E1C753}" type="presParOf" srcId="{D4F450AB-657F-4D57-B51D-9EB82D4AAB2A}" destId="{4175CEE7-9FCA-4662-B218-55BE77EA7F54}" srcOrd="1" destOrd="0" presId="urn:microsoft.com/office/officeart/2005/8/layout/list1"/>
    <dgm:cxn modelId="{71C98D46-6239-45C3-A468-26DA842535E8}" type="presParOf" srcId="{D4F450AB-657F-4D57-B51D-9EB82D4AAB2A}" destId="{F5DF0EA0-9FD0-4295-84BE-15640A54C295}" srcOrd="2" destOrd="0" presId="urn:microsoft.com/office/officeart/2005/8/layout/list1"/>
    <dgm:cxn modelId="{78842642-F7B4-4808-B5CB-886FF2752AC5}" type="presParOf" srcId="{D4F450AB-657F-4D57-B51D-9EB82D4AAB2A}" destId="{9977F32D-7E31-4373-8DF6-FF21D6EAD773}" srcOrd="3" destOrd="0" presId="urn:microsoft.com/office/officeart/2005/8/layout/list1"/>
    <dgm:cxn modelId="{974571E3-7721-45EB-9EC8-5F2804F4CE00}" type="presParOf" srcId="{D4F450AB-657F-4D57-B51D-9EB82D4AAB2A}" destId="{C0340067-A87D-4D29-A7E4-883E0729F583}" srcOrd="4" destOrd="0" presId="urn:microsoft.com/office/officeart/2005/8/layout/list1"/>
    <dgm:cxn modelId="{83AE83F9-4BEF-4C1D-A23B-3E6138B89A73}" type="presParOf" srcId="{C0340067-A87D-4D29-A7E4-883E0729F583}" destId="{ACDE9B96-7C52-4BBD-95EF-71317348C03F}" srcOrd="0" destOrd="0" presId="urn:microsoft.com/office/officeart/2005/8/layout/list1"/>
    <dgm:cxn modelId="{737C877D-9FCF-4ECF-895E-0C8ACB3EBB82}" type="presParOf" srcId="{C0340067-A87D-4D29-A7E4-883E0729F583}" destId="{5D50DF27-36EB-4C2A-BABD-7D86E6C9BD6A}" srcOrd="1" destOrd="0" presId="urn:microsoft.com/office/officeart/2005/8/layout/list1"/>
    <dgm:cxn modelId="{C238842C-F4DC-41FB-B41F-0192F5BF4EAD}" type="presParOf" srcId="{D4F450AB-657F-4D57-B51D-9EB82D4AAB2A}" destId="{CFE65BE6-C92F-4EFB-A8B9-5D873FF4BAFC}" srcOrd="5" destOrd="0" presId="urn:microsoft.com/office/officeart/2005/8/layout/list1"/>
    <dgm:cxn modelId="{50529711-E9B4-41C5-B946-0B0B737C732E}" type="presParOf" srcId="{D4F450AB-657F-4D57-B51D-9EB82D4AAB2A}" destId="{F6C255DA-49F1-4ED0-9686-52F3784AF8D5}" srcOrd="6" destOrd="0" presId="urn:microsoft.com/office/officeart/2005/8/layout/list1"/>
    <dgm:cxn modelId="{8DF274B8-8739-4B0B-B283-7DBC39D246CB}" type="presParOf" srcId="{D4F450AB-657F-4D57-B51D-9EB82D4AAB2A}" destId="{DD662B67-DCF5-4611-B012-36FE304A21B3}" srcOrd="7" destOrd="0" presId="urn:microsoft.com/office/officeart/2005/8/layout/list1"/>
    <dgm:cxn modelId="{06653535-6225-4A5E-97EB-B150C39B7502}" type="presParOf" srcId="{D4F450AB-657F-4D57-B51D-9EB82D4AAB2A}" destId="{206BFEF9-9B92-4A44-B88E-C2C72CFCE32E}" srcOrd="8" destOrd="0" presId="urn:microsoft.com/office/officeart/2005/8/layout/list1"/>
    <dgm:cxn modelId="{E01866B5-AE11-40E7-9B38-5EC13DCA141A}" type="presParOf" srcId="{206BFEF9-9B92-4A44-B88E-C2C72CFCE32E}" destId="{655080AA-3449-4D54-9869-826C7F1358E1}" srcOrd="0" destOrd="0" presId="urn:microsoft.com/office/officeart/2005/8/layout/list1"/>
    <dgm:cxn modelId="{011D8992-B818-49CC-B3CB-F60EBBBB093E}" type="presParOf" srcId="{206BFEF9-9B92-4A44-B88E-C2C72CFCE32E}" destId="{78651B34-E8D7-4752-85C1-5055950A6D40}" srcOrd="1" destOrd="0" presId="urn:microsoft.com/office/officeart/2005/8/layout/list1"/>
    <dgm:cxn modelId="{EB0CFB63-23C6-4B16-AEBD-56B91AFD48DC}" type="presParOf" srcId="{D4F450AB-657F-4D57-B51D-9EB82D4AAB2A}" destId="{1BEF83D2-17EC-4020-AD41-2627EC7D73AA}" srcOrd="9" destOrd="0" presId="urn:microsoft.com/office/officeart/2005/8/layout/list1"/>
    <dgm:cxn modelId="{C6A83946-A4BA-402D-9E97-6F9A9EFDA7B4}" type="presParOf" srcId="{D4F450AB-657F-4D57-B51D-9EB82D4AAB2A}" destId="{A65B826A-B4FD-4083-8129-405C3196CE4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F0EA0-9FD0-4295-84BE-15640A54C295}">
      <dsp:nvSpPr>
        <dsp:cNvPr id="0" name=""/>
        <dsp:cNvSpPr/>
      </dsp:nvSpPr>
      <dsp:spPr>
        <a:xfrm>
          <a:off x="0" y="368507"/>
          <a:ext cx="8243685"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9802" tIns="374904" rIns="63980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a:effectLst/>
              <a:ea typeface="MS Mincho" panose="02020609040205080304" pitchFamily="49" charset="-128"/>
              <a:cs typeface="Arial" panose="020B0604020202020204" pitchFamily="34" charset="0"/>
            </a:rPr>
            <a:t>to support the competitiveness and resilience of Europe’s industry</a:t>
          </a:r>
          <a:endParaRPr lang="en-IE" sz="1800" kern="1200"/>
        </a:p>
        <a:p>
          <a:pPr marL="171450" lvl="1" indent="-171450" algn="l" defTabSz="800100">
            <a:lnSpc>
              <a:spcPct val="90000"/>
            </a:lnSpc>
            <a:spcBef>
              <a:spcPct val="0"/>
            </a:spcBef>
            <a:spcAft>
              <a:spcPct val="15000"/>
            </a:spcAft>
            <a:buFont typeface="Arial" panose="020B0604020202020204" pitchFamily="34" charset="0"/>
            <a:buChar char="•"/>
          </a:pPr>
          <a:r>
            <a:rPr lang="en-US" sz="1800" kern="1200">
              <a:effectLst/>
              <a:ea typeface="MS Mincho" panose="02020609040205080304" pitchFamily="49" charset="-128"/>
              <a:cs typeface="Arial" panose="020B0604020202020204" pitchFamily="34" charset="0"/>
            </a:rPr>
            <a:t>by accelerating </a:t>
          </a:r>
          <a:r>
            <a:rPr lang="en-US" sz="1800" kern="1200" err="1">
              <a:effectLst/>
              <a:ea typeface="MS Mincho" panose="02020609040205080304" pitchFamily="49" charset="-128"/>
              <a:cs typeface="Arial" panose="020B0604020202020204" pitchFamily="34" charset="0"/>
            </a:rPr>
            <a:t>decarbonisation</a:t>
          </a:r>
          <a:endParaRPr lang="en-IE" sz="1800" kern="1200"/>
        </a:p>
        <a:p>
          <a:pPr marL="171450" lvl="1" indent="-171450" algn="l" defTabSz="800100">
            <a:lnSpc>
              <a:spcPct val="90000"/>
            </a:lnSpc>
            <a:spcBef>
              <a:spcPct val="0"/>
            </a:spcBef>
            <a:spcAft>
              <a:spcPct val="15000"/>
            </a:spcAft>
            <a:buFont typeface="Arial" panose="020B0604020202020204" pitchFamily="34" charset="0"/>
            <a:buChar char="•"/>
          </a:pPr>
          <a:r>
            <a:rPr lang="en-US" sz="1800" kern="1200">
              <a:effectLst/>
              <a:ea typeface="MS Mincho" panose="02020609040205080304" pitchFamily="49" charset="-128"/>
              <a:cs typeface="Arial" panose="020B0604020202020204" pitchFamily="34" charset="0"/>
            </a:rPr>
            <a:t>while supporting manufacturing in Europe.</a:t>
          </a:r>
          <a:endParaRPr lang="en-IE" sz="1800" kern="1200"/>
        </a:p>
      </dsp:txBody>
      <dsp:txXfrm>
        <a:off x="0" y="368507"/>
        <a:ext cx="8243685" cy="1304100"/>
      </dsp:txXfrm>
    </dsp:sp>
    <dsp:sp modelId="{3EF927CE-6287-4844-905C-A0EA4EF433C5}">
      <dsp:nvSpPr>
        <dsp:cNvPr id="0" name=""/>
        <dsp:cNvSpPr/>
      </dsp:nvSpPr>
      <dsp:spPr>
        <a:xfrm>
          <a:off x="412184" y="102827"/>
          <a:ext cx="577057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114" tIns="0" rIns="218114"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ea typeface="MS Mincho" panose="02020609040205080304" pitchFamily="49" charset="-128"/>
              <a:cs typeface="Arial" panose="020B0604020202020204" pitchFamily="34" charset="0"/>
            </a:rPr>
            <a:t>The CID is the </a:t>
          </a:r>
          <a:r>
            <a:rPr lang="en-US" sz="1800" b="1" u="sng" kern="1200">
              <a:ea typeface="MS Mincho" panose="02020609040205080304" pitchFamily="49" charset="-128"/>
              <a:cs typeface="Arial" panose="020B0604020202020204" pitchFamily="34" charset="0"/>
            </a:rPr>
            <a:t>EU’s</a:t>
          </a:r>
          <a:r>
            <a:rPr lang="en-US" sz="1800" b="1" u="sng" kern="1200">
              <a:effectLst/>
              <a:ea typeface="MS Mincho" panose="02020609040205080304" pitchFamily="49" charset="-128"/>
              <a:cs typeface="Arial" panose="020B0604020202020204" pitchFamily="34" charset="0"/>
            </a:rPr>
            <a:t> ‘business plan’</a:t>
          </a:r>
          <a:endParaRPr lang="en-IE" sz="1800" kern="1200"/>
        </a:p>
      </dsp:txBody>
      <dsp:txXfrm>
        <a:off x="438123" y="128766"/>
        <a:ext cx="5718701" cy="479482"/>
      </dsp:txXfrm>
    </dsp:sp>
    <dsp:sp modelId="{F6C255DA-49F1-4ED0-9686-52F3784AF8D5}">
      <dsp:nvSpPr>
        <dsp:cNvPr id="0" name=""/>
        <dsp:cNvSpPr/>
      </dsp:nvSpPr>
      <dsp:spPr>
        <a:xfrm>
          <a:off x="0" y="2035487"/>
          <a:ext cx="8243685" cy="7512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9802" tIns="374904" rIns="6398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effectLst/>
              <a:ea typeface="MS Mincho" panose="02020609040205080304" pitchFamily="49" charset="-128"/>
              <a:cs typeface="Arial" panose="020B0604020202020204" pitchFamily="34" charset="0"/>
            </a:rPr>
            <a:t>Give certainty and predictability to companies and investors</a:t>
          </a:r>
        </a:p>
      </dsp:txBody>
      <dsp:txXfrm>
        <a:off x="0" y="2035487"/>
        <a:ext cx="8243685" cy="751275"/>
      </dsp:txXfrm>
    </dsp:sp>
    <dsp:sp modelId="{5D50DF27-36EB-4C2A-BABD-7D86E6C9BD6A}">
      <dsp:nvSpPr>
        <dsp:cNvPr id="0" name=""/>
        <dsp:cNvSpPr/>
      </dsp:nvSpPr>
      <dsp:spPr>
        <a:xfrm>
          <a:off x="412184" y="1769807"/>
          <a:ext cx="577057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114" tIns="0" rIns="218114" bIns="0" numCol="1" spcCol="1270" anchor="ctr" anchorCtr="0">
          <a:noAutofit/>
        </a:bodyPr>
        <a:lstStyle/>
        <a:p>
          <a:pPr marL="0" lvl="0" indent="0" algn="l" defTabSz="800100">
            <a:lnSpc>
              <a:spcPct val="90000"/>
            </a:lnSpc>
            <a:spcBef>
              <a:spcPct val="0"/>
            </a:spcBef>
            <a:spcAft>
              <a:spcPct val="35000"/>
            </a:spcAft>
            <a:buNone/>
          </a:pPr>
          <a:r>
            <a:rPr lang="en-US" sz="1800" kern="1200">
              <a:effectLst/>
              <a:ea typeface="MS Mincho" panose="02020609040205080304" pitchFamily="49" charset="-128"/>
              <a:cs typeface="Arial" panose="020B0604020202020204" pitchFamily="34" charset="0"/>
            </a:rPr>
            <a:t>Becoming climate neutral by 2050</a:t>
          </a:r>
        </a:p>
      </dsp:txBody>
      <dsp:txXfrm>
        <a:off x="438123" y="1795746"/>
        <a:ext cx="5718701" cy="479482"/>
      </dsp:txXfrm>
    </dsp:sp>
    <dsp:sp modelId="{A65B826A-B4FD-4083-8129-405C3196CE49}">
      <dsp:nvSpPr>
        <dsp:cNvPr id="0" name=""/>
        <dsp:cNvSpPr/>
      </dsp:nvSpPr>
      <dsp:spPr>
        <a:xfrm>
          <a:off x="0" y="3149642"/>
          <a:ext cx="8243685" cy="1502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9802" tIns="374904" rIns="639802"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a:ea typeface="MS Mincho" panose="02020609040205080304" pitchFamily="49" charset="-128"/>
              <a:cs typeface="Arial" panose="020B0604020202020204" pitchFamily="34" charset="0"/>
            </a:rPr>
            <a:t>energy-intensive industries</a:t>
          </a:r>
          <a:r>
            <a:rPr lang="en-US" sz="1800" kern="1200">
              <a:ea typeface="MS Mincho" panose="02020609040205080304" pitchFamily="49" charset="-128"/>
              <a:cs typeface="Arial" panose="020B0604020202020204" pitchFamily="34" charset="0"/>
            </a:rPr>
            <a:t>: safeguard competitiveness from high energy costs and unfair global competition</a:t>
          </a:r>
        </a:p>
        <a:p>
          <a:pPr marL="171450" lvl="1" indent="-171450" algn="l" defTabSz="800100">
            <a:lnSpc>
              <a:spcPct val="90000"/>
            </a:lnSpc>
            <a:spcBef>
              <a:spcPct val="0"/>
            </a:spcBef>
            <a:spcAft>
              <a:spcPct val="15000"/>
            </a:spcAft>
            <a:buChar char="•"/>
          </a:pPr>
          <a:r>
            <a:rPr lang="en-US" sz="1800" b="1" kern="1200" dirty="0">
              <a:ea typeface="MS Mincho" panose="02020609040205080304" pitchFamily="49" charset="-128"/>
              <a:cs typeface="Arial" panose="020B0604020202020204" pitchFamily="34" charset="0"/>
            </a:rPr>
            <a:t>clean-tech</a:t>
          </a:r>
          <a:r>
            <a:rPr lang="en-US" sz="1800" kern="1200" dirty="0">
              <a:ea typeface="MS Mincho" panose="02020609040205080304" pitchFamily="49" charset="-128"/>
              <a:cs typeface="Arial" panose="020B0604020202020204" pitchFamily="34" charset="0"/>
            </a:rPr>
            <a:t>: allow it to expand in the EU as it is a key enabler of competitiveness and </a:t>
          </a:r>
          <a:r>
            <a:rPr lang="en-US" sz="1800" kern="1200" dirty="0" err="1">
              <a:ea typeface="MS Mincho" panose="02020609040205080304" pitchFamily="49" charset="-128"/>
              <a:cs typeface="Arial" panose="020B0604020202020204" pitchFamily="34" charset="0"/>
            </a:rPr>
            <a:t>decarbonisation</a:t>
          </a:r>
          <a:r>
            <a:rPr lang="en-US" sz="1800" kern="1200" dirty="0">
              <a:ea typeface="MS Mincho" panose="02020609040205080304" pitchFamily="49" charset="-128"/>
              <a:cs typeface="Arial" panose="020B0604020202020204" pitchFamily="34" charset="0"/>
            </a:rPr>
            <a:t>. </a:t>
          </a:r>
        </a:p>
      </dsp:txBody>
      <dsp:txXfrm>
        <a:off x="0" y="3149642"/>
        <a:ext cx="8243685" cy="1502550"/>
      </dsp:txXfrm>
    </dsp:sp>
    <dsp:sp modelId="{78651B34-E8D7-4752-85C1-5055950A6D40}">
      <dsp:nvSpPr>
        <dsp:cNvPr id="0" name=""/>
        <dsp:cNvSpPr/>
      </dsp:nvSpPr>
      <dsp:spPr>
        <a:xfrm>
          <a:off x="412184" y="2883962"/>
          <a:ext cx="577057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114" tIns="0" rIns="218114" bIns="0" numCol="1" spcCol="1270" anchor="ctr" anchorCtr="0">
          <a:noAutofit/>
        </a:bodyPr>
        <a:lstStyle/>
        <a:p>
          <a:pPr marL="0" lvl="0" indent="0" algn="l" defTabSz="800100">
            <a:lnSpc>
              <a:spcPct val="90000"/>
            </a:lnSpc>
            <a:spcBef>
              <a:spcPct val="0"/>
            </a:spcBef>
            <a:spcAft>
              <a:spcPct val="35000"/>
            </a:spcAft>
            <a:buNone/>
          </a:pPr>
          <a:r>
            <a:rPr lang="en-US" sz="1800" kern="1200">
              <a:ea typeface="MS Mincho" panose="02020609040205080304" pitchFamily="49" charset="-128"/>
              <a:cs typeface="Arial" panose="020B0604020202020204" pitchFamily="34" charset="0"/>
            </a:rPr>
            <a:t>Scope: </a:t>
          </a:r>
          <a:endParaRPr lang="en-US" sz="1800" kern="1200">
            <a:effectLst/>
            <a:ea typeface="MS Mincho" panose="02020609040205080304" pitchFamily="49" charset="-128"/>
            <a:cs typeface="Arial" panose="020B0604020202020204" pitchFamily="34" charset="0"/>
          </a:endParaRPr>
        </a:p>
      </dsp:txBody>
      <dsp:txXfrm>
        <a:off x="438123" y="2909901"/>
        <a:ext cx="5718701"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3A939EFE-0303-44F6-9A16-FD3B5E015DB1}" type="datetimeFigureOut">
              <a:rPr lang="en-GB" smtClean="0"/>
              <a:t>11/06/2025</a:t>
            </a:fld>
            <a:endParaRPr lang="en-GB" dirty="0"/>
          </a:p>
        </p:txBody>
      </p:sp>
      <p:sp>
        <p:nvSpPr>
          <p:cNvPr id="4" name="Footer Placeholder 3"/>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dirty="0"/>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A3B926D1-0013-4A80-B64E-9D824EE65210}" type="datetimeFigureOut">
              <a:rPr lang="en-GB" smtClean="0"/>
              <a:t>11/06/2025</a:t>
            </a:fld>
            <a:endParaRPr lang="en-GB" dirty="0"/>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dirty="0"/>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2</a:t>
            </a:fld>
            <a:endParaRPr lang="en-GB" dirty="0"/>
          </a:p>
        </p:txBody>
      </p:sp>
    </p:spTree>
    <p:extLst>
      <p:ext uri="{BB962C8B-B14F-4D97-AF65-F5344CB8AC3E}">
        <p14:creationId xmlns:p14="http://schemas.microsoft.com/office/powerpoint/2010/main" val="3530941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05DDE96-5631-479F-8302-326902A89ED7}" type="slidenum">
              <a:rPr lang="en-IE" smtClean="0"/>
              <a:t>5</a:t>
            </a:fld>
            <a:endParaRPr lang="en-IE"/>
          </a:p>
        </p:txBody>
      </p:sp>
    </p:spTree>
    <p:extLst>
      <p:ext uri="{BB962C8B-B14F-4D97-AF65-F5344CB8AC3E}">
        <p14:creationId xmlns:p14="http://schemas.microsoft.com/office/powerpoint/2010/main" val="3275043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9CF2995-AB43-4B7C-B8CD-9DC7C3692A9C}" type="slidenum">
              <a:rPr kumimoji="0" lang="en-GB"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GB"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971065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19393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12</a:t>
            </a:fld>
            <a:endParaRPr lang="en-GB" dirty="0"/>
          </a:p>
        </p:txBody>
      </p:sp>
    </p:spTree>
    <p:extLst>
      <p:ext uri="{BB962C8B-B14F-4D97-AF65-F5344CB8AC3E}">
        <p14:creationId xmlns:p14="http://schemas.microsoft.com/office/powerpoint/2010/main" val="3983096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rgbClr val="6A828C"/>
                </a:solidFill>
              </a:defRPr>
            </a:lvl1pPr>
          </a:lstStyle>
          <a:p>
            <a:r>
              <a:rPr lang="en-US" dirty="0"/>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rgbClr val="E8761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tx1"/>
                </a:solidFill>
              </a:defRPr>
            </a:lvl1pPr>
          </a:lstStyle>
          <a:p>
            <a:pPr lvl="0"/>
            <a:r>
              <a:rPr lang="en-US" dirty="0"/>
              <a:t>Edit Master text styles</a:t>
            </a:r>
          </a:p>
        </p:txBody>
      </p:sp>
    </p:spTree>
    <p:extLst>
      <p:ext uri="{BB962C8B-B14F-4D97-AF65-F5344CB8AC3E}">
        <p14:creationId xmlns:p14="http://schemas.microsoft.com/office/powerpoint/2010/main" val="399218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Rectangle 4"/>
          <p:cNvSpPr/>
          <p:nvPr userDrawn="1"/>
        </p:nvSpPr>
        <p:spPr>
          <a:xfrm>
            <a:off x="0" y="1069849"/>
            <a:ext cx="12192000" cy="5788152"/>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12" y="-1"/>
            <a:ext cx="12190587" cy="685879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dirty="0"/>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5797159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5" name="Rectangle 4"/>
          <p:cNvSpPr/>
          <p:nvPr userDrawn="1"/>
        </p:nvSpPr>
        <p:spPr>
          <a:xfrm>
            <a:off x="0" y="1069848"/>
            <a:ext cx="12192000" cy="2899126"/>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12" y="-1"/>
            <a:ext cx="12190587" cy="685879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dirty="0"/>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069985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12" y="-1"/>
            <a:ext cx="12190587" cy="6858795"/>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dirty="0"/>
              <a:t>Click to edit Master title style</a:t>
            </a:r>
            <a:endParaRPr lang="en-GB" dirty="0"/>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824428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dirty="0"/>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6" y="6082708"/>
            <a:ext cx="3306976" cy="499491"/>
          </a:xfrm>
          <a:prstGeom prst="rect">
            <a:avLst/>
          </a:prstGeom>
        </p:spPr>
      </p:pic>
    </p:spTree>
    <p:extLst>
      <p:ext uri="{BB962C8B-B14F-4D97-AF65-F5344CB8AC3E}">
        <p14:creationId xmlns:p14="http://schemas.microsoft.com/office/powerpoint/2010/main" val="3788699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E87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lvl1pPr>
              <a:defRPr>
                <a:solidFill>
                  <a:srgbClr val="000000"/>
                </a:solidFill>
              </a:defRPr>
            </a:lvl1pPr>
          </a:lstStyle>
          <a:p>
            <a:fld id="{F46C79FD-C571-418B-AB0F-5EE936C85276}" type="slidenum">
              <a:rPr lang="en-GB" smtClean="0"/>
              <a:pPr/>
              <a:t>‹#›</a:t>
            </a:fld>
            <a:endParaRPr lang="en-GB" dirty="0"/>
          </a:p>
        </p:txBody>
      </p:sp>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bg1"/>
                </a:solidFill>
              </a:defRPr>
            </a:lvl1pPr>
          </a:lstStyle>
          <a:p>
            <a:r>
              <a:rPr lang="en-US" dirty="0"/>
              <a:t>Click to edit Master title style</a:t>
            </a:r>
            <a:endParaRPr lang="en-GB" dirty="0"/>
          </a:p>
        </p:txBody>
      </p:sp>
      <p:cxnSp>
        <p:nvCxnSpPr>
          <p:cNvPr id="13" name="Straight Connector 12"/>
          <p:cNvCxnSpPr/>
          <p:nvPr userDrawn="1"/>
        </p:nvCxnSpPr>
        <p:spPr>
          <a:xfrm>
            <a:off x="838200" y="0"/>
            <a:ext cx="0" cy="3295934"/>
          </a:xfrm>
          <a:prstGeom prst="line">
            <a:avLst/>
          </a:prstGeom>
          <a:ln w="28575">
            <a:solidFill>
              <a:srgbClr val="6A828C"/>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6" y="6082708"/>
            <a:ext cx="3306976" cy="499491"/>
          </a:xfrm>
          <a:prstGeom prst="rect">
            <a:avLst/>
          </a:prstGeom>
        </p:spPr>
      </p:pic>
    </p:spTree>
    <p:extLst>
      <p:ext uri="{BB962C8B-B14F-4D97-AF65-F5344CB8AC3E}">
        <p14:creationId xmlns:p14="http://schemas.microsoft.com/office/powerpoint/2010/main" val="932509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rgbClr val="E87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bg1"/>
                </a:solidFill>
              </a:defRPr>
            </a:lvl1pPr>
          </a:lstStyle>
          <a:p>
            <a:r>
              <a:rPr lang="en-US" dirty="0"/>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rgbClr val="6A828C"/>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1688604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dirty="0"/>
              <a:t>Click to edit Master title style</a:t>
            </a:r>
            <a:endParaRPr lang="en-GB" dirty="0"/>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25883397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7" name="Straight Connector 6"/>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3042341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9" name="Straight Connector 8"/>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280383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dirty="0"/>
          </a:p>
        </p:txBody>
      </p:sp>
      <p:cxnSp>
        <p:nvCxnSpPr>
          <p:cNvPr id="10" name="Straight Connector 9"/>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1246774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dirty="0"/>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2207101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dirty="0"/>
          </a:p>
        </p:txBody>
      </p:sp>
      <p:cxnSp>
        <p:nvCxnSpPr>
          <p:cNvPr id="12" name="Straight Connector 11"/>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2742694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148430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rgbClr val="E87618"/>
            </a:solidFill>
          </a:ln>
        </p:spPr>
        <p:txBody>
          <a:bodyPr/>
          <a:lstStyle/>
          <a:p>
            <a:endParaRPr lang="en-GB" dirty="0"/>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dirty="0"/>
              <a:t>Edit Master text styles</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17840629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dirty="0"/>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sp>
        <p:nvSpPr>
          <p:cNvPr id="7" name="Picture Placeholder 4"/>
          <p:cNvSpPr>
            <a:spLocks noGrp="1"/>
          </p:cNvSpPr>
          <p:nvPr>
            <p:ph type="pic" sz="quarter" idx="13"/>
          </p:nvPr>
        </p:nvSpPr>
        <p:spPr>
          <a:xfrm>
            <a:off x="-46383" y="-46383"/>
            <a:ext cx="6142383" cy="6964017"/>
          </a:xfrm>
          <a:solidFill>
            <a:schemeClr val="bg2"/>
          </a:solidFill>
          <a:ln w="28575">
            <a:solidFill>
              <a:srgbClr val="E87618"/>
            </a:solidFill>
          </a:ln>
        </p:spPr>
        <p:txBody>
          <a:bodyPr/>
          <a:lstStyle/>
          <a:p>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3692034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endParaRPr lang="en-GB" dirty="0"/>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endParaRPr lang="en-GB" dirty="0"/>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endParaRPr lang="en-GB" dirty="0"/>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dirty="0"/>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dirty="0"/>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dirty="0"/>
              <a:t>Edit Master text styles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1780107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dirty="0"/>
          </a:p>
        </p:txBody>
      </p:sp>
      <p:cxnSp>
        <p:nvCxnSpPr>
          <p:cNvPr id="8" name="Straight Connector 7"/>
          <p:cNvCxnSpPr/>
          <p:nvPr userDrawn="1"/>
        </p:nvCxnSpPr>
        <p:spPr>
          <a:xfrm flipH="1">
            <a:off x="838199" y="0"/>
            <a:ext cx="1" cy="1276357"/>
          </a:xfrm>
          <a:prstGeom prst="line">
            <a:avLst/>
          </a:prstGeom>
          <a:ln w="28575">
            <a:solidFill>
              <a:srgbClr val="E87618"/>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endParaRPr lang="en-GB" dirty="0"/>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endParaRPr lang="en-GB" dirty="0"/>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endParaRPr lang="en-GB" dirty="0"/>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dirty="0"/>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dirty="0"/>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endParaRPr lang="en-GB" dirty="0"/>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dirty="0"/>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dirty="0"/>
              <a:t>Edit Master text styles</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36385566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endParaRPr lang="en-GB" dirty="0"/>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dirty="0"/>
          </a:p>
        </p:txBody>
      </p:sp>
      <p:sp>
        <p:nvSpPr>
          <p:cNvPr id="6" name="Text Placeholder 5"/>
          <p:cNvSpPr>
            <a:spLocks noGrp="1"/>
          </p:cNvSpPr>
          <p:nvPr>
            <p:ph type="body" sz="quarter" idx="14"/>
          </p:nvPr>
        </p:nvSpPr>
        <p:spPr>
          <a:xfrm>
            <a:off x="838200" y="3630613"/>
            <a:ext cx="10515600" cy="20351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4136774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43077" y="6082708"/>
            <a:ext cx="3306974" cy="499491"/>
          </a:xfrm>
          <a:prstGeom prst="rect">
            <a:avLst/>
          </a:prstGeom>
        </p:spPr>
      </p:pic>
    </p:spTree>
    <p:extLst>
      <p:ext uri="{BB962C8B-B14F-4D97-AF65-F5344CB8AC3E}">
        <p14:creationId xmlns:p14="http://schemas.microsoft.com/office/powerpoint/2010/main" val="2414118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19784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614689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and Object">
  <p:cSld name="1_Content and Object">
    <p:spTree>
      <p:nvGrpSpPr>
        <p:cNvPr id="1" name="Shape 172"/>
        <p:cNvGrpSpPr/>
        <p:nvPr/>
      </p:nvGrpSpPr>
      <p:grpSpPr>
        <a:xfrm>
          <a:off x="0" y="0"/>
          <a:ext cx="0" cy="0"/>
          <a:chOff x="0" y="0"/>
          <a:chExt cx="0" cy="0"/>
        </a:xfrm>
      </p:grpSpPr>
      <p:sp>
        <p:nvSpPr>
          <p:cNvPr id="173" name="Google Shape;173;p4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174" name="Google Shape;174;p41"/>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5" name="Google Shape;175;p41"/>
          <p:cNvSpPr txBox="1">
            <a:spLocks noGrp="1"/>
          </p:cNvSpPr>
          <p:nvPr>
            <p:ph type="body" idx="1"/>
          </p:nvPr>
        </p:nvSpPr>
        <p:spPr>
          <a:xfrm>
            <a:off x="838198" y="1825625"/>
            <a:ext cx="5328000" cy="390643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76" name="Google Shape;176;p41"/>
          <p:cNvSpPr txBox="1">
            <a:spLocks noGrp="1"/>
          </p:cNvSpPr>
          <p:nvPr>
            <p:ph type="body" idx="2"/>
          </p:nvPr>
        </p:nvSpPr>
        <p:spPr>
          <a:xfrm>
            <a:off x="6402250" y="1825625"/>
            <a:ext cx="5328000" cy="390643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2400"/>
              <a:buNone/>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7" name="Google Shape;177;p41"/>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142985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rgbClr val="6A828C"/>
                </a:solidFill>
              </a:defRPr>
            </a:lvl1pPr>
          </a:lstStyle>
          <a:p>
            <a:fld id="{F46C79FD-C571-418B-AB0F-5EE936C85276}" type="slidenum">
              <a:rPr lang="en-GB" smtClean="0"/>
              <a:pPr/>
              <a:t>‹#›</a:t>
            </a:fld>
            <a:endParaRPr lang="en-GB" dirty="0"/>
          </a:p>
        </p:txBody>
      </p:sp>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56" r:id="rId1"/>
    <p:sldLayoutId id="2147483671" r:id="rId2"/>
    <p:sldLayoutId id="2147483662" r:id="rId3"/>
    <p:sldLayoutId id="2147483657" r:id="rId4"/>
    <p:sldLayoutId id="2147483649" r:id="rId5"/>
    <p:sldLayoutId id="2147483651" r:id="rId6"/>
    <p:sldLayoutId id="2147483669" r:id="rId7"/>
    <p:sldLayoutId id="2147483670" r:id="rId8"/>
    <p:sldLayoutId id="2147483650" r:id="rId9"/>
    <p:sldLayoutId id="2147483660" r:id="rId10"/>
    <p:sldLayoutId id="2147483652" r:id="rId11"/>
    <p:sldLayoutId id="2147483661" r:id="rId12"/>
    <p:sldLayoutId id="2147483653" r:id="rId13"/>
    <p:sldLayoutId id="2147483654" r:id="rId14"/>
    <p:sldLayoutId id="2147483659" r:id="rId15"/>
    <p:sldLayoutId id="2147483658" r:id="rId16"/>
    <p:sldLayoutId id="2147483666" r:id="rId17"/>
    <p:sldLayoutId id="2147483667" r:id="rId18"/>
    <p:sldLayoutId id="2147483668" r:id="rId19"/>
    <p:sldLayoutId id="2147483655" r:id="rId20"/>
    <p:sldLayoutId id="2147483672" r:id="rId21"/>
    <p:sldLayoutId id="2147483673" r:id="rId22"/>
    <p:sldLayoutId id="2147483674" r:id="rId23"/>
  </p:sldLayoutIdLst>
  <p:hf sldNum="0" hdr="0" ftr="0" dt="0"/>
  <p:txStyles>
    <p:titleStyle>
      <a:lvl1pPr algn="l" defTabSz="914400" rtl="0" eaLnBrk="1" latinLnBrk="0" hangingPunct="1">
        <a:lnSpc>
          <a:spcPct val="90000"/>
        </a:lnSpc>
        <a:spcBef>
          <a:spcPct val="0"/>
        </a:spcBef>
        <a:buNone/>
        <a:defRPr sz="4000" kern="1200">
          <a:solidFill>
            <a:srgbClr val="6A828C"/>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71350" y="2028305"/>
            <a:ext cx="10065224" cy="1981815"/>
          </a:xfrm>
        </p:spPr>
        <p:txBody>
          <a:bodyPr>
            <a:noAutofit/>
          </a:bodyPr>
          <a:lstStyle/>
          <a:p>
            <a:r>
              <a:rPr lang="en-US" sz="5400" b="1" dirty="0"/>
              <a:t>State aid policy priorities:</a:t>
            </a:r>
            <a:br>
              <a:rPr lang="en-US" sz="5400" b="1" dirty="0"/>
            </a:br>
            <a:r>
              <a:rPr lang="en-US" sz="5400" b="1" dirty="0"/>
              <a:t>a look at what’s ahead </a:t>
            </a:r>
            <a:endParaRPr lang="en-IE" sz="5400" b="1" dirty="0"/>
          </a:p>
        </p:txBody>
      </p:sp>
      <p:sp>
        <p:nvSpPr>
          <p:cNvPr id="7" name="Subtitle 6"/>
          <p:cNvSpPr>
            <a:spLocks noGrp="1"/>
          </p:cNvSpPr>
          <p:nvPr>
            <p:ph type="subTitle" idx="1"/>
          </p:nvPr>
        </p:nvSpPr>
        <p:spPr>
          <a:xfrm>
            <a:off x="1071350" y="3770722"/>
            <a:ext cx="10131212" cy="1411763"/>
          </a:xfrm>
        </p:spPr>
        <p:txBody>
          <a:bodyPr/>
          <a:lstStyle/>
          <a:p>
            <a:pPr>
              <a:spcAft>
                <a:spcPts val="0"/>
              </a:spcAft>
            </a:pPr>
            <a:r>
              <a:rPr lang="en-US" sz="2200" dirty="0">
                <a:solidFill>
                  <a:schemeClr val="tx1"/>
                </a:solidFill>
              </a:rPr>
              <a:t>State Aid: Estonian Legal Context and European Perspective</a:t>
            </a:r>
          </a:p>
          <a:p>
            <a:pPr>
              <a:spcAft>
                <a:spcPts val="0"/>
              </a:spcAft>
            </a:pPr>
            <a:r>
              <a:rPr lang="en-IE" sz="2200" dirty="0">
                <a:solidFill>
                  <a:schemeClr val="tx1"/>
                </a:solidFill>
              </a:rPr>
              <a:t>Tartu, 13 June 2025</a:t>
            </a:r>
          </a:p>
        </p:txBody>
      </p:sp>
      <p:sp>
        <p:nvSpPr>
          <p:cNvPr id="2" name="TextBox 1">
            <a:extLst>
              <a:ext uri="{FF2B5EF4-FFF2-40B4-BE49-F238E27FC236}">
                <a16:creationId xmlns:a16="http://schemas.microsoft.com/office/drawing/2014/main" id="{F45A052B-3440-50CA-5C43-4E38A48D1ECA}"/>
              </a:ext>
            </a:extLst>
          </p:cNvPr>
          <p:cNvSpPr txBox="1">
            <a:spLocks noChangeArrowheads="1"/>
          </p:cNvSpPr>
          <p:nvPr/>
        </p:nvSpPr>
        <p:spPr bwMode="auto">
          <a:xfrm>
            <a:off x="1071350" y="5899328"/>
            <a:ext cx="45166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1"/>
              </a:buClr>
              <a:buChar char="•"/>
              <a:defRPr sz="2400">
                <a:solidFill>
                  <a:schemeClr val="tx1"/>
                </a:solidFill>
                <a:latin typeface="Verdana" panose="020B0604030504040204" pitchFamily="34" charset="0"/>
              </a:defRPr>
            </a:lvl1pPr>
            <a:lvl2pPr marL="742950" indent="-285750">
              <a:spcBef>
                <a:spcPct val="20000"/>
              </a:spcBef>
              <a:buChar char="•"/>
              <a:defRPr sz="22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None/>
            </a:pPr>
            <a:r>
              <a:rPr lang="en-GB" altLang="en-US" sz="1400" i="1" dirty="0">
                <a:solidFill>
                  <a:schemeClr val="bg1">
                    <a:lumMod val="50000"/>
                  </a:schemeClr>
                </a:solidFill>
                <a:latin typeface="+mn-lt"/>
                <a:cs typeface="Calibri" panose="020F0502020204030204" pitchFamily="34" charset="0"/>
              </a:rPr>
              <a:t>The views expressed in this document are those of the author and may not in any circumstances be regarded as stating an official position of DG Competition or of the European Commission.</a:t>
            </a:r>
            <a:endParaRPr lang="pl-PL" altLang="en-US" sz="1400" i="1" dirty="0">
              <a:solidFill>
                <a:schemeClr val="bg1">
                  <a:lumMod val="50000"/>
                </a:schemeClr>
              </a:solidFill>
              <a:latin typeface="+mn-lt"/>
              <a:cs typeface="Calibri" panose="020F0502020204030204" pitchFamily="34" charset="0"/>
            </a:endParaRPr>
          </a:p>
        </p:txBody>
      </p:sp>
      <p:sp>
        <p:nvSpPr>
          <p:cNvPr id="3" name="Text Placeholder 7">
            <a:extLst>
              <a:ext uri="{FF2B5EF4-FFF2-40B4-BE49-F238E27FC236}">
                <a16:creationId xmlns:a16="http://schemas.microsoft.com/office/drawing/2014/main" id="{4B691EF1-E715-17BB-326D-54385B695F56}"/>
              </a:ext>
            </a:extLst>
          </p:cNvPr>
          <p:cNvSpPr txBox="1">
            <a:spLocks/>
          </p:cNvSpPr>
          <p:nvPr/>
        </p:nvSpPr>
        <p:spPr>
          <a:xfrm>
            <a:off x="7786540" y="4829695"/>
            <a:ext cx="3416021" cy="1257206"/>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0"/>
              </a:spcBef>
              <a:spcAft>
                <a:spcPts val="1800"/>
              </a:spcAft>
              <a:buClr>
                <a:schemeClr val="tx2"/>
              </a:buClr>
              <a:buFontTx/>
              <a:buNone/>
              <a:defRPr sz="2200" i="1"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IE" sz="2800" dirty="0"/>
              <a:t>Salim Medghoul</a:t>
            </a:r>
            <a:br>
              <a:rPr lang="en-IE" sz="2800" dirty="0"/>
            </a:br>
            <a:r>
              <a:rPr lang="en-IE" dirty="0"/>
              <a:t>European Commission</a:t>
            </a:r>
            <a:br>
              <a:rPr lang="en-IE" dirty="0"/>
            </a:br>
            <a:r>
              <a:rPr lang="en-IE" dirty="0"/>
              <a:t>DG Competition</a:t>
            </a:r>
          </a:p>
        </p:txBody>
      </p:sp>
    </p:spTree>
    <p:extLst>
      <p:ext uri="{BB962C8B-B14F-4D97-AF65-F5344CB8AC3E}">
        <p14:creationId xmlns:p14="http://schemas.microsoft.com/office/powerpoint/2010/main" val="1121371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571625"/>
            <a:ext cx="10648125" cy="4621785"/>
          </a:xfrm>
        </p:spPr>
        <p:txBody>
          <a:bodyPr/>
          <a:lstStyle/>
          <a:p>
            <a:pPr marL="252000" indent="-252000" algn="just">
              <a:spcAft>
                <a:spcPts val="600"/>
              </a:spcAft>
            </a:pPr>
            <a:r>
              <a:rPr lang="en-IE" sz="2200" b="1" dirty="0"/>
              <a:t>Mandate 2019-2024 </a:t>
            </a:r>
            <a:r>
              <a:rPr lang="en-IE" sz="2200" dirty="0"/>
              <a:t>: challenging years for policy work and enforcement</a:t>
            </a:r>
          </a:p>
          <a:p>
            <a:pPr marL="252000" indent="-252000" algn="just">
              <a:spcAft>
                <a:spcPts val="600"/>
              </a:spcAft>
            </a:pPr>
            <a:r>
              <a:rPr lang="en-IE" sz="2200" dirty="0"/>
              <a:t>Extensive </a:t>
            </a:r>
            <a:r>
              <a:rPr lang="en-IE" sz="2200" b="1" dirty="0"/>
              <a:t>review of policy </a:t>
            </a:r>
            <a:r>
              <a:rPr lang="en-IE" sz="2200" dirty="0"/>
              <a:t>frameworks:</a:t>
            </a:r>
          </a:p>
          <a:p>
            <a:pPr marL="504000" marR="0" lvl="0" indent="-252000" algn="just" defTabSz="914400" rtl="0" eaLnBrk="1" fontAlgn="auto" latinLnBrk="0" hangingPunct="1">
              <a:lnSpc>
                <a:spcPct val="100000"/>
              </a:lnSpc>
              <a:spcBef>
                <a:spcPts val="0"/>
              </a:spcBef>
              <a:spcAft>
                <a:spcPts val="600"/>
              </a:spcAft>
              <a:buClr>
                <a:srgbClr val="034EA2"/>
              </a:buClr>
              <a:buSzTx/>
              <a:buFont typeface="Arial" panose="020B0604020202020204" pitchFamily="34" charset="0"/>
              <a:buChar char="•"/>
              <a:tabLst/>
              <a:defRPr/>
            </a:pPr>
            <a:r>
              <a:rPr kumimoji="0" lang="en-IE" sz="1800" b="0" i="0" u="none" strike="noStrike" kern="1200" cap="none" spc="0" normalizeH="0" baseline="0" noProof="0" dirty="0">
                <a:ln>
                  <a:noFill/>
                </a:ln>
                <a:solidFill>
                  <a:srgbClr val="4D4D4D"/>
                </a:solidFill>
                <a:effectLst/>
                <a:uLnTx/>
                <a:uFillTx/>
                <a:latin typeface="Arial"/>
                <a:ea typeface="+mn-ea"/>
                <a:cs typeface="+mn-cs"/>
              </a:rPr>
              <a:t>Regional Aid Guidelines, IPCEI Communication, MFF GBER, Environment and Energy Guidelines, Research &amp; Development Framework, Broadband Guidelines, Fishery Guidelines, FIBER, Agricultural Guidelines, ABER, Enforcement Notice, Recovery Notice, Enabling Regulation, Green Deal GBER, Fishery De minimis Regulation, De minimis Regulation, SGEI De minimis Regulation.</a:t>
            </a:r>
          </a:p>
          <a:p>
            <a:pPr marL="252000" indent="-252000" algn="just">
              <a:spcAft>
                <a:spcPts val="600"/>
              </a:spcAft>
            </a:pPr>
            <a:r>
              <a:rPr lang="en-IE" sz="2200" dirty="0"/>
              <a:t>Dealing with Covid and Ukraine </a:t>
            </a:r>
            <a:r>
              <a:rPr lang="en-IE" sz="2200" b="1" dirty="0"/>
              <a:t>crises</a:t>
            </a:r>
            <a:r>
              <a:rPr lang="en-IE" sz="2200" dirty="0"/>
              <a:t>:</a:t>
            </a:r>
          </a:p>
          <a:p>
            <a:pPr marL="709200" lvl="1" indent="-252000" algn="just">
              <a:spcAft>
                <a:spcPts val="600"/>
              </a:spcAft>
            </a:pPr>
            <a:r>
              <a:rPr lang="en-IE" sz="1800" u="sng" dirty="0"/>
              <a:t>Temporary Framework for the Covid-19 outbreak</a:t>
            </a:r>
            <a:r>
              <a:rPr lang="en-IE" sz="1800" dirty="0"/>
              <a:t>: Last parts expired end-2023. Overall 1420 decisions, covering 1023 measures and more than EUR 3.05 trillion of aid approved (but: about EUR 1.04 trillion actually spent, of which about EUR 506 billion “aid element”).</a:t>
            </a:r>
          </a:p>
          <a:p>
            <a:pPr marL="709200" lvl="1" indent="-252000" algn="just">
              <a:spcAft>
                <a:spcPts val="600"/>
              </a:spcAft>
            </a:pPr>
            <a:r>
              <a:rPr lang="en-IE" sz="1800" u="sng" dirty="0"/>
              <a:t>Temporary Crisis and Transition Framework</a:t>
            </a:r>
            <a:r>
              <a:rPr lang="en-IE" sz="1800" dirty="0"/>
              <a:t> following Russia’s aggression against Ukraine: Largely expired. </a:t>
            </a:r>
            <a:r>
              <a:rPr lang="en-US" sz="1800" dirty="0">
                <a:effectLst/>
                <a:latin typeface="Aptos" panose="020B0004020202020204" pitchFamily="34" charset="0"/>
                <a:ea typeface="Calibri" panose="020F0502020204030204" pitchFamily="34" charset="0"/>
                <a:cs typeface="Aptos" panose="020B0004020202020204" pitchFamily="34" charset="0"/>
              </a:rPr>
              <a:t>As of 25.05.2025, the Commission has taken 556 decisions, approving 416 national measures notified by 27 Member States. An estimated EUR 834 billion aid approved (but about EUR 160 billion actually spent, of which about EUR 40 billion “aid element”).</a:t>
            </a:r>
            <a:endParaRPr lang="en-IE" sz="1800" dirty="0"/>
          </a:p>
          <a:p>
            <a:pPr marL="709200" lvl="1" indent="-252000" algn="just">
              <a:spcAft>
                <a:spcPts val="600"/>
              </a:spcAft>
            </a:pPr>
            <a:endParaRPr lang="en-IE" sz="1800" dirty="0"/>
          </a:p>
          <a:p>
            <a:pPr marL="504000" indent="-252000" algn="just">
              <a:spcAft>
                <a:spcPts val="1200"/>
              </a:spcAft>
            </a:pPr>
            <a:endParaRPr lang="en-IE" sz="1800" dirty="0"/>
          </a:p>
        </p:txBody>
      </p:sp>
      <p:sp>
        <p:nvSpPr>
          <p:cNvPr id="4" name="Title 3"/>
          <p:cNvSpPr>
            <a:spLocks noGrp="1"/>
          </p:cNvSpPr>
          <p:nvPr>
            <p:ph type="title"/>
          </p:nvPr>
        </p:nvSpPr>
        <p:spPr/>
        <p:txBody>
          <a:bodyPr/>
          <a:lstStyle/>
          <a:p>
            <a:r>
              <a:rPr lang="en-IE" dirty="0"/>
              <a:t>A quick look back: challenging times…</a:t>
            </a:r>
          </a:p>
        </p:txBody>
      </p:sp>
    </p:spTree>
    <p:extLst>
      <p:ext uri="{BB962C8B-B14F-4D97-AF65-F5344CB8AC3E}">
        <p14:creationId xmlns:p14="http://schemas.microsoft.com/office/powerpoint/2010/main" val="237158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895475"/>
            <a:ext cx="10648125" cy="4156533"/>
          </a:xfrm>
        </p:spPr>
        <p:txBody>
          <a:bodyPr/>
          <a:lstStyle/>
          <a:p>
            <a:pPr marL="252000" indent="-252000" algn="just">
              <a:spcAft>
                <a:spcPts val="600"/>
              </a:spcAft>
            </a:pPr>
            <a:r>
              <a:rPr lang="en-IE" sz="2200" dirty="0"/>
              <a:t>Letta report on Single Market (April 2024):</a:t>
            </a:r>
          </a:p>
          <a:p>
            <a:pPr marL="504000" indent="-252000" algn="just">
              <a:spcAft>
                <a:spcPts val="600"/>
              </a:spcAft>
            </a:pPr>
            <a:r>
              <a:rPr lang="en-IE" sz="1800" dirty="0"/>
              <a:t>Stresses the need to foster competition and maintain level playing field in the internal market.</a:t>
            </a:r>
          </a:p>
          <a:p>
            <a:pPr marL="504000" indent="-252000" algn="just">
              <a:spcAft>
                <a:spcPts val="600"/>
              </a:spcAft>
            </a:pPr>
            <a:r>
              <a:rPr lang="en-IE" sz="1800" dirty="0"/>
              <a:t>Idea of a State aid contribution mechanism for Member States to pool resources.</a:t>
            </a:r>
          </a:p>
          <a:p>
            <a:pPr marL="504000" indent="-252000" algn="just">
              <a:spcAft>
                <a:spcPts val="600"/>
              </a:spcAft>
            </a:pPr>
            <a:r>
              <a:rPr lang="en-IE" sz="1800" dirty="0"/>
              <a:t>Calls on IPCEIs to be broadened beyond first industrial deployment.</a:t>
            </a:r>
          </a:p>
          <a:p>
            <a:pPr marL="504000" indent="-252000" algn="just">
              <a:spcAft>
                <a:spcPts val="1200"/>
              </a:spcAft>
            </a:pPr>
            <a:r>
              <a:rPr lang="en-IE" sz="1800" dirty="0"/>
              <a:t>Streamline State aid processes.</a:t>
            </a:r>
          </a:p>
          <a:p>
            <a:pPr marL="252000" indent="-252000" algn="just">
              <a:spcAft>
                <a:spcPts val="600"/>
              </a:spcAft>
            </a:pPr>
            <a:r>
              <a:rPr lang="en-IE" sz="2200" dirty="0"/>
              <a:t>Draghi report on competitiveness (September 2024):</a:t>
            </a:r>
          </a:p>
          <a:p>
            <a:pPr marL="504000" indent="-252000" algn="just">
              <a:spcAft>
                <a:spcPts val="600"/>
              </a:spcAft>
            </a:pPr>
            <a:r>
              <a:rPr lang="en-IE" sz="1800" dirty="0"/>
              <a:t>Return to normal enforcement and consider coherence of aid with EU industrial policy and contribution to innovation and resilience.</a:t>
            </a:r>
          </a:p>
          <a:p>
            <a:pPr marL="504000" indent="-252000" algn="just">
              <a:spcAft>
                <a:spcPts val="600"/>
              </a:spcAft>
            </a:pPr>
            <a:r>
              <a:rPr lang="en-IE" sz="1800" dirty="0"/>
              <a:t>Speed up IPCEIs, allow them beyond break-through innovation, make EU funds available, strengthen role of IPCEI-JEF.</a:t>
            </a:r>
          </a:p>
          <a:p>
            <a:pPr marL="504000" indent="-252000" algn="just">
              <a:spcAft>
                <a:spcPts val="600"/>
              </a:spcAft>
            </a:pPr>
            <a:endParaRPr lang="en-IE" sz="1800" dirty="0">
              <a:highlight>
                <a:srgbClr val="FFFF00"/>
              </a:highlight>
            </a:endParaRPr>
          </a:p>
        </p:txBody>
      </p:sp>
      <p:sp>
        <p:nvSpPr>
          <p:cNvPr id="4" name="Title 3"/>
          <p:cNvSpPr>
            <a:spLocks noGrp="1"/>
          </p:cNvSpPr>
          <p:nvPr>
            <p:ph type="title"/>
          </p:nvPr>
        </p:nvSpPr>
        <p:spPr>
          <a:xfrm>
            <a:off x="970722" y="482860"/>
            <a:ext cx="10515600" cy="874600"/>
          </a:xfrm>
        </p:spPr>
        <p:txBody>
          <a:bodyPr/>
          <a:lstStyle/>
          <a:p>
            <a:r>
              <a:rPr lang="en-IE" dirty="0"/>
              <a:t>Looking ahead: Some context</a:t>
            </a:r>
          </a:p>
        </p:txBody>
      </p:sp>
    </p:spTree>
    <p:extLst>
      <p:ext uri="{BB962C8B-B14F-4D97-AF65-F5344CB8AC3E}">
        <p14:creationId xmlns:p14="http://schemas.microsoft.com/office/powerpoint/2010/main" val="2583060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704975"/>
            <a:ext cx="10648125" cy="4347033"/>
          </a:xfrm>
        </p:spPr>
        <p:txBody>
          <a:bodyPr/>
          <a:lstStyle/>
          <a:p>
            <a:pPr marL="252000" indent="-252000" algn="just">
              <a:spcAft>
                <a:spcPts val="600"/>
              </a:spcAft>
            </a:pPr>
            <a:r>
              <a:rPr lang="en-IE" sz="2200" dirty="0"/>
              <a:t>Commission political guidelines for mandate 2024-2029:</a:t>
            </a:r>
          </a:p>
          <a:p>
            <a:pPr marL="504000" indent="-252000" algn="just">
              <a:spcAft>
                <a:spcPts val="600"/>
              </a:spcAft>
            </a:pPr>
            <a:r>
              <a:rPr lang="en-US" sz="1800" dirty="0"/>
              <a:t>“As part of the Clean Industrial Deal, you should develop </a:t>
            </a:r>
            <a:r>
              <a:rPr lang="en-US" sz="1800" b="1" dirty="0"/>
              <a:t>a new State aid framework </a:t>
            </a:r>
            <a:r>
              <a:rPr lang="en-US" sz="1800" dirty="0"/>
              <a:t>to accelerate the roll-out of </a:t>
            </a:r>
            <a:r>
              <a:rPr lang="en-US" sz="1800" b="1" dirty="0"/>
              <a:t>renewable energy</a:t>
            </a:r>
            <a:r>
              <a:rPr lang="en-US" sz="1800" dirty="0"/>
              <a:t>, to deploy industrial </a:t>
            </a:r>
            <a:r>
              <a:rPr lang="en-US" sz="1800" b="1" dirty="0" err="1"/>
              <a:t>decarbonisation</a:t>
            </a:r>
            <a:r>
              <a:rPr lang="en-US" sz="1800" dirty="0"/>
              <a:t> and to ensure sufficient manufacturing capacity of </a:t>
            </a:r>
            <a:r>
              <a:rPr lang="en-US" sz="1800" b="1" dirty="0"/>
              <a:t>clean tech</a:t>
            </a:r>
            <a:r>
              <a:rPr lang="en-US" sz="1800" dirty="0"/>
              <a:t>. This should build on the experience of the Temporary Crisis and Transition Framework and preserve cohesion objectives. Strong State aid control continues to play a key role to address market failures while avoiding inefficiencies in public spending.”</a:t>
            </a:r>
          </a:p>
          <a:p>
            <a:pPr marL="504000" indent="-252000" algn="just">
              <a:spcAft>
                <a:spcPts val="600"/>
              </a:spcAft>
            </a:pPr>
            <a:r>
              <a:rPr lang="en-US" sz="1800" dirty="0"/>
              <a:t>“…work with Member States for swift proposals for </a:t>
            </a:r>
            <a:r>
              <a:rPr lang="en-US" sz="1800" b="1" dirty="0"/>
              <a:t>Important Projects of Common Interest </a:t>
            </a:r>
            <a:r>
              <a:rPr lang="en-US" sz="1800" dirty="0"/>
              <a:t>(IPCEIs) for the most strategic sectors and technologies that can quickly access finance and get off the ground”</a:t>
            </a:r>
          </a:p>
          <a:p>
            <a:pPr marL="504000" indent="-252000" algn="just">
              <a:spcAft>
                <a:spcPts val="600"/>
              </a:spcAft>
            </a:pPr>
            <a:r>
              <a:rPr lang="en-US" sz="1800" dirty="0"/>
              <a:t>“…revise State aid rules to enable </a:t>
            </a:r>
            <a:r>
              <a:rPr lang="en-US" sz="1800" b="1" dirty="0"/>
              <a:t>housing</a:t>
            </a:r>
            <a:r>
              <a:rPr lang="en-US" sz="1800" dirty="0"/>
              <a:t> support measures, notably for energy efficiency and social housing.”</a:t>
            </a:r>
          </a:p>
          <a:p>
            <a:pPr marL="504000" indent="-252000" algn="just">
              <a:spcAft>
                <a:spcPts val="600"/>
              </a:spcAft>
            </a:pPr>
            <a:r>
              <a:rPr lang="en-US" sz="1800" dirty="0"/>
              <a:t>“preserve the level playing field while pursuing further </a:t>
            </a:r>
            <a:r>
              <a:rPr lang="en-US" sz="1800" b="1" dirty="0"/>
              <a:t>simplification</a:t>
            </a:r>
            <a:r>
              <a:rPr lang="en-US" sz="1800" dirty="0"/>
              <a:t> of State Aid, </a:t>
            </a:r>
            <a:r>
              <a:rPr lang="en-US" sz="1800" dirty="0" err="1"/>
              <a:t>prioritising</a:t>
            </a:r>
            <a:r>
              <a:rPr lang="en-US" sz="1800" dirty="0"/>
              <a:t> work on the most distortive aids “</a:t>
            </a:r>
            <a:endParaRPr lang="en-IE" sz="1800" dirty="0"/>
          </a:p>
        </p:txBody>
      </p:sp>
      <p:sp>
        <p:nvSpPr>
          <p:cNvPr id="4" name="Title 3"/>
          <p:cNvSpPr>
            <a:spLocks noGrp="1"/>
          </p:cNvSpPr>
          <p:nvPr>
            <p:ph type="title"/>
          </p:nvPr>
        </p:nvSpPr>
        <p:spPr>
          <a:xfrm>
            <a:off x="970722" y="482860"/>
            <a:ext cx="10515600" cy="874600"/>
          </a:xfrm>
        </p:spPr>
        <p:txBody>
          <a:bodyPr/>
          <a:lstStyle/>
          <a:p>
            <a:r>
              <a:rPr lang="en-IE" dirty="0"/>
              <a:t>Looking ahead: EVP Ribera mission letter</a:t>
            </a:r>
          </a:p>
        </p:txBody>
      </p:sp>
    </p:spTree>
    <p:extLst>
      <p:ext uri="{BB962C8B-B14F-4D97-AF65-F5344CB8AC3E}">
        <p14:creationId xmlns:p14="http://schemas.microsoft.com/office/powerpoint/2010/main" val="4270364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441F-2716-68A8-50FC-F547C368E3A7}"/>
              </a:ext>
            </a:extLst>
          </p:cNvPr>
          <p:cNvSpPr>
            <a:spLocks noGrp="1"/>
          </p:cNvSpPr>
          <p:nvPr>
            <p:ph type="title"/>
          </p:nvPr>
        </p:nvSpPr>
        <p:spPr/>
        <p:txBody>
          <a:bodyPr/>
          <a:lstStyle/>
          <a:p>
            <a:r>
              <a:rPr lang="en-GB" dirty="0"/>
              <a:t>Scope and objectives of the Clean Industrial Deal (CID)</a:t>
            </a:r>
          </a:p>
        </p:txBody>
      </p:sp>
      <p:sp>
        <p:nvSpPr>
          <p:cNvPr id="2" name="Slide Number Placeholder 5">
            <a:extLst>
              <a:ext uri="{FF2B5EF4-FFF2-40B4-BE49-F238E27FC236}">
                <a16:creationId xmlns:a16="http://schemas.microsoft.com/office/drawing/2014/main" id="{8ACB27C3-32B1-B767-3226-CCC8BE5E38C6}"/>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5</a:t>
            </a:fld>
            <a:endParaRPr lang="en-IE"/>
          </a:p>
        </p:txBody>
      </p:sp>
      <p:graphicFrame>
        <p:nvGraphicFramePr>
          <p:cNvPr id="11" name="Diagram 10">
            <a:extLst>
              <a:ext uri="{FF2B5EF4-FFF2-40B4-BE49-F238E27FC236}">
                <a16:creationId xmlns:a16="http://schemas.microsoft.com/office/drawing/2014/main" id="{4260A74D-0EC1-E51E-CA5A-FF796DD0E76E}"/>
              </a:ext>
            </a:extLst>
          </p:cNvPr>
          <p:cNvGraphicFramePr/>
          <p:nvPr/>
        </p:nvGraphicFramePr>
        <p:xfrm>
          <a:off x="1974157" y="1354539"/>
          <a:ext cx="8243685" cy="4755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583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326FE92-FDC7-5342-C854-3A11A4D2174A}"/>
              </a:ext>
            </a:extLst>
          </p:cNvPr>
          <p:cNvSpPr txBox="1">
            <a:spLocks/>
          </p:cNvSpPr>
          <p:nvPr/>
        </p:nvSpPr>
        <p:spPr>
          <a:xfrm>
            <a:off x="886835" y="487686"/>
            <a:ext cx="11039769"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000000"/>
              </a:buClr>
              <a:buSzTx/>
              <a:buFontTx/>
              <a:buNone/>
              <a:tabLst/>
              <a:defRPr/>
            </a:pPr>
            <a:r>
              <a:rPr lang="en-US" dirty="0">
                <a:solidFill>
                  <a:srgbClr val="6A828C"/>
                </a:solidFill>
                <a:sym typeface="Arial"/>
              </a:rPr>
              <a:t>The new State aid framework contributing to the CID objectives</a:t>
            </a:r>
            <a:endParaRPr lang="en-IE" dirty="0">
              <a:solidFill>
                <a:srgbClr val="6A828C"/>
              </a:solidFill>
              <a:sym typeface="Arial"/>
            </a:endParaRPr>
          </a:p>
        </p:txBody>
      </p:sp>
      <p:sp>
        <p:nvSpPr>
          <p:cNvPr id="7" name="Isosceles Triangle 6">
            <a:extLst>
              <a:ext uri="{FF2B5EF4-FFF2-40B4-BE49-F238E27FC236}">
                <a16:creationId xmlns:a16="http://schemas.microsoft.com/office/drawing/2014/main" id="{75E1BE2E-C42D-4434-FA80-90258537776A}"/>
              </a:ext>
            </a:extLst>
          </p:cNvPr>
          <p:cNvSpPr/>
          <p:nvPr/>
        </p:nvSpPr>
        <p:spPr>
          <a:xfrm rot="5400000">
            <a:off x="1333954" y="6303572"/>
            <a:ext cx="658877" cy="17487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EFC77D-6286-77DF-CA05-84492E3B045C}"/>
              </a:ext>
            </a:extLst>
          </p:cNvPr>
          <p:cNvSpPr>
            <a:spLocks noGrp="1"/>
          </p:cNvSpPr>
          <p:nvPr>
            <p:ph idx="1"/>
          </p:nvPr>
        </p:nvSpPr>
        <p:spPr>
          <a:xfrm>
            <a:off x="838200" y="1825625"/>
            <a:ext cx="10515600" cy="4544689"/>
          </a:xfrm>
        </p:spPr>
        <p:txBody>
          <a:bodyPr/>
          <a:lstStyle/>
          <a:p>
            <a:pPr>
              <a:spcAft>
                <a:spcPts val="1200"/>
              </a:spcAft>
            </a:pPr>
            <a:r>
              <a:rPr lang="en-GB" dirty="0"/>
              <a:t>The Commission </a:t>
            </a:r>
            <a:r>
              <a:rPr lang="en-GB" b="1" dirty="0"/>
              <a:t>delivering on promises </a:t>
            </a:r>
            <a:r>
              <a:rPr lang="en-GB" dirty="0"/>
              <a:t>made (political guidelines and the mission letter to EVP Ribera) </a:t>
            </a:r>
          </a:p>
          <a:p>
            <a:pPr>
              <a:spcAft>
                <a:spcPts val="1200"/>
              </a:spcAft>
            </a:pPr>
            <a:r>
              <a:rPr lang="en-GB" dirty="0"/>
              <a:t>State aid can </a:t>
            </a:r>
            <a:r>
              <a:rPr lang="en-GB" b="1" dirty="0"/>
              <a:t>contribute to the objectives </a:t>
            </a:r>
            <a:r>
              <a:rPr lang="en-GB" dirty="0"/>
              <a:t>of the Clean Industrial Deal, BUT it is not a solution to all problems</a:t>
            </a:r>
          </a:p>
          <a:p>
            <a:pPr>
              <a:spcAft>
                <a:spcPts val="1200"/>
              </a:spcAft>
            </a:pPr>
            <a:r>
              <a:rPr lang="en-GB" dirty="0"/>
              <a:t>The new Framework will </a:t>
            </a:r>
            <a:r>
              <a:rPr lang="en-GB" b="1" dirty="0"/>
              <a:t>complement</a:t>
            </a:r>
            <a:r>
              <a:rPr lang="en-GB" dirty="0"/>
              <a:t> existing rules (e.g., Guidelines on State aid for climate, environmental protection and energy, regional aid) and </a:t>
            </a:r>
            <a:r>
              <a:rPr lang="en-GB" b="1" dirty="0"/>
              <a:t>replace</a:t>
            </a:r>
            <a:r>
              <a:rPr lang="en-GB" dirty="0"/>
              <a:t> the Temporary Crisis and Transition Framework (TCTF), moving from crisis response to longer-term stability</a:t>
            </a:r>
            <a:br>
              <a:rPr lang="en-GB" dirty="0"/>
            </a:br>
            <a:r>
              <a:rPr lang="en-GB" dirty="0"/>
              <a:t>=&gt; Increase planning horizons and certainty for Member States and investors</a:t>
            </a:r>
          </a:p>
          <a:p>
            <a:pPr>
              <a:spcAft>
                <a:spcPts val="1200"/>
              </a:spcAft>
            </a:pPr>
            <a:r>
              <a:rPr lang="en-GB" dirty="0"/>
              <a:t>The objective is to </a:t>
            </a:r>
            <a:r>
              <a:rPr lang="en-GB" b="1" dirty="0"/>
              <a:t>simplify approvals </a:t>
            </a:r>
            <a:r>
              <a:rPr lang="en-GB" dirty="0"/>
              <a:t>for measures that contribute to </a:t>
            </a:r>
            <a:r>
              <a:rPr lang="en-GB" b="1" dirty="0"/>
              <a:t>accelerating</a:t>
            </a:r>
            <a:r>
              <a:rPr lang="en-GB" dirty="0"/>
              <a:t> the clean transition without undue distortions in the internal market</a:t>
            </a:r>
          </a:p>
        </p:txBody>
      </p:sp>
    </p:spTree>
    <p:extLst>
      <p:ext uri="{BB962C8B-B14F-4D97-AF65-F5344CB8AC3E}">
        <p14:creationId xmlns:p14="http://schemas.microsoft.com/office/powerpoint/2010/main" val="3317348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DFF031-7970-DC10-C186-DA264E3B0062}"/>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767676"/>
              </a:solidFill>
              <a:effectLst/>
              <a:uLnTx/>
              <a:uFillTx/>
              <a:latin typeface="Arial"/>
              <a:cs typeface="Arial"/>
              <a:sym typeface="Arial"/>
            </a:endParaRPr>
          </a:p>
        </p:txBody>
      </p:sp>
      <p:sp>
        <p:nvSpPr>
          <p:cNvPr id="3" name="Title 2">
            <a:extLst>
              <a:ext uri="{FF2B5EF4-FFF2-40B4-BE49-F238E27FC236}">
                <a16:creationId xmlns:a16="http://schemas.microsoft.com/office/drawing/2014/main" id="{91E6857C-BCA8-632D-2751-8BD0C3BF98E2}"/>
              </a:ext>
            </a:extLst>
          </p:cNvPr>
          <p:cNvSpPr>
            <a:spLocks noGrp="1"/>
          </p:cNvSpPr>
          <p:nvPr>
            <p:ph type="title"/>
          </p:nvPr>
        </p:nvSpPr>
        <p:spPr>
          <a:xfrm>
            <a:off x="961930" y="343585"/>
            <a:ext cx="10744648" cy="748658"/>
          </a:xfrm>
        </p:spPr>
        <p:txBody>
          <a:bodyPr/>
          <a:lstStyle/>
          <a:p>
            <a:r>
              <a:rPr lang="en-IE" sz="3600" dirty="0"/>
              <a:t>General approach and main elements of the draft new State aid framework</a:t>
            </a:r>
            <a:endParaRPr lang="en-IE" sz="3600" dirty="0">
              <a:cs typeface="Arial"/>
            </a:endParaRPr>
          </a:p>
        </p:txBody>
      </p:sp>
      <p:sp>
        <p:nvSpPr>
          <p:cNvPr id="5" name="Text Placeholder 4">
            <a:extLst>
              <a:ext uri="{FF2B5EF4-FFF2-40B4-BE49-F238E27FC236}">
                <a16:creationId xmlns:a16="http://schemas.microsoft.com/office/drawing/2014/main" id="{1E590CDE-DC15-D3B2-9DE1-BE784612150C}"/>
              </a:ext>
            </a:extLst>
          </p:cNvPr>
          <p:cNvSpPr>
            <a:spLocks noGrp="1"/>
          </p:cNvSpPr>
          <p:nvPr>
            <p:ph type="body" idx="2"/>
          </p:nvPr>
        </p:nvSpPr>
        <p:spPr>
          <a:xfrm>
            <a:off x="591009" y="1505507"/>
            <a:ext cx="11009982" cy="344186"/>
          </a:xfrm>
        </p:spPr>
        <p:txBody>
          <a:bodyPr/>
          <a:lstStyle/>
          <a:p>
            <a:pPr marL="228600" indent="0"/>
            <a:r>
              <a:rPr lang="en-IE" sz="1800" b="1" kern="0" dirty="0">
                <a:solidFill>
                  <a:srgbClr val="034EA2"/>
                </a:solidFill>
                <a:cs typeface="Arial"/>
                <a:sym typeface="Arial"/>
              </a:rPr>
              <a:t>Duration</a:t>
            </a:r>
            <a:r>
              <a:rPr lang="en-IE" sz="1800" b="1" kern="0" dirty="0">
                <a:solidFill>
                  <a:srgbClr val="034EA2"/>
                </a:solidFill>
                <a:cs typeface="Arial"/>
              </a:rPr>
              <a:t>:</a:t>
            </a:r>
            <a:r>
              <a:rPr lang="en-IE" sz="1800" b="1" dirty="0">
                <a:solidFill>
                  <a:schemeClr val="bg2"/>
                </a:solidFill>
              </a:rPr>
              <a:t> </a:t>
            </a:r>
            <a:r>
              <a:rPr lang="en-IE" sz="1800" b="1" dirty="0"/>
              <a:t>Until 31 December 2030 </a:t>
            </a:r>
            <a:r>
              <a:rPr lang="en-IE" sz="1800" dirty="0"/>
              <a:t>(a more extensive period)</a:t>
            </a:r>
            <a:endParaRPr lang="en-IE" sz="1800" i="1" dirty="0"/>
          </a:p>
        </p:txBody>
      </p:sp>
      <p:sp>
        <p:nvSpPr>
          <p:cNvPr id="9" name="Text Placeholder 3">
            <a:extLst>
              <a:ext uri="{FF2B5EF4-FFF2-40B4-BE49-F238E27FC236}">
                <a16:creationId xmlns:a16="http://schemas.microsoft.com/office/drawing/2014/main" id="{2EA4F832-992E-F296-AC21-5D661C3ABB06}"/>
              </a:ext>
            </a:extLst>
          </p:cNvPr>
          <p:cNvSpPr>
            <a:spLocks noGrp="1"/>
          </p:cNvSpPr>
          <p:nvPr/>
        </p:nvSpPr>
        <p:spPr>
          <a:xfrm>
            <a:off x="826780" y="2432409"/>
            <a:ext cx="10655067" cy="4475748"/>
          </a:xfrm>
          <a:prstGeom prst="rect">
            <a:avLst/>
          </a:prstGeom>
          <a:noFill/>
          <a:ln w="19050">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81000" algn="l" rtl="0" eaLnBrk="1" hangingPunct="1">
              <a:lnSpc>
                <a:spcPct val="100000"/>
              </a:lnSpc>
              <a:spcBef>
                <a:spcPts val="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eaLnBrk="1" hangingPunct="1">
              <a:lnSpc>
                <a:spcPct val="100000"/>
              </a:lnSpc>
              <a:spcBef>
                <a:spcPts val="18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eaLnBrk="1" hangingPunct="1">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eaLnBrk="1" hangingPunct="1">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eaLnBrk="1" hangingPunct="1">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600"/>
              </a:spcAft>
              <a:buClr>
                <a:srgbClr val="034EA2"/>
              </a:buClr>
              <a:buSzPts val="2400"/>
              <a:buFont typeface="Arial"/>
              <a:buNone/>
              <a:tabLst>
                <a:tab pos="457200" algn="l"/>
              </a:tabLst>
              <a:defRPr/>
            </a:pPr>
            <a:endPar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endParaRPr>
          </a:p>
          <a:p>
            <a:pPr marL="0" marR="0" lvl="0" indent="0" algn="l" defTabSz="914400" rtl="0" eaLnBrk="1" fontAlgn="auto" latinLnBrk="0" hangingPunct="1">
              <a:lnSpc>
                <a:spcPct val="100000"/>
              </a:lnSpc>
              <a:spcBef>
                <a:spcPts val="0"/>
              </a:spcBef>
              <a:spcAft>
                <a:spcPts val="600"/>
              </a:spcAft>
              <a:buClr>
                <a:srgbClr val="034EA2"/>
              </a:buClr>
              <a:buSzPts val="2400"/>
              <a:buFont typeface="Arial"/>
              <a:buNone/>
              <a:tabLst>
                <a:tab pos="457200" algn="l"/>
              </a:tabLst>
              <a:defRPr/>
            </a:pPr>
            <a:endParaRPr lang="en-US" sz="1600" b="1" i="0" u="none" strike="noStrike" kern="1200" cap="none" spc="0" normalizeH="0" baseline="0" noProof="0" dirty="0">
              <a:ln>
                <a:noFill/>
              </a:ln>
              <a:solidFill>
                <a:srgbClr val="4D4D4D"/>
              </a:solidFill>
              <a:effectLst/>
              <a:uLnTx/>
              <a:uFillTx/>
              <a:latin typeface="Arial"/>
              <a:ea typeface="Calibri"/>
              <a:cs typeface="Arial"/>
            </a:endParaRPr>
          </a:p>
          <a:p>
            <a:pPr marL="0" marR="0" lvl="0" indent="0" algn="l" defTabSz="914400" rtl="0" eaLnBrk="1" fontAlgn="auto" latinLnBrk="0" hangingPunct="1">
              <a:lnSpc>
                <a:spcPct val="100000"/>
              </a:lnSpc>
              <a:spcBef>
                <a:spcPts val="0"/>
              </a:spcBef>
              <a:spcAft>
                <a:spcPts val="600"/>
              </a:spcAft>
              <a:buClr>
                <a:srgbClr val="034EA2"/>
              </a:buClr>
              <a:buSzPts val="2400"/>
              <a:buFont typeface="Arial"/>
              <a:buNone/>
              <a:tabLst>
                <a:tab pos="457200" algn="l"/>
              </a:tabLst>
              <a:defRPr/>
            </a:pPr>
            <a:endPar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endParaRPr>
          </a:p>
          <a:p>
            <a:pPr marL="342900" marR="0" lvl="0" indent="-342900" algn="l" defTabSz="914400" rtl="0" eaLnBrk="1" fontAlgn="auto" latinLnBrk="0" hangingPunct="1">
              <a:lnSpc>
                <a:spcPct val="100000"/>
              </a:lnSpc>
              <a:spcBef>
                <a:spcPts val="0"/>
              </a:spcBef>
              <a:spcAft>
                <a:spcPts val="600"/>
              </a:spcAft>
              <a:buClr>
                <a:srgbClr val="034EA2"/>
              </a:buClr>
              <a:buSzPts val="2400"/>
              <a:buFont typeface="Arial"/>
              <a:buAutoNum type="arabicPeriod"/>
              <a:tabLst>
                <a:tab pos="457200" algn="l"/>
              </a:tabLst>
              <a:defRPr/>
            </a:pPr>
            <a:r>
              <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rPr>
              <a:t>Accelerating the roll-out of renewables</a:t>
            </a:r>
            <a:br>
              <a:rPr lang="en-US" sz="1600" b="1" i="0" u="none" strike="noStrike" kern="1200" cap="none" spc="0" normalizeH="0" baseline="0" noProof="0" dirty="0">
                <a:ln>
                  <a:noFill/>
                </a:ln>
                <a:effectLst/>
                <a:uLnTx/>
                <a:uFillTx/>
                <a:latin typeface="Arial"/>
                <a:ea typeface="Calibri"/>
                <a:cs typeface="Arial"/>
              </a:rPr>
            </a:br>
            <a:endPar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endParaRPr>
          </a:p>
          <a:p>
            <a:pPr marL="342900" marR="0" lvl="0" indent="-342900" algn="l" defTabSz="914400" rtl="0" eaLnBrk="1" fontAlgn="auto" latinLnBrk="0" hangingPunct="1">
              <a:lnSpc>
                <a:spcPct val="100000"/>
              </a:lnSpc>
              <a:spcBef>
                <a:spcPts val="0"/>
              </a:spcBef>
              <a:spcAft>
                <a:spcPts val="600"/>
              </a:spcAft>
              <a:buClr>
                <a:srgbClr val="034EA2"/>
              </a:buClr>
              <a:buSzPts val="2400"/>
              <a:buFont typeface="Arial"/>
              <a:buAutoNum type="arabicPeriod"/>
              <a:tabLst>
                <a:tab pos="457200" algn="l"/>
              </a:tabLst>
              <a:defRPr/>
            </a:pPr>
            <a:r>
              <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rPr>
              <a:t>Support industrial decarbonisation and </a:t>
            </a:r>
            <a:br>
              <a:rPr lang="en-US" sz="1600" b="1" i="0" u="none" strike="noStrike" kern="1200" cap="none" spc="0" normalizeH="0" baseline="0" noProof="0" dirty="0">
                <a:ln>
                  <a:noFill/>
                </a:ln>
                <a:effectLst/>
                <a:uLnTx/>
                <a:uFillTx/>
                <a:latin typeface="Arial"/>
                <a:ea typeface="Calibri"/>
                <a:cs typeface="Arial"/>
              </a:rPr>
            </a:br>
            <a:r>
              <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rPr>
              <a:t>energy efficiency measures</a:t>
            </a:r>
            <a:br>
              <a:rPr lang="en-US" sz="1600" b="1" i="0" u="none" strike="noStrike" kern="1200" cap="none" spc="0" normalizeH="0" baseline="0" noProof="0" dirty="0">
                <a:ln>
                  <a:noFill/>
                </a:ln>
                <a:effectLst/>
                <a:uLnTx/>
                <a:uFillTx/>
                <a:latin typeface="Arial"/>
                <a:ea typeface="Calibri"/>
                <a:cs typeface="Arial"/>
              </a:rPr>
            </a:br>
            <a:endParaRPr kumimoji="0" lang="en-US" sz="1600" b="1" i="0" u="none" strike="noStrike" kern="1200" cap="none" spc="0" normalizeH="0" baseline="0" noProof="0" dirty="0">
              <a:ln>
                <a:noFill/>
              </a:ln>
              <a:solidFill>
                <a:srgbClr val="4D4D4D"/>
              </a:solidFill>
              <a:effectLst/>
              <a:uLnTx/>
              <a:uFillTx/>
              <a:latin typeface="Arial"/>
              <a:ea typeface="Calibri"/>
              <a:cs typeface="Arial"/>
              <a:sym typeface="Arial"/>
            </a:endParaRPr>
          </a:p>
          <a:p>
            <a:pPr marL="342900" indent="-342900">
              <a:spcAft>
                <a:spcPts val="600"/>
              </a:spcAft>
              <a:buClr>
                <a:srgbClr val="034EA2"/>
              </a:buClr>
              <a:buFont typeface="Arial"/>
              <a:buAutoNum type="arabicPeriod"/>
              <a:tabLst>
                <a:tab pos="457200" algn="l"/>
              </a:tabLst>
              <a:defRPr/>
            </a:pPr>
            <a:endParaRPr lang="en-US" sz="1600" b="1" kern="1200" dirty="0">
              <a:solidFill>
                <a:srgbClr val="4D4D4D"/>
              </a:solidFill>
            </a:endParaRPr>
          </a:p>
          <a:p>
            <a:pPr marL="342900" indent="-342900">
              <a:spcAft>
                <a:spcPts val="600"/>
              </a:spcAft>
              <a:buClr>
                <a:srgbClr val="034EA2"/>
              </a:buClr>
              <a:buAutoNum type="arabicPeriod"/>
              <a:tabLst>
                <a:tab pos="457200" algn="l"/>
              </a:tabLst>
              <a:defRPr/>
            </a:pPr>
            <a:endParaRPr lang="en-US" sz="1600" b="1" kern="1200" dirty="0">
              <a:solidFill>
                <a:srgbClr val="4D4D4D"/>
              </a:solidFill>
            </a:endParaRPr>
          </a:p>
          <a:p>
            <a:pPr marL="342900" indent="-342900">
              <a:spcAft>
                <a:spcPts val="600"/>
              </a:spcAft>
              <a:buClr>
                <a:srgbClr val="034EA2"/>
              </a:buClr>
              <a:buAutoNum type="arabicPeriod"/>
              <a:tabLst>
                <a:tab pos="457200" algn="l"/>
              </a:tabLst>
              <a:defRPr/>
            </a:pPr>
            <a:r>
              <a:rPr kumimoji="0" lang="en-US" sz="1600" b="1" i="0" u="none" strike="noStrike" kern="1200" cap="none" spc="0" normalizeH="0" baseline="0" noProof="0" dirty="0">
                <a:ln>
                  <a:noFill/>
                </a:ln>
                <a:solidFill>
                  <a:srgbClr val="4D4D4D"/>
                </a:solidFill>
                <a:effectLst/>
                <a:uLnTx/>
                <a:uFillTx/>
                <a:latin typeface="Arial"/>
                <a:cs typeface="Arial"/>
                <a:sym typeface="Arial"/>
              </a:rPr>
              <a:t>Support clean tech manufacturing capacity</a:t>
            </a:r>
            <a:endParaRPr lang="en-US" sz="1600" dirty="0"/>
          </a:p>
          <a:p>
            <a:pPr marL="342900" indent="-342900">
              <a:spcAft>
                <a:spcPts val="600"/>
              </a:spcAft>
              <a:buClr>
                <a:srgbClr val="034EA2"/>
              </a:buClr>
              <a:buAutoNum type="arabicPeriod"/>
              <a:tabLst>
                <a:tab pos="457200" algn="l"/>
              </a:tabLst>
              <a:defRPr/>
            </a:pPr>
            <a:r>
              <a:rPr lang="en-US" sz="1600" b="1" kern="1200" dirty="0">
                <a:solidFill>
                  <a:srgbClr val="4D4D4D"/>
                </a:solidFill>
              </a:rPr>
              <a:t>Demand-side tax measures (accelerated depreciation for clean tech)</a:t>
            </a:r>
          </a:p>
          <a:p>
            <a:pPr marL="342900" indent="-342900">
              <a:spcAft>
                <a:spcPts val="600"/>
              </a:spcAft>
              <a:buClr>
                <a:srgbClr val="034EA2"/>
              </a:buClr>
              <a:buAutoNum type="arabicPeriod"/>
              <a:tabLst>
                <a:tab pos="457200" algn="l"/>
              </a:tabLst>
              <a:defRPr/>
            </a:pPr>
            <a:r>
              <a:rPr lang="en-US" sz="1600" b="1" kern="1200" dirty="0">
                <a:solidFill>
                  <a:srgbClr val="4D4D4D"/>
                </a:solidFill>
              </a:rPr>
              <a:t>De-risking tool to </a:t>
            </a:r>
            <a:r>
              <a:rPr lang="en-US" sz="1600" b="1" kern="1200" dirty="0" err="1">
                <a:solidFill>
                  <a:srgbClr val="4D4D4D"/>
                </a:solidFill>
              </a:rPr>
              <a:t>incentivise</a:t>
            </a:r>
            <a:r>
              <a:rPr lang="en-US" sz="1600" b="1" kern="1200" dirty="0">
                <a:solidFill>
                  <a:srgbClr val="4D4D4D"/>
                </a:solidFill>
              </a:rPr>
              <a:t> private investment</a:t>
            </a:r>
            <a:r>
              <a:rPr lang="en-US" sz="1600" kern="1200" dirty="0"/>
              <a:t>s </a:t>
            </a:r>
            <a:r>
              <a:rPr lang="en-US" sz="1600" b="1" kern="1200" dirty="0">
                <a:solidFill>
                  <a:srgbClr val="4D4D4D"/>
                </a:solidFill>
              </a:rPr>
              <a:t>in 1-3</a:t>
            </a:r>
            <a:br>
              <a:rPr lang="en-US" sz="1600" b="1" kern="1200" dirty="0">
                <a:solidFill>
                  <a:srgbClr val="4D4D4D"/>
                </a:solidFill>
              </a:rPr>
            </a:br>
            <a:endParaRPr lang="en-US" sz="1600" b="1" kern="1200" dirty="0">
              <a:solidFill>
                <a:srgbClr val="4D4D4D"/>
              </a:solidFill>
            </a:endParaRPr>
          </a:p>
          <a:p>
            <a:pPr marL="0" indent="0">
              <a:spcAft>
                <a:spcPts val="600"/>
              </a:spcAft>
              <a:buClr>
                <a:srgbClr val="034EA2"/>
              </a:buClr>
              <a:buNone/>
              <a:tabLst>
                <a:tab pos="457200" algn="l"/>
              </a:tabLst>
              <a:defRPr/>
            </a:pPr>
            <a:endParaRPr lang="en-US" sz="1600" i="0" u="none" strike="noStrike" kern="1200" cap="none" spc="0" normalizeH="0" baseline="0" noProof="0" dirty="0">
              <a:ln>
                <a:noFill/>
              </a:ln>
              <a:solidFill>
                <a:srgbClr val="4D4D4D"/>
              </a:solidFill>
              <a:effectLst/>
              <a:uLnTx/>
              <a:uFillTx/>
              <a:latin typeface="Arial"/>
              <a:ea typeface="Calibri" panose="020F0502020204030204" pitchFamily="34" charset="0"/>
              <a:cs typeface="Arial"/>
            </a:endParaRPr>
          </a:p>
          <a:p>
            <a:pPr marL="0" marR="0" lvl="0" indent="0" algn="l" defTabSz="914400" rtl="0" eaLnBrk="1" fontAlgn="auto" latinLnBrk="0" hangingPunct="1">
              <a:lnSpc>
                <a:spcPct val="100000"/>
              </a:lnSpc>
              <a:spcBef>
                <a:spcPts val="0"/>
              </a:spcBef>
              <a:spcAft>
                <a:spcPts val="600"/>
              </a:spcAft>
              <a:buClr>
                <a:srgbClr val="034EA2"/>
              </a:buClr>
              <a:buSzPts val="2400"/>
              <a:buNone/>
              <a:tabLst>
                <a:tab pos="457200" algn="l"/>
              </a:tabLst>
              <a:defRPr/>
            </a:pPr>
            <a:endParaRPr lang="en-IE" sz="1600" b="0" i="0" u="none" strike="noStrike" kern="1200" cap="none" spc="0" normalizeH="0" baseline="0" noProof="0" dirty="0">
              <a:ln>
                <a:noFill/>
              </a:ln>
              <a:solidFill>
                <a:srgbClr val="4D4D4D"/>
              </a:solidFill>
              <a:effectLst/>
              <a:uLnTx/>
              <a:uFillTx/>
              <a:latin typeface="Calibri"/>
              <a:ea typeface="Calibri"/>
              <a:cs typeface="Times New Roman"/>
            </a:endParaRPr>
          </a:p>
        </p:txBody>
      </p:sp>
      <p:sp>
        <p:nvSpPr>
          <p:cNvPr id="6" name="Text Placeholder 4">
            <a:extLst>
              <a:ext uri="{FF2B5EF4-FFF2-40B4-BE49-F238E27FC236}">
                <a16:creationId xmlns:a16="http://schemas.microsoft.com/office/drawing/2014/main" id="{6C125B34-9A0A-4856-F285-9EF04C467EC5}"/>
              </a:ext>
            </a:extLst>
          </p:cNvPr>
          <p:cNvSpPr txBox="1">
            <a:spLocks/>
          </p:cNvSpPr>
          <p:nvPr/>
        </p:nvSpPr>
        <p:spPr>
          <a:xfrm>
            <a:off x="571582" y="2347427"/>
            <a:ext cx="10910265" cy="3762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eaLnBrk="1" hangingPunct="1">
              <a:lnSpc>
                <a:spcPct val="100000"/>
              </a:lnSpc>
              <a:spcBef>
                <a:spcPts val="0"/>
              </a:spcBef>
              <a:spcAft>
                <a:spcPts val="0"/>
              </a:spcAft>
              <a:buClr>
                <a:schemeClr val="dk2"/>
              </a:buClr>
              <a:buSzPts val="2400"/>
              <a:buFont typeface="Arial"/>
              <a:buNone/>
              <a:defRPr sz="2400" b="0" i="0" u="none" strike="noStrike" cap="none">
                <a:solidFill>
                  <a:schemeClr val="dk1"/>
                </a:solidFill>
                <a:latin typeface="Arial"/>
                <a:ea typeface="Arial"/>
                <a:cs typeface="Arial"/>
                <a:sym typeface="Arial"/>
              </a:defRPr>
            </a:lvl1pPr>
            <a:lvl2pPr marL="914400" marR="0" lvl="1" indent="-342900" algn="l" rtl="0" eaLnBrk="1" hangingPunct="1">
              <a:lnSpc>
                <a:spcPct val="100000"/>
              </a:lnSpc>
              <a:spcBef>
                <a:spcPts val="1800"/>
              </a:spcBef>
              <a:spcAft>
                <a:spcPts val="0"/>
              </a:spcAft>
              <a:buClr>
                <a:schemeClr val="dk2"/>
              </a:buClr>
              <a:buSzPts val="1800"/>
              <a:buFont typeface="Arial"/>
              <a:buChar char="•"/>
              <a:defRPr sz="2000" b="0" i="0" u="none" strike="noStrike" cap="none">
                <a:solidFill>
                  <a:schemeClr val="dk1"/>
                </a:solidFill>
                <a:latin typeface="Arial"/>
                <a:ea typeface="Arial"/>
                <a:cs typeface="Arial"/>
                <a:sym typeface="Arial"/>
              </a:defRPr>
            </a:lvl2pPr>
            <a:lvl3pPr marL="1371600" marR="0" lvl="2" indent="-342900" algn="l" rtl="0" eaLnBrk="1" hangingPunct="1">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4pPr>
            <a:lvl5pPr marL="2286000" marR="0" lvl="4"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kumimoji="0" lang="en-IE" sz="1800" b="1" i="0" u="none" strike="noStrike" kern="0" cap="none" spc="0" normalizeH="0" baseline="0" noProof="0" dirty="0">
                <a:ln>
                  <a:noFill/>
                </a:ln>
                <a:solidFill>
                  <a:srgbClr val="034EA2"/>
                </a:solidFill>
                <a:effectLst/>
                <a:uLnTx/>
                <a:uFillTx/>
                <a:latin typeface="Arial"/>
                <a:cs typeface="Arial"/>
                <a:sym typeface="Arial"/>
              </a:rPr>
              <a:t>Content: </a:t>
            </a:r>
            <a:r>
              <a:rPr kumimoji="0" lang="en-IE" sz="1800" b="0" i="0" u="none" strike="noStrike" kern="1200" cap="none" spc="0" normalizeH="0" baseline="0" noProof="0" dirty="0">
                <a:ln>
                  <a:noFill/>
                </a:ln>
                <a:solidFill>
                  <a:schemeClr val="tx1"/>
                </a:solidFill>
                <a:effectLst/>
                <a:uLnTx/>
                <a:uFillTx/>
                <a:latin typeface="Arial"/>
                <a:ea typeface="Calibri" panose="020F0502020204030204" pitchFamily="34" charset="0"/>
                <a:cs typeface="Arial"/>
                <a:sym typeface="Arial"/>
              </a:rPr>
              <a:t>R</a:t>
            </a:r>
            <a:r>
              <a:rPr kumimoji="0" lang="en-IE" sz="1800" b="0" i="0" u="none" strike="noStrike" kern="0" cap="none" spc="0" normalizeH="0" baseline="0" noProof="0" dirty="0">
                <a:ln>
                  <a:noFill/>
                </a:ln>
                <a:solidFill>
                  <a:schemeClr val="tx1"/>
                </a:solidFill>
                <a:effectLst/>
                <a:uLnTx/>
                <a:uFillTx/>
                <a:latin typeface="Arial"/>
                <a:cs typeface="Arial"/>
                <a:sym typeface="Arial"/>
              </a:rPr>
              <a:t>eplacing TCTF and </a:t>
            </a:r>
            <a:r>
              <a:rPr lang="en-IE" sz="1800" kern="0" dirty="0">
                <a:solidFill>
                  <a:schemeClr val="tx1"/>
                </a:solidFill>
              </a:rPr>
              <a:t>c</a:t>
            </a:r>
            <a:r>
              <a:rPr kumimoji="0" lang="en-IE" sz="1800" b="0" i="0" u="none" strike="noStrike" kern="0" cap="none" spc="0" normalizeH="0" baseline="0" noProof="0" dirty="0" err="1">
                <a:ln>
                  <a:noFill/>
                </a:ln>
                <a:solidFill>
                  <a:schemeClr val="tx1"/>
                </a:solidFill>
                <a:effectLst/>
                <a:uLnTx/>
                <a:uFillTx/>
                <a:latin typeface="Arial"/>
                <a:cs typeface="Arial"/>
                <a:sym typeface="Arial"/>
              </a:rPr>
              <a:t>omplementing</a:t>
            </a:r>
            <a:r>
              <a:rPr kumimoji="0" lang="en-IE" sz="1800" b="0" i="0" u="none" strike="noStrike" kern="0" cap="none" spc="0" normalizeH="0" baseline="0" noProof="0" dirty="0">
                <a:ln>
                  <a:noFill/>
                </a:ln>
                <a:solidFill>
                  <a:schemeClr val="tx1"/>
                </a:solidFill>
                <a:effectLst/>
                <a:uLnTx/>
                <a:uFillTx/>
                <a:latin typeface="Arial"/>
                <a:cs typeface="Arial"/>
                <a:sym typeface="Arial"/>
              </a:rPr>
              <a:t> existing State aid rules </a:t>
            </a:r>
            <a:r>
              <a:rPr kumimoji="0" lang="en-IE" sz="1800" b="0" i="0" u="none" strike="noStrike" kern="1200" cap="none" spc="0" normalizeH="0" baseline="0" noProof="0" dirty="0">
                <a:ln>
                  <a:noFill/>
                </a:ln>
                <a:solidFill>
                  <a:schemeClr val="tx1"/>
                </a:solidFill>
                <a:effectLst/>
                <a:uLnTx/>
                <a:uFillTx/>
                <a:latin typeface="Arial"/>
                <a:ea typeface="Calibri" panose="020F0502020204030204" pitchFamily="34" charset="0"/>
                <a:cs typeface="Arial"/>
                <a:sym typeface="Arial"/>
              </a:rPr>
              <a:t>(incl. CEEAG, RAG etc.), which remain available =&gt; </a:t>
            </a:r>
            <a:r>
              <a:rPr kumimoji="0" lang="en-IE" sz="1800" i="0" u="none" strike="noStrike" kern="1200" cap="none" spc="0" normalizeH="0" baseline="0" noProof="0" dirty="0">
                <a:ln>
                  <a:noFill/>
                </a:ln>
                <a:solidFill>
                  <a:schemeClr val="tx1"/>
                </a:solidFill>
                <a:effectLst/>
                <a:uLnTx/>
                <a:uFillTx/>
                <a:latin typeface="Arial"/>
                <a:ea typeface="Calibri" panose="020F0502020204030204" pitchFamily="34" charset="0"/>
                <a:cs typeface="Arial"/>
                <a:sym typeface="Arial"/>
              </a:rPr>
              <a:t>leading to </a:t>
            </a:r>
            <a:r>
              <a:rPr kumimoji="0" lang="en-IE" sz="1800" b="1" i="0" u="none" strike="noStrike" kern="1200" cap="none" spc="0" normalizeH="0" baseline="0" noProof="0" dirty="0">
                <a:ln>
                  <a:noFill/>
                </a:ln>
                <a:solidFill>
                  <a:schemeClr val="tx1"/>
                </a:solidFill>
                <a:effectLst/>
                <a:uLnTx/>
                <a:uFillTx/>
                <a:latin typeface="Arial"/>
                <a:ea typeface="Calibri" panose="020F0502020204030204" pitchFamily="34" charset="0"/>
                <a:cs typeface="Arial"/>
                <a:sym typeface="Arial"/>
              </a:rPr>
              <a:t>significant simplification </a:t>
            </a:r>
          </a:p>
          <a:p>
            <a:pPr marL="2286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endParaRPr kumimoji="0" lang="en-IE" sz="1800" b="1" i="0" u="none" strike="noStrike" kern="1200" cap="none" spc="0" normalizeH="0" baseline="0" noProof="0" dirty="0">
              <a:ln>
                <a:noFill/>
              </a:ln>
              <a:solidFill>
                <a:schemeClr val="tx1"/>
              </a:solidFill>
              <a:effectLst/>
              <a:uLnTx/>
              <a:uFillTx/>
              <a:latin typeface="Arial"/>
              <a:ea typeface="Calibri" panose="020F0502020204030204" pitchFamily="34" charset="0"/>
              <a:cs typeface="Arial"/>
              <a:sym typeface="Arial"/>
            </a:endParaRPr>
          </a:p>
        </p:txBody>
      </p:sp>
      <p:sp>
        <p:nvSpPr>
          <p:cNvPr id="15" name="Text Placeholder 3">
            <a:extLst>
              <a:ext uri="{FF2B5EF4-FFF2-40B4-BE49-F238E27FC236}">
                <a16:creationId xmlns:a16="http://schemas.microsoft.com/office/drawing/2014/main" id="{974A5182-1BE3-B908-0F8A-8191DA550E5E}"/>
              </a:ext>
            </a:extLst>
          </p:cNvPr>
          <p:cNvSpPr>
            <a:spLocks noGrp="1"/>
          </p:cNvSpPr>
          <p:nvPr/>
        </p:nvSpPr>
        <p:spPr>
          <a:xfrm>
            <a:off x="6154313" y="3076575"/>
            <a:ext cx="5335192" cy="2091330"/>
          </a:xfrm>
          <a:prstGeom prst="rect">
            <a:avLst/>
          </a:prstGeom>
          <a:noFill/>
          <a:ln w="19050">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81000" algn="l" rtl="0" eaLnBrk="1" hangingPunct="1">
              <a:lnSpc>
                <a:spcPct val="100000"/>
              </a:lnSpc>
              <a:spcBef>
                <a:spcPts val="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eaLnBrk="1" hangingPunct="1">
              <a:lnSpc>
                <a:spcPct val="100000"/>
              </a:lnSpc>
              <a:spcBef>
                <a:spcPts val="18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eaLnBrk="1" hangingPunct="1">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eaLnBrk="1" hangingPunct="1">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eaLnBrk="1" hangingPunct="1">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600"/>
              </a:spcAft>
              <a:buClr>
                <a:srgbClr val="034EA2"/>
              </a:buClr>
              <a:buSzPts val="2400"/>
              <a:buFont typeface="Arial"/>
              <a:buNone/>
              <a:tabLst>
                <a:tab pos="457200" algn="l"/>
              </a:tabLst>
              <a:defRPr/>
            </a:pPr>
            <a:r>
              <a:rPr kumimoji="0" lang="en-US" sz="1400" b="1" i="0" u="sng" strike="noStrike" kern="1200" cap="none" spc="0" normalizeH="0" baseline="0" noProof="0" dirty="0">
                <a:ln>
                  <a:noFill/>
                </a:ln>
                <a:solidFill>
                  <a:schemeClr val="tx1"/>
                </a:solidFill>
                <a:effectLst/>
                <a:uLnTx/>
                <a:uFillTx/>
                <a:latin typeface="Arial"/>
                <a:ea typeface="Calibri"/>
                <a:cs typeface="Times New Roman"/>
                <a:sym typeface="Arial"/>
              </a:rPr>
              <a:t>Common elements for 1. and 2.</a:t>
            </a:r>
            <a:endParaRPr lang="en-US" sz="1400" b="1" i="0" u="sng" strike="noStrike" kern="1200" cap="none" spc="0" normalizeH="0" baseline="0" noProof="0" dirty="0">
              <a:ln>
                <a:noFill/>
              </a:ln>
              <a:solidFill>
                <a:schemeClr val="tx1"/>
              </a:solidFill>
              <a:effectLst/>
              <a:uLnTx/>
              <a:uFillTx/>
              <a:latin typeface="Arial"/>
              <a:ea typeface="Calibri"/>
              <a:cs typeface="Times New Roman"/>
            </a:endParaRPr>
          </a:p>
          <a:p>
            <a:pPr marL="285750" marR="0" lvl="0" indent="-285750" algn="l" defTabSz="914400" rtl="0" eaLnBrk="1" fontAlgn="auto" latinLnBrk="0" hangingPunct="1">
              <a:lnSpc>
                <a:spcPct val="100000"/>
              </a:lnSpc>
              <a:spcBef>
                <a:spcPts val="0"/>
              </a:spcBef>
              <a:spcAft>
                <a:spcPts val="600"/>
              </a:spcAft>
              <a:buClr>
                <a:srgbClr val="034EA2"/>
              </a:buClr>
              <a:buSzPts val="2400"/>
              <a:buFont typeface="Wingdings"/>
              <a:buChar char="Ø"/>
              <a:tabLst>
                <a:tab pos="457200" algn="l"/>
              </a:tabLst>
              <a:defRPr/>
            </a:pP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Require use of </a:t>
            </a:r>
            <a:r>
              <a:rPr kumimoji="0" lang="en-US" sz="1400" b="1" i="0" u="none" strike="noStrike" kern="1200" cap="none" spc="0" normalizeH="0" baseline="0" noProof="0" dirty="0">
                <a:ln>
                  <a:noFill/>
                </a:ln>
                <a:solidFill>
                  <a:schemeClr val="tx1"/>
                </a:solidFill>
                <a:effectLst/>
                <a:uLnTx/>
                <a:uFillTx/>
                <a:latin typeface="Arial"/>
                <a:ea typeface="Calibri"/>
                <a:cs typeface="Times New Roman"/>
                <a:sym typeface="Arial"/>
              </a:rPr>
              <a:t>schemes</a:t>
            </a: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 to facilitate aid granting </a:t>
            </a:r>
            <a:br>
              <a:rPr lang="en-US" sz="1400" b="0" i="0" u="none" strike="noStrike" kern="1200" cap="none" spc="0" normalizeH="0" baseline="0" noProof="0" dirty="0">
                <a:ln>
                  <a:noFill/>
                </a:ln>
                <a:effectLst/>
                <a:uLnTx/>
                <a:uFillTx/>
                <a:latin typeface="Arial"/>
                <a:ea typeface="Calibri"/>
                <a:cs typeface="Times New Roman"/>
              </a:rPr>
            </a:b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and reduce red tape</a:t>
            </a:r>
            <a:endParaRPr lang="en-US" sz="1400" b="0" i="0" u="none" strike="noStrike" kern="1200" cap="none" spc="0" normalizeH="0" baseline="0" noProof="0" dirty="0">
              <a:ln>
                <a:noFill/>
              </a:ln>
              <a:solidFill>
                <a:schemeClr val="tx1"/>
              </a:solidFill>
              <a:effectLst/>
              <a:uLnTx/>
              <a:uFillTx/>
              <a:latin typeface="Arial"/>
              <a:ea typeface="Calibri"/>
              <a:cs typeface="Times New Roman"/>
            </a:endParaRPr>
          </a:p>
          <a:p>
            <a:pPr marL="285750" marR="0" lvl="0" indent="-285750" algn="l" defTabSz="914400" rtl="0" eaLnBrk="1" fontAlgn="auto" latinLnBrk="0" hangingPunct="1">
              <a:lnSpc>
                <a:spcPct val="100000"/>
              </a:lnSpc>
              <a:spcBef>
                <a:spcPts val="0"/>
              </a:spcBef>
              <a:spcAft>
                <a:spcPts val="600"/>
              </a:spcAft>
              <a:buClr>
                <a:srgbClr val="034EA2"/>
              </a:buClr>
              <a:buSzPts val="2400"/>
              <a:buFont typeface="Wingdings"/>
              <a:buChar char="Ø"/>
              <a:tabLst>
                <a:tab pos="457200" algn="l"/>
              </a:tabLst>
              <a:defRPr/>
            </a:pP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Main </a:t>
            </a:r>
            <a:r>
              <a:rPr kumimoji="0" lang="en-US" sz="1400" b="1" i="0" u="none" strike="noStrike" kern="1200" cap="none" spc="0" normalizeH="0" baseline="0" noProof="0" dirty="0">
                <a:ln>
                  <a:noFill/>
                </a:ln>
                <a:solidFill>
                  <a:schemeClr val="tx1"/>
                </a:solidFill>
                <a:effectLst/>
                <a:uLnTx/>
                <a:uFillTx/>
                <a:latin typeface="Arial"/>
                <a:ea typeface="Calibri"/>
                <a:cs typeface="Times New Roman"/>
                <a:sym typeface="Arial"/>
              </a:rPr>
              <a:t>facilitations</a:t>
            </a: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 compared to CEEAG: </a:t>
            </a:r>
            <a:endParaRPr lang="en-US" sz="1400" b="0" i="0" u="none" strike="noStrike" kern="1200" cap="none" spc="0" normalizeH="0" baseline="0" noProof="0" dirty="0">
              <a:ln>
                <a:noFill/>
              </a:ln>
              <a:solidFill>
                <a:schemeClr val="tx1"/>
              </a:solidFill>
              <a:effectLst/>
              <a:uLnTx/>
              <a:uFillTx/>
              <a:latin typeface="Arial"/>
              <a:ea typeface="Calibri"/>
              <a:cs typeface="Times New Roman"/>
            </a:endParaRPr>
          </a:p>
          <a:p>
            <a:pPr marL="742950" marR="0" lvl="1" indent="-285750" algn="l" defTabSz="914400" rtl="0" eaLnBrk="1" fontAlgn="auto" latinLnBrk="0" hangingPunct="1">
              <a:lnSpc>
                <a:spcPct val="100000"/>
              </a:lnSpc>
              <a:spcBef>
                <a:spcPts val="0"/>
              </a:spcBef>
              <a:spcAft>
                <a:spcPts val="300"/>
              </a:spcAft>
              <a:buClr>
                <a:srgbClr val="034EA2"/>
              </a:buClr>
              <a:buSzPts val="2000"/>
              <a:buFont typeface="Wingdings" panose="05000000000000000000" pitchFamily="2" charset="2"/>
              <a:buChar char="§"/>
              <a:tabLst>
                <a:tab pos="457200" algn="l"/>
              </a:tabLst>
              <a:defRPr/>
            </a:pP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no public consultation</a:t>
            </a:r>
            <a:endParaRPr lang="en-US" sz="1400" b="0" i="0" u="none" strike="noStrike" kern="1200" cap="none" spc="0" normalizeH="0" baseline="0" noProof="0" dirty="0">
              <a:ln>
                <a:noFill/>
              </a:ln>
              <a:solidFill>
                <a:schemeClr val="tx1"/>
              </a:solidFill>
              <a:effectLst/>
              <a:uLnTx/>
              <a:uFillTx/>
              <a:latin typeface="Arial"/>
              <a:ea typeface="Calibri"/>
              <a:cs typeface="Times New Roman"/>
            </a:endParaRPr>
          </a:p>
          <a:p>
            <a:pPr marL="742950" marR="0" lvl="1" indent="-285750" algn="l" defTabSz="914400" rtl="0" eaLnBrk="1" fontAlgn="auto" latinLnBrk="0" hangingPunct="1">
              <a:lnSpc>
                <a:spcPct val="100000"/>
              </a:lnSpc>
              <a:spcBef>
                <a:spcPts val="0"/>
              </a:spcBef>
              <a:spcAft>
                <a:spcPts val="300"/>
              </a:spcAft>
              <a:buClr>
                <a:srgbClr val="034EA2"/>
              </a:buClr>
              <a:buSzPts val="2000"/>
              <a:buFont typeface="Wingdings" panose="05000000000000000000" pitchFamily="2" charset="2"/>
              <a:buChar char="§"/>
              <a:tabLst>
                <a:tab pos="457200" algn="l"/>
              </a:tabLst>
              <a:defRPr/>
            </a:pP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exceptions from mandatory bidding processes</a:t>
            </a:r>
            <a:endParaRPr lang="en-US" sz="1400" b="0" i="0" u="none" strike="noStrike" kern="1200" cap="none" spc="0" normalizeH="0" baseline="0" noProof="0" dirty="0">
              <a:ln>
                <a:noFill/>
              </a:ln>
              <a:solidFill>
                <a:schemeClr val="tx1"/>
              </a:solidFill>
              <a:effectLst/>
              <a:uLnTx/>
              <a:uFillTx/>
              <a:latin typeface="Arial"/>
              <a:ea typeface="Calibri"/>
              <a:cs typeface="Times New Roman"/>
            </a:endParaRPr>
          </a:p>
          <a:p>
            <a:pPr marL="742950" marR="0" lvl="1" indent="-285750" algn="l" defTabSz="914400" rtl="0" eaLnBrk="1" fontAlgn="auto" latinLnBrk="0" hangingPunct="1">
              <a:lnSpc>
                <a:spcPct val="100000"/>
              </a:lnSpc>
              <a:spcBef>
                <a:spcPts val="0"/>
              </a:spcBef>
              <a:spcAft>
                <a:spcPts val="300"/>
              </a:spcAft>
              <a:buClr>
                <a:srgbClr val="034EA2"/>
              </a:buClr>
              <a:buSzPts val="2000"/>
              <a:buFont typeface="Wingdings" panose="05000000000000000000" pitchFamily="2" charset="2"/>
              <a:buChar char="§"/>
              <a:tabLst>
                <a:tab pos="457200" algn="l"/>
              </a:tabLst>
              <a:defRPr/>
            </a:pPr>
            <a:r>
              <a:rPr kumimoji="0" lang="en-US" sz="1400" b="0" i="0" u="none" strike="noStrike" kern="1200" cap="none" spc="0" normalizeH="0" baseline="0" noProof="0" dirty="0">
                <a:ln>
                  <a:noFill/>
                </a:ln>
                <a:solidFill>
                  <a:schemeClr val="tx1"/>
                </a:solidFill>
                <a:effectLst/>
                <a:uLnTx/>
                <a:uFillTx/>
                <a:latin typeface="Arial"/>
                <a:ea typeface="Calibri"/>
                <a:cs typeface="Times New Roman"/>
                <a:sym typeface="Arial"/>
              </a:rPr>
              <a:t>administratively set aid amounts (aid intensities)</a:t>
            </a:r>
            <a:endParaRPr lang="en-US" sz="1400" b="0" i="0" u="none" strike="noStrike" kern="1200" cap="none" spc="0" normalizeH="0" baseline="0" noProof="0" dirty="0">
              <a:ln>
                <a:noFill/>
              </a:ln>
              <a:solidFill>
                <a:schemeClr val="tx1"/>
              </a:solidFill>
              <a:effectLst/>
              <a:uLnTx/>
              <a:uFillTx/>
              <a:latin typeface="Arial"/>
              <a:ea typeface="Calibri"/>
              <a:cs typeface="Arial"/>
            </a:endParaRPr>
          </a:p>
          <a:p>
            <a:pPr marL="285750" indent="-285750">
              <a:spcAft>
                <a:spcPts val="600"/>
              </a:spcAft>
              <a:buClr>
                <a:srgbClr val="034EA2"/>
              </a:buClr>
              <a:buFont typeface="Wingdings"/>
              <a:buChar char="Ø"/>
              <a:tabLst>
                <a:tab pos="457200" algn="l"/>
              </a:tabLst>
              <a:defRPr/>
            </a:pPr>
            <a:r>
              <a:rPr lang="en-IE" sz="1400" dirty="0">
                <a:solidFill>
                  <a:schemeClr val="tx1"/>
                </a:solidFill>
                <a:cs typeface="Times New Roman"/>
              </a:rPr>
              <a:t>Further </a:t>
            </a:r>
            <a:r>
              <a:rPr lang="en-IE" sz="1400" b="1" dirty="0">
                <a:solidFill>
                  <a:schemeClr val="tx1"/>
                </a:solidFill>
                <a:cs typeface="Times New Roman"/>
              </a:rPr>
              <a:t>facilitations</a:t>
            </a:r>
            <a:r>
              <a:rPr lang="en-IE" sz="1400" dirty="0">
                <a:solidFill>
                  <a:schemeClr val="tx1"/>
                </a:solidFill>
                <a:cs typeface="Times New Roman"/>
              </a:rPr>
              <a:t> for projects with a </a:t>
            </a:r>
            <a:r>
              <a:rPr lang="en-GB" sz="1400" dirty="0">
                <a:solidFill>
                  <a:schemeClr val="tx1"/>
                </a:solidFill>
                <a:cs typeface="Times New Roman"/>
              </a:rPr>
              <a:t>Sovereignty</a:t>
            </a:r>
            <a:r>
              <a:rPr lang="en-IE" sz="1400" dirty="0">
                <a:solidFill>
                  <a:schemeClr val="tx1"/>
                </a:solidFill>
                <a:cs typeface="Times New Roman"/>
              </a:rPr>
              <a:t> Seal that require further national financing</a:t>
            </a:r>
          </a:p>
        </p:txBody>
      </p:sp>
      <p:sp>
        <p:nvSpPr>
          <p:cNvPr id="16" name="Right Brace 15">
            <a:extLst>
              <a:ext uri="{FF2B5EF4-FFF2-40B4-BE49-F238E27FC236}">
                <a16:creationId xmlns:a16="http://schemas.microsoft.com/office/drawing/2014/main" id="{A729D722-3462-6362-B838-709110BAF599}"/>
              </a:ext>
            </a:extLst>
          </p:cNvPr>
          <p:cNvSpPr/>
          <p:nvPr/>
        </p:nvSpPr>
        <p:spPr>
          <a:xfrm>
            <a:off x="5429477" y="3269104"/>
            <a:ext cx="278826" cy="1133442"/>
          </a:xfrm>
          <a:prstGeom prst="rightBrace">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4D4D4D"/>
              </a:solidFill>
              <a:effectLst/>
              <a:uLnTx/>
              <a:uFillTx/>
              <a:latin typeface="Arial"/>
              <a:ea typeface="+mn-ea"/>
              <a:cs typeface="+mn-cs"/>
            </a:endParaRPr>
          </a:p>
        </p:txBody>
      </p:sp>
      <p:sp>
        <p:nvSpPr>
          <p:cNvPr id="7" name="Text Placeholder 4">
            <a:extLst>
              <a:ext uri="{FF2B5EF4-FFF2-40B4-BE49-F238E27FC236}">
                <a16:creationId xmlns:a16="http://schemas.microsoft.com/office/drawing/2014/main" id="{B8E8EFA8-7024-EF80-45C3-E438D889D0B2}"/>
              </a:ext>
            </a:extLst>
          </p:cNvPr>
          <p:cNvSpPr txBox="1">
            <a:spLocks/>
          </p:cNvSpPr>
          <p:nvPr/>
        </p:nvSpPr>
        <p:spPr>
          <a:xfrm>
            <a:off x="571582" y="1903791"/>
            <a:ext cx="11009982" cy="3441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eaLnBrk="1" hangingPunct="1">
              <a:lnSpc>
                <a:spcPct val="100000"/>
              </a:lnSpc>
              <a:spcBef>
                <a:spcPts val="0"/>
              </a:spcBef>
              <a:spcAft>
                <a:spcPts val="0"/>
              </a:spcAft>
              <a:buClr>
                <a:schemeClr val="dk2"/>
              </a:buClr>
              <a:buSzPts val="2400"/>
              <a:buFont typeface="Arial"/>
              <a:buNone/>
              <a:defRPr sz="2400" b="0" i="0" u="none" strike="noStrike" cap="none">
                <a:solidFill>
                  <a:schemeClr val="dk1"/>
                </a:solidFill>
                <a:latin typeface="Arial"/>
                <a:ea typeface="Arial"/>
                <a:cs typeface="Arial"/>
                <a:sym typeface="Arial"/>
              </a:defRPr>
            </a:lvl1pPr>
            <a:lvl2pPr marL="914400" marR="0" lvl="1" indent="-342900" algn="l" rtl="0" eaLnBrk="1" hangingPunct="1">
              <a:lnSpc>
                <a:spcPct val="100000"/>
              </a:lnSpc>
              <a:spcBef>
                <a:spcPts val="1800"/>
              </a:spcBef>
              <a:spcAft>
                <a:spcPts val="0"/>
              </a:spcAft>
              <a:buClr>
                <a:schemeClr val="dk2"/>
              </a:buClr>
              <a:buSzPts val="1800"/>
              <a:buFont typeface="Arial"/>
              <a:buChar char="•"/>
              <a:defRPr sz="2000" b="0" i="0" u="none" strike="noStrike" cap="none">
                <a:solidFill>
                  <a:schemeClr val="dk1"/>
                </a:solidFill>
                <a:latin typeface="Arial"/>
                <a:ea typeface="Arial"/>
                <a:cs typeface="Arial"/>
                <a:sym typeface="Arial"/>
              </a:defRPr>
            </a:lvl2pPr>
            <a:lvl3pPr marL="1371600" marR="0" lvl="2" indent="-342900" algn="l" rtl="0" eaLnBrk="1" hangingPunct="1">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4pPr>
            <a:lvl5pPr marL="2286000" marR="0" lvl="4" indent="-342900" algn="l" rtl="0" eaLnBrk="1" hangingPunct="1">
              <a:lnSpc>
                <a:spcPct val="100000"/>
              </a:lnSpc>
              <a:spcBef>
                <a:spcPts val="1800"/>
              </a:spcBef>
              <a:spcAft>
                <a:spcPts val="0"/>
              </a:spcAft>
              <a:buClr>
                <a:schemeClr val="dk2"/>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0" algn="l" defTabSz="914400" rtl="0" eaLnBrk="1" fontAlgn="auto" latinLnBrk="0" hangingPunct="1">
              <a:lnSpc>
                <a:spcPct val="100000"/>
              </a:lnSpc>
              <a:spcBef>
                <a:spcPts val="0"/>
              </a:spcBef>
              <a:spcAft>
                <a:spcPts val="0"/>
              </a:spcAft>
              <a:buClr>
                <a:srgbClr val="034EA2"/>
              </a:buClr>
              <a:buSzPts val="2400"/>
              <a:buFont typeface="Arial"/>
              <a:buNone/>
              <a:tabLst/>
              <a:defRPr/>
            </a:pPr>
            <a:r>
              <a:rPr kumimoji="0" lang="en-IE" sz="1800" b="1" i="0" u="none" strike="noStrike" kern="0" cap="none" spc="0" normalizeH="0" baseline="0" noProof="0" dirty="0">
                <a:ln>
                  <a:noFill/>
                </a:ln>
                <a:solidFill>
                  <a:srgbClr val="034EA2"/>
                </a:solidFill>
                <a:effectLst/>
                <a:uLnTx/>
                <a:uFillTx/>
                <a:latin typeface="Arial"/>
                <a:cs typeface="Arial"/>
                <a:sym typeface="Arial"/>
              </a:rPr>
              <a:t>Legal basis: </a:t>
            </a:r>
            <a:r>
              <a:rPr kumimoji="0" lang="en-IE" sz="1800" b="1" i="0" u="none" strike="noStrike" kern="0" cap="none" spc="0" normalizeH="0" baseline="0" noProof="0" dirty="0">
                <a:ln>
                  <a:noFill/>
                </a:ln>
                <a:solidFill>
                  <a:schemeClr val="tx1"/>
                </a:solidFill>
                <a:effectLst/>
                <a:uLnTx/>
                <a:uFillTx/>
                <a:latin typeface="Arial"/>
                <a:cs typeface="Arial"/>
                <a:sym typeface="Arial"/>
              </a:rPr>
              <a:t>Article 107(3)(c) TFEU </a:t>
            </a:r>
            <a:r>
              <a:rPr kumimoji="0" lang="en-IE" sz="1800" i="1" u="none" strike="noStrike" kern="0" cap="none" spc="0" normalizeH="0" baseline="0" noProof="0" dirty="0">
                <a:ln>
                  <a:noFill/>
                </a:ln>
                <a:solidFill>
                  <a:schemeClr val="tx1"/>
                </a:solidFill>
                <a:effectLst/>
                <a:uLnTx/>
                <a:uFillTx/>
                <a:latin typeface="Arial"/>
                <a:cs typeface="Arial"/>
                <a:sym typeface="Arial"/>
              </a:rPr>
              <a:t>=&gt; </a:t>
            </a:r>
            <a:r>
              <a:rPr kumimoji="0" lang="en-IE" sz="1800" u="none" strike="noStrike" kern="0" cap="none" spc="0" normalizeH="0" baseline="0" noProof="0" dirty="0">
                <a:ln>
                  <a:noFill/>
                </a:ln>
                <a:solidFill>
                  <a:schemeClr val="tx1"/>
                </a:solidFill>
                <a:effectLst/>
                <a:uLnTx/>
                <a:uFillTx/>
                <a:latin typeface="Arial"/>
                <a:cs typeface="Arial"/>
                <a:sym typeface="Arial"/>
              </a:rPr>
              <a:t>standard legal basis, not crisis related</a:t>
            </a:r>
          </a:p>
        </p:txBody>
      </p:sp>
    </p:spTree>
    <p:extLst>
      <p:ext uri="{BB962C8B-B14F-4D97-AF65-F5344CB8AC3E}">
        <p14:creationId xmlns:p14="http://schemas.microsoft.com/office/powerpoint/2010/main" val="2515331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2215300"/>
            <a:ext cx="10648125" cy="3836708"/>
          </a:xfrm>
        </p:spPr>
        <p:txBody>
          <a:bodyPr/>
          <a:lstStyle/>
          <a:p>
            <a:pPr marL="252000" indent="-252000" algn="just">
              <a:spcAft>
                <a:spcPts val="600"/>
              </a:spcAft>
            </a:pPr>
            <a:r>
              <a:rPr lang="en-GB" sz="2000" dirty="0"/>
              <a:t>Large integrated innovative cross-border projects.</a:t>
            </a:r>
          </a:p>
          <a:p>
            <a:pPr marL="252000" indent="-252000" algn="just">
              <a:spcAft>
                <a:spcPts val="600"/>
              </a:spcAft>
            </a:pPr>
            <a:r>
              <a:rPr lang="en-GB" sz="2000" dirty="0"/>
              <a:t>Higher aid allowed on strict conditions: “important contribution to EU objectives, involve at least 4 member states (but be open to all), spill-over effects to EU economy.</a:t>
            </a:r>
            <a:endParaRPr lang="en-IE" sz="2000" dirty="0"/>
          </a:p>
          <a:p>
            <a:pPr marL="252000" indent="-252000" algn="just">
              <a:spcAft>
                <a:spcPts val="600"/>
              </a:spcAft>
            </a:pPr>
            <a:r>
              <a:rPr lang="en-IE" sz="2000" dirty="0"/>
              <a:t>State of play: COM has approved 10 integrated IPCEIs approved (microelectronics, batteries, hydrogen, cloud, health), involving 22 Member States, 283 undertakings with 335 projects, EUR 37.2 billion of aid, triggering EUR 66 billion of further private investments.</a:t>
            </a:r>
          </a:p>
          <a:p>
            <a:pPr marL="252000" indent="-252000" algn="just">
              <a:spcAft>
                <a:spcPts val="600"/>
              </a:spcAft>
            </a:pPr>
            <a:r>
              <a:rPr lang="en-IE" sz="2000" dirty="0"/>
              <a:t>Joint European Forum on IPCEI, to improve together with Member States further the functioning of the instrument.</a:t>
            </a:r>
          </a:p>
          <a:p>
            <a:pPr marL="504000" indent="-252000" algn="just">
              <a:spcAft>
                <a:spcPts val="600"/>
              </a:spcAft>
            </a:pPr>
            <a:endParaRPr lang="en-IE" sz="1800" dirty="0">
              <a:highlight>
                <a:srgbClr val="FFFF00"/>
              </a:highlight>
            </a:endParaRPr>
          </a:p>
        </p:txBody>
      </p:sp>
      <p:sp>
        <p:nvSpPr>
          <p:cNvPr id="4" name="Title 3"/>
          <p:cNvSpPr>
            <a:spLocks noGrp="1"/>
          </p:cNvSpPr>
          <p:nvPr>
            <p:ph type="title"/>
          </p:nvPr>
        </p:nvSpPr>
        <p:spPr>
          <a:xfrm>
            <a:off x="970722" y="482860"/>
            <a:ext cx="10515600" cy="874600"/>
          </a:xfrm>
        </p:spPr>
        <p:txBody>
          <a:bodyPr/>
          <a:lstStyle/>
          <a:p>
            <a:r>
              <a:rPr lang="en-IE" dirty="0">
                <a:sym typeface="Arial"/>
              </a:rPr>
              <a:t>IPCEI</a:t>
            </a:r>
            <a:endParaRPr lang="en-IE" dirty="0"/>
          </a:p>
        </p:txBody>
      </p:sp>
    </p:spTree>
    <p:extLst>
      <p:ext uri="{BB962C8B-B14F-4D97-AF65-F5344CB8AC3E}">
        <p14:creationId xmlns:p14="http://schemas.microsoft.com/office/powerpoint/2010/main" val="3438749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590675"/>
            <a:ext cx="10648125" cy="4461333"/>
          </a:xfrm>
        </p:spPr>
        <p:txBody>
          <a:bodyPr/>
          <a:lstStyle/>
          <a:p>
            <a:pPr marL="342900" indent="-342900">
              <a:spcAft>
                <a:spcPts val="1200"/>
              </a:spcAft>
              <a:buSzPct val="150000"/>
            </a:pPr>
            <a:r>
              <a:rPr lang="fr-BE" sz="2000" dirty="0"/>
              <a:t>COM to </a:t>
            </a:r>
            <a:r>
              <a:rPr lang="fr-BE" sz="2000" dirty="0" err="1"/>
              <a:t>work</a:t>
            </a:r>
            <a:r>
              <a:rPr lang="fr-BE" sz="2000" dirty="0"/>
              <a:t> </a:t>
            </a:r>
            <a:r>
              <a:rPr lang="fr-BE" sz="2000" dirty="0" err="1"/>
              <a:t>with</a:t>
            </a:r>
            <a:r>
              <a:rPr lang="fr-BE" sz="2000" dirty="0"/>
              <a:t> the </a:t>
            </a:r>
            <a:r>
              <a:rPr lang="fr-BE" sz="2000" dirty="0" err="1"/>
              <a:t>Member</a:t>
            </a:r>
            <a:r>
              <a:rPr lang="fr-BE" sz="2000" dirty="0"/>
              <a:t> States (</a:t>
            </a:r>
            <a:r>
              <a:rPr lang="fr-BE" sz="2000" dirty="0" err="1"/>
              <a:t>who</a:t>
            </a:r>
            <a:r>
              <a:rPr lang="fr-BE" sz="2000" dirty="0"/>
              <a:t> are in the </a:t>
            </a:r>
            <a:r>
              <a:rPr lang="fr-BE" sz="2000" dirty="0" err="1"/>
              <a:t>driver’s</a:t>
            </a:r>
            <a:r>
              <a:rPr lang="fr-BE" sz="2000" dirty="0"/>
              <a:t> </a:t>
            </a:r>
            <a:r>
              <a:rPr lang="fr-BE" sz="2000" dirty="0" err="1"/>
              <a:t>seat</a:t>
            </a:r>
            <a:r>
              <a:rPr lang="fr-BE" sz="2000" dirty="0"/>
              <a:t>).</a:t>
            </a:r>
          </a:p>
          <a:p>
            <a:pPr marL="342900" indent="-342900">
              <a:spcAft>
                <a:spcPts val="1200"/>
              </a:spcAft>
              <a:buSzPct val="150000"/>
            </a:pPr>
            <a:r>
              <a:rPr lang="en-IE" sz="2000" b="1" dirty="0"/>
              <a:t>Joint European Forum </a:t>
            </a:r>
            <a:r>
              <a:rPr lang="en-IE" sz="2000" dirty="0"/>
              <a:t>for IPCEI (JEF-IPCEI) is a joint Commission – Member States initiative. Brings together experts to identify and prioritise candidate projects for future IPCEIs and to improve the process, speed and assessment of IPCEIs.</a:t>
            </a:r>
          </a:p>
          <a:p>
            <a:pPr marL="342900" indent="-342900">
              <a:spcAft>
                <a:spcPts val="1200"/>
              </a:spcAft>
              <a:buSzPct val="150000"/>
            </a:pPr>
            <a:r>
              <a:rPr lang="en-IE" sz="2000" dirty="0"/>
              <a:t>JEF-IPCEI will deliver several dedicated recommendations in 2025 to further streamline and speed up the IPCEI procedures (in particular for SMEs).</a:t>
            </a:r>
          </a:p>
          <a:p>
            <a:pPr marL="342900" indent="-342900">
              <a:spcAft>
                <a:spcPts val="1200"/>
              </a:spcAft>
              <a:buSzPct val="150000"/>
            </a:pPr>
            <a:r>
              <a:rPr lang="en-IE" sz="2000" b="1" dirty="0"/>
              <a:t>Design Support Hub</a:t>
            </a:r>
            <a:r>
              <a:rPr lang="en-IE" sz="2000" dirty="0"/>
              <a:t>: launched by COM in April 2025. A team of experts led by DG COMP will provide close technical and legal guidance tailor-made for every candidate IPCEI.</a:t>
            </a:r>
          </a:p>
          <a:p>
            <a:pPr marL="342900" indent="-342900">
              <a:spcAft>
                <a:spcPts val="1200"/>
              </a:spcAft>
              <a:buSzPct val="150000"/>
            </a:pPr>
            <a:r>
              <a:rPr lang="en-IE" sz="2000" b="1" dirty="0"/>
              <a:t>Ongoing</a:t>
            </a:r>
            <a:r>
              <a:rPr lang="en-IE" sz="2000" dirty="0"/>
              <a:t> IPCEIs: One IPCEI currently under COM assessment (medical devices) Five more projects in the pipeline (</a:t>
            </a:r>
            <a:r>
              <a:rPr lang="en-IE" sz="2000" dirty="0" err="1"/>
              <a:t>i.a.</a:t>
            </a:r>
            <a:r>
              <a:rPr lang="en-IE" sz="2000" dirty="0"/>
              <a:t> advanced </a:t>
            </a:r>
            <a:r>
              <a:rPr lang="en-IE" sz="2000" dirty="0" err="1"/>
              <a:t>selicondcutior</a:t>
            </a:r>
            <a:r>
              <a:rPr lang="en-IE" sz="2000" dirty="0"/>
              <a:t> tech, AI and innovative nuclear technologies).</a:t>
            </a:r>
            <a:endParaRPr lang="en-US" sz="2000" dirty="0"/>
          </a:p>
          <a:p>
            <a:pPr marL="252000" indent="-252000" algn="just">
              <a:spcAft>
                <a:spcPts val="600"/>
              </a:spcAft>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52000" indent="-252000" algn="just">
              <a:spcAft>
                <a:spcPts val="600"/>
              </a:spcAft>
            </a:pPr>
            <a:r>
              <a:rPr lang="fr-BE" sz="1800" dirty="0"/>
              <a:t>  </a:t>
            </a:r>
          </a:p>
          <a:p>
            <a:pPr marL="252000" indent="-252000" algn="just">
              <a:spcAft>
                <a:spcPts val="600"/>
              </a:spcAft>
            </a:pPr>
            <a:endParaRPr lang="en-IE" sz="1800" dirty="0"/>
          </a:p>
          <a:p>
            <a:pPr marL="504000" indent="-252000" algn="just">
              <a:spcAft>
                <a:spcPts val="600"/>
              </a:spcAft>
            </a:pPr>
            <a:endParaRPr lang="en-IE" sz="1800" dirty="0">
              <a:highlight>
                <a:srgbClr val="FFFF00"/>
              </a:highlight>
            </a:endParaRPr>
          </a:p>
        </p:txBody>
      </p:sp>
      <p:sp>
        <p:nvSpPr>
          <p:cNvPr id="4" name="Title 3"/>
          <p:cNvSpPr>
            <a:spLocks noGrp="1"/>
          </p:cNvSpPr>
          <p:nvPr>
            <p:ph type="title"/>
          </p:nvPr>
        </p:nvSpPr>
        <p:spPr>
          <a:xfrm>
            <a:off x="970722" y="482860"/>
            <a:ext cx="10515600" cy="874600"/>
          </a:xfrm>
        </p:spPr>
        <p:txBody>
          <a:bodyPr/>
          <a:lstStyle/>
          <a:p>
            <a:r>
              <a:rPr lang="en-IE" dirty="0">
                <a:sym typeface="Arial"/>
              </a:rPr>
              <a:t>IPCEI</a:t>
            </a:r>
            <a:endParaRPr lang="en-IE" dirty="0"/>
          </a:p>
        </p:txBody>
      </p:sp>
    </p:spTree>
    <p:extLst>
      <p:ext uri="{BB962C8B-B14F-4D97-AF65-F5344CB8AC3E}">
        <p14:creationId xmlns:p14="http://schemas.microsoft.com/office/powerpoint/2010/main" val="3496765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590675"/>
            <a:ext cx="10648125" cy="4461333"/>
          </a:xfrm>
        </p:spPr>
        <p:txBody>
          <a:bodyPr/>
          <a:lstStyle/>
          <a:p>
            <a:pPr marL="252000" lvl="0" indent="-252000" algn="just">
              <a:spcAft>
                <a:spcPts val="600"/>
              </a:spcAft>
            </a:pPr>
            <a:endParaRPr lang="en-IE" sz="2000" dirty="0"/>
          </a:p>
          <a:p>
            <a:pPr marL="252000" lvl="0" indent="-252000" algn="just">
              <a:spcAft>
                <a:spcPts val="600"/>
              </a:spcAft>
            </a:pPr>
            <a:r>
              <a:rPr lang="en-IE" sz="2000" dirty="0"/>
              <a:t>The Commission is revising the State aid rules in order to accelerate access to housing.</a:t>
            </a:r>
            <a:endParaRPr lang="en-US" sz="2000" dirty="0"/>
          </a:p>
          <a:p>
            <a:pPr marL="252000" lvl="0" indent="-252000" algn="just">
              <a:spcAft>
                <a:spcPts val="600"/>
              </a:spcAft>
            </a:pPr>
            <a:r>
              <a:rPr lang="en-IE" sz="2000" dirty="0"/>
              <a:t>Plan to propose to introduce a new category of “</a:t>
            </a:r>
            <a:r>
              <a:rPr lang="en-IE" sz="2000" b="1" dirty="0"/>
              <a:t>affordable housing</a:t>
            </a:r>
            <a:r>
              <a:rPr lang="en-IE" sz="2000" dirty="0"/>
              <a:t>”, separate from social housing, which will be </a:t>
            </a:r>
            <a:r>
              <a:rPr lang="en-IE" sz="2000" b="1" dirty="0"/>
              <a:t>block exempted </a:t>
            </a:r>
            <a:r>
              <a:rPr lang="en-IE" sz="2000" dirty="0"/>
              <a:t>from notification under the </a:t>
            </a:r>
            <a:r>
              <a:rPr lang="en-IE" sz="2000" b="1" dirty="0"/>
              <a:t>SGEI Decision</a:t>
            </a:r>
            <a:r>
              <a:rPr lang="en-IE" sz="2000" dirty="0"/>
              <a:t>. That category may notably cover middle income groups. </a:t>
            </a:r>
          </a:p>
          <a:p>
            <a:pPr marL="252000" lvl="0" indent="-252000" algn="just">
              <a:spcAft>
                <a:spcPts val="600"/>
              </a:spcAft>
            </a:pPr>
            <a:r>
              <a:rPr lang="en-IE" sz="2000" dirty="0"/>
              <a:t>The future guidance would set out general conditions (for example target groups, minimum requirements in terms of quality and energy performance and maximum/minimum prices].</a:t>
            </a:r>
            <a:endParaRPr lang="en-US" sz="2000" dirty="0"/>
          </a:p>
          <a:p>
            <a:pPr marL="252000" lvl="0" indent="-252000" algn="just">
              <a:spcAft>
                <a:spcPts val="600"/>
              </a:spcAft>
            </a:pPr>
            <a:r>
              <a:rPr lang="en-IE" sz="2000" dirty="0"/>
              <a:t>We will also consider revising the General Block Exemption Regulation to increase aid amounts and intensities for energy-efficient housing measures.</a:t>
            </a:r>
          </a:p>
          <a:p>
            <a:pPr marL="252000" lvl="0" indent="-252000" algn="just">
              <a:spcAft>
                <a:spcPts val="600"/>
              </a:spcAft>
            </a:pPr>
            <a:r>
              <a:rPr lang="en-IE" sz="2000" b="1" dirty="0"/>
              <a:t>Timing</a:t>
            </a:r>
            <a:r>
              <a:rPr lang="en-IE" sz="2000" dirty="0"/>
              <a:t> : Call for Evidence and a public consultation was launched on 5 June. Plan to consult on the draft revised rules in autumn 2025 with a view to adopt the new SGEI rules in the first quarter of 2026. </a:t>
            </a:r>
            <a:endParaRPr lang="en-US" sz="2000" dirty="0"/>
          </a:p>
          <a:p>
            <a:pPr marL="342900" lvl="0" indent="-342900">
              <a:lnSpc>
                <a:spcPct val="115000"/>
              </a:lnSpc>
              <a:spcAft>
                <a:spcPts val="1200"/>
              </a:spcAft>
              <a:buFont typeface="Symbol" panose="05050102010706020507" pitchFamily="18" charset="2"/>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52000" indent="-252000" algn="just">
              <a:spcAft>
                <a:spcPts val="600"/>
              </a:spcAft>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52000" indent="-252000" algn="just">
              <a:spcAft>
                <a:spcPts val="600"/>
              </a:spcAft>
            </a:pPr>
            <a:r>
              <a:rPr lang="fr-BE" sz="1800" dirty="0"/>
              <a:t>  </a:t>
            </a:r>
          </a:p>
          <a:p>
            <a:pPr marL="252000" indent="-252000" algn="just">
              <a:spcAft>
                <a:spcPts val="600"/>
              </a:spcAft>
            </a:pPr>
            <a:endParaRPr lang="en-IE" sz="1800" dirty="0"/>
          </a:p>
          <a:p>
            <a:pPr marL="504000" indent="-252000" algn="just">
              <a:spcAft>
                <a:spcPts val="600"/>
              </a:spcAft>
            </a:pPr>
            <a:endParaRPr lang="en-IE" sz="1800" dirty="0">
              <a:highlight>
                <a:srgbClr val="FFFF00"/>
              </a:highlight>
            </a:endParaRPr>
          </a:p>
        </p:txBody>
      </p:sp>
      <p:sp>
        <p:nvSpPr>
          <p:cNvPr id="4" name="Title 3"/>
          <p:cNvSpPr>
            <a:spLocks noGrp="1"/>
          </p:cNvSpPr>
          <p:nvPr>
            <p:ph type="title"/>
          </p:nvPr>
        </p:nvSpPr>
        <p:spPr>
          <a:xfrm>
            <a:off x="970722" y="482860"/>
            <a:ext cx="10515600" cy="874600"/>
          </a:xfrm>
        </p:spPr>
        <p:txBody>
          <a:bodyPr/>
          <a:lstStyle/>
          <a:p>
            <a:r>
              <a:rPr lang="en-IE" dirty="0">
                <a:sym typeface="Arial"/>
              </a:rPr>
              <a:t>Housing</a:t>
            </a:r>
            <a:endParaRPr lang="en-IE" dirty="0"/>
          </a:p>
        </p:txBody>
      </p:sp>
    </p:spTree>
    <p:extLst>
      <p:ext uri="{BB962C8B-B14F-4D97-AF65-F5344CB8AC3E}">
        <p14:creationId xmlns:p14="http://schemas.microsoft.com/office/powerpoint/2010/main" val="1256781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197" y="1590675"/>
            <a:ext cx="10648125" cy="4461333"/>
          </a:xfrm>
        </p:spPr>
        <p:txBody>
          <a:bodyPr/>
          <a:lstStyle/>
          <a:p>
            <a:pPr marL="252000" lvl="0" indent="-252000" algn="just">
              <a:spcAft>
                <a:spcPts val="600"/>
              </a:spcAft>
            </a:pPr>
            <a:endParaRPr lang="en-IE" sz="2000" dirty="0"/>
          </a:p>
          <a:p>
            <a:pPr marL="252000" indent="-252000" algn="just">
              <a:spcAft>
                <a:spcPts val="600"/>
              </a:spcAft>
            </a:pPr>
            <a:r>
              <a:rPr lang="en-IE" sz="2000" dirty="0"/>
              <a:t>Over the last few years, we have already made several targeted updates of the GBER to accompany EU policy objectives, when this could be done based on our case experience.</a:t>
            </a:r>
            <a:endParaRPr lang="en-US" sz="2000" dirty="0"/>
          </a:p>
          <a:p>
            <a:pPr marL="252000" indent="-252000" algn="just">
              <a:spcAft>
                <a:spcPts val="600"/>
              </a:spcAft>
            </a:pPr>
            <a:r>
              <a:rPr lang="en-IE" sz="2000" dirty="0"/>
              <a:t>As you know the whole of the GBER expires end 2026 and will be reviewed.</a:t>
            </a:r>
            <a:endParaRPr lang="en-US" sz="2000" dirty="0"/>
          </a:p>
          <a:p>
            <a:pPr marL="252000" indent="-252000" algn="just">
              <a:spcAft>
                <a:spcPts val="600"/>
              </a:spcAft>
            </a:pPr>
            <a:r>
              <a:rPr lang="en-IE" sz="2000" dirty="0"/>
              <a:t>Opportunity to take a thorough look at the structure and the substance of the GBER and to explore scope for ambitious further simplification and clarification. </a:t>
            </a:r>
          </a:p>
          <a:p>
            <a:pPr marL="252000" indent="-252000" algn="just">
              <a:spcAft>
                <a:spcPts val="600"/>
              </a:spcAft>
            </a:pPr>
            <a:r>
              <a:rPr lang="en-IE" sz="2000" dirty="0"/>
              <a:t>Opportunity to check and make sure that the GBER is aligned with the priorities of the Clean Industrial Deal and ready to help operationalize the objectives of the next Multiannual Financial Framework (starting 2028).</a:t>
            </a:r>
            <a:r>
              <a:rPr lang="fr-BE" sz="1800" dirty="0"/>
              <a:t>  </a:t>
            </a:r>
          </a:p>
          <a:p>
            <a:pPr marL="252000" indent="-252000" algn="just">
              <a:spcAft>
                <a:spcPts val="600"/>
              </a:spcAft>
            </a:pPr>
            <a:endParaRPr lang="en-IE" sz="1800" dirty="0"/>
          </a:p>
          <a:p>
            <a:pPr marL="504000" indent="-252000" algn="just">
              <a:spcAft>
                <a:spcPts val="600"/>
              </a:spcAft>
            </a:pPr>
            <a:endParaRPr lang="en-IE" sz="1800" dirty="0">
              <a:highlight>
                <a:srgbClr val="FFFF00"/>
              </a:highlight>
            </a:endParaRPr>
          </a:p>
        </p:txBody>
      </p:sp>
      <p:sp>
        <p:nvSpPr>
          <p:cNvPr id="4" name="Title 3"/>
          <p:cNvSpPr>
            <a:spLocks noGrp="1"/>
          </p:cNvSpPr>
          <p:nvPr>
            <p:ph type="title"/>
          </p:nvPr>
        </p:nvSpPr>
        <p:spPr>
          <a:xfrm>
            <a:off x="970722" y="482860"/>
            <a:ext cx="10515600" cy="874600"/>
          </a:xfrm>
        </p:spPr>
        <p:txBody>
          <a:bodyPr/>
          <a:lstStyle/>
          <a:p>
            <a:r>
              <a:rPr lang="en-IE" dirty="0">
                <a:sym typeface="Arial"/>
              </a:rPr>
              <a:t>GBER review</a:t>
            </a:r>
            <a:endParaRPr lang="en-IE" dirty="0"/>
          </a:p>
        </p:txBody>
      </p:sp>
    </p:spTree>
    <p:extLst>
      <p:ext uri="{BB962C8B-B14F-4D97-AF65-F5344CB8AC3E}">
        <p14:creationId xmlns:p14="http://schemas.microsoft.com/office/powerpoint/2010/main" val="967964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sz="4400"/>
              <a:t>Thank you </a:t>
            </a:r>
            <a:r>
              <a:rPr lang="en-IE" sz="4400" dirty="0"/>
              <a:t>for your attention</a:t>
            </a:r>
            <a:r>
              <a:rPr lang="de-AT" sz="4400" dirty="0"/>
              <a:t>!</a:t>
            </a:r>
            <a:endParaRPr lang="en-GB" sz="4400" dirty="0"/>
          </a:p>
        </p:txBody>
      </p:sp>
      <p:sp>
        <p:nvSpPr>
          <p:cNvPr id="3" name="Subtitle 2"/>
          <p:cNvSpPr>
            <a:spLocks noGrp="1"/>
          </p:cNvSpPr>
          <p:nvPr>
            <p:ph type="subTitle" idx="1"/>
          </p:nvPr>
        </p:nvSpPr>
        <p:spPr>
          <a:xfrm>
            <a:off x="580466" y="5037294"/>
            <a:ext cx="7375757" cy="1499841"/>
          </a:xfrm>
        </p:spPr>
        <p:txBody>
          <a:bodyPr wrap="square" anchor="b" anchorCtr="0"/>
          <a:lstStyle/>
          <a:p>
            <a:r>
              <a:rPr lang="en-US" sz="1050" b="1" dirty="0"/>
              <a:t>© European Union 2020</a:t>
            </a:r>
          </a:p>
          <a:p>
            <a:r>
              <a:rPr lang="en-IE" sz="1050" dirty="0"/>
              <a:t>Unless otherwise noted the reuse of this presentation is authorised under the </a:t>
            </a:r>
            <a:r>
              <a:rPr lang="en-IE" sz="1050" dirty="0">
                <a:hlinkClick r:id="rId3"/>
              </a:rPr>
              <a:t>CC BY 4.0 </a:t>
            </a:r>
            <a:r>
              <a:rPr lang="en-IE" sz="1050" dirty="0"/>
              <a:t>license. For any use or reproduction of elements that are not owned by the EU, permission may need to be sought directly from the respective right holders.</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695" y="5037294"/>
            <a:ext cx="1023496" cy="358097"/>
          </a:xfrm>
          <a:prstGeom prst="rect">
            <a:avLst/>
          </a:prstGeom>
        </p:spPr>
      </p:pic>
    </p:spTree>
    <p:extLst>
      <p:ext uri="{BB962C8B-B14F-4D97-AF65-F5344CB8AC3E}">
        <p14:creationId xmlns:p14="http://schemas.microsoft.com/office/powerpoint/2010/main" val="1029566532"/>
      </p:ext>
    </p:extLst>
  </p:cSld>
  <p:clrMapOvr>
    <a:masterClrMapping/>
  </p:clrMapOvr>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Presentation.pptx" id="{DF0E4C23-23CF-4CA0-B78D-4EE4E4812529}" vid="{A275074F-6DFA-4FBF-AA5C-38C3649C39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098AE41A192E4C85C747A9850AEF9A" ma:contentTypeVersion="1" ma:contentTypeDescription="Create a new document." ma:contentTypeScope="" ma:versionID="5a8770b97c883eee6e80458dbe9e6cc2">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EEACE0-6474-4130-B64E-D9F9E5478D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F87431-2774-4E17-BE38-8A579357848D}">
  <ds:schemaRefs>
    <ds:schemaRef ds:uri="http://purl.org/dc/elements/1.1/"/>
    <ds:schemaRef ds:uri="http://schemas.microsoft.com/office/infopath/2007/PartnerControls"/>
    <ds:schemaRef ds:uri="http://schemas.microsoft.com/office/2006/metadata/properties"/>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 ds:uri="http://schemas.microsoft.com/sharepoint/v3"/>
  </ds:schemaRefs>
</ds:datastoreItem>
</file>

<file path=customXml/itemProps3.xml><?xml version="1.0" encoding="utf-8"?>
<ds:datastoreItem xmlns:ds="http://schemas.openxmlformats.org/officeDocument/2006/customXml" ds:itemID="{4B1CAF70-02D1-4551-A536-63581F6A80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419</TotalTime>
  <Words>1495</Words>
  <Application>Microsoft Office PowerPoint</Application>
  <PresentationFormat>Widescreen</PresentationFormat>
  <Paragraphs>101</Paragraphs>
  <Slides>12</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MS Mincho</vt:lpstr>
      <vt:lpstr>Aptos</vt:lpstr>
      <vt:lpstr>Arial</vt:lpstr>
      <vt:lpstr>Calibri</vt:lpstr>
      <vt:lpstr>Symbol</vt:lpstr>
      <vt:lpstr>Times New Roman</vt:lpstr>
      <vt:lpstr>Wingdings</vt:lpstr>
      <vt:lpstr>Office Theme</vt:lpstr>
      <vt:lpstr>State aid policy priorities: a look at what’s ahead </vt:lpstr>
      <vt:lpstr>A quick look back: challenging times…</vt:lpstr>
      <vt:lpstr>Looking ahead: Some context</vt:lpstr>
      <vt:lpstr>Looking ahead: EVP Ribera mission letter</vt:lpstr>
      <vt:lpstr>Scope and objectives of the Clean Industrial Deal (CID)</vt:lpstr>
      <vt:lpstr>PowerPoint Presentation</vt:lpstr>
      <vt:lpstr>General approach and main elements of the draft new State aid framework</vt:lpstr>
      <vt:lpstr>IPCEI</vt:lpstr>
      <vt:lpstr>IPCEI</vt:lpstr>
      <vt:lpstr>Housing</vt:lpstr>
      <vt:lpstr>GBER review</vt:lpstr>
      <vt:lpstr>Thank you for your attention!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Yvonne (COMM)</dc:creator>
  <cp:lastModifiedBy>MEDGHOUL Salim (COMP)</cp:lastModifiedBy>
  <cp:revision>141</cp:revision>
  <cp:lastPrinted>2023-01-23T12:54:20Z</cp:lastPrinted>
  <dcterms:created xsi:type="dcterms:W3CDTF">2019-08-09T12:06:42Z</dcterms:created>
  <dcterms:modified xsi:type="dcterms:W3CDTF">2025-06-11T13:16:50Z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0x010100AF098AE41A192E4C85C747A9850AEF9A</vt:lpwstr>
  </property>
  <property fmtid="{D5CDD505-2E9C-101B-9397-08002B2CF9AE}" pid="3" name="MSIP_Label_6bd9ddd1-4d20-43f6-abfa-fc3c07406f94_Enabled">
    <vt:lpwstr>true</vt:lpwstr>
  </property>
  <property fmtid="{D5CDD505-2E9C-101B-9397-08002B2CF9AE}" pid="4" name="MSIP_Label_6bd9ddd1-4d20-43f6-abfa-fc3c07406f94_SetDate">
    <vt:lpwstr>2023-01-22T16:12:27Z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6781b367-7997-4c0f-8c0c-fa4eb8770684</vt:lpwstr>
  </property>
  <property fmtid="{D5CDD505-2E9C-101B-9397-08002B2CF9AE}" pid="9" name="MSIP_Label_6bd9ddd1-4d20-43f6-abfa-fc3c07406f94_ContentBits">
    <vt:lpwstr>0</vt:lpwstr>
  </property>
</Properties>
</file>