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9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0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1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1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7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8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9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  <p:sldMasterId id="2147484066" r:id="rId2"/>
    <p:sldMasterId id="2147483656" r:id="rId3"/>
    <p:sldMasterId id="2147483874" r:id="rId4"/>
    <p:sldMasterId id="2147483660" r:id="rId5"/>
    <p:sldMasterId id="2147483658" r:id="rId6"/>
    <p:sldMasterId id="2147483662" r:id="rId7"/>
    <p:sldMasterId id="2147483664" r:id="rId8"/>
    <p:sldMasterId id="2147483884" r:id="rId9"/>
    <p:sldMasterId id="2147483650" r:id="rId10"/>
    <p:sldMasterId id="2147483684" r:id="rId11"/>
    <p:sldMasterId id="2147484073" r:id="rId12"/>
    <p:sldMasterId id="2147484069" r:id="rId13"/>
    <p:sldMasterId id="2147483692" r:id="rId14"/>
    <p:sldMasterId id="2147483704" r:id="rId15"/>
    <p:sldMasterId id="2147483876" r:id="rId16"/>
    <p:sldMasterId id="2147483700" r:id="rId17"/>
    <p:sldMasterId id="2147483880" r:id="rId18"/>
    <p:sldMasterId id="2147483696" r:id="rId19"/>
    <p:sldMasterId id="2147483688" r:id="rId20"/>
  </p:sldMasterIdLst>
  <p:notesMasterIdLst>
    <p:notesMasterId r:id="rId29"/>
  </p:notesMasterIdLst>
  <p:handoutMasterIdLst>
    <p:handoutMasterId r:id="rId30"/>
  </p:handoutMasterIdLst>
  <p:sldIdLst>
    <p:sldId id="299" r:id="rId21"/>
    <p:sldId id="344" r:id="rId22"/>
    <p:sldId id="351" r:id="rId23"/>
    <p:sldId id="342" r:id="rId24"/>
    <p:sldId id="345" r:id="rId25"/>
    <p:sldId id="346" r:id="rId26"/>
    <p:sldId id="340" r:id="rId27"/>
    <p:sldId id="348" r:id="rId28"/>
  </p:sldIdLst>
  <p:sldSz cx="9144000" cy="5143500" type="screen16x9"/>
  <p:notesSz cx="6797675" cy="98726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pen Sans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pen Sans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pen Sans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pen Sans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Open Sans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pen Sans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pen Sans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pen Sans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pen Sans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38">
          <p15:clr>
            <a:srgbClr val="A4A3A4"/>
          </p15:clr>
        </p15:guide>
        <p15:guide id="2" pos="3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A769"/>
    <a:srgbClr val="003399"/>
    <a:srgbClr val="95A393"/>
    <a:srgbClr val="9D1915"/>
    <a:srgbClr val="684F49"/>
    <a:srgbClr val="44516C"/>
    <a:srgbClr val="969696"/>
    <a:srgbClr val="930000"/>
    <a:srgbClr val="C79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24" autoAdjust="0"/>
    <p:restoredTop sz="94662" autoAdjust="0"/>
  </p:normalViewPr>
  <p:slideViewPr>
    <p:cSldViewPr>
      <p:cViewPr varScale="1">
        <p:scale>
          <a:sx n="152" d="100"/>
          <a:sy n="152" d="100"/>
        </p:scale>
        <p:origin x="912" y="132"/>
      </p:cViewPr>
      <p:guideLst>
        <p:guide orient="horz" pos="838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3888" y="-9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5B01C68-E67B-4996-A87B-2F4BCB4CE03A}" type="datetimeFigureOut">
              <a:rPr lang="fr-BE"/>
              <a:pPr>
                <a:defRPr/>
              </a:pPr>
              <a:t>11/06/2025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377317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377317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01F86C1-3ABB-46B5-B1A4-4AE64DEB3D0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7025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9CA16E-6821-4305-BD95-0AB3D3718047}" type="datetimeFigureOut">
              <a:rPr lang="fr-BE"/>
              <a:pPr>
                <a:defRPr/>
              </a:pPr>
              <a:t>11/06/2025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6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fr-B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77317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377317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83C3217-AFF6-44D1-94CF-DC88E82D613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6243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présentatio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6731794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0" cap="all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673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r="14732"/>
          <a:stretch>
            <a:fillRect/>
          </a:stretch>
        </p:blipFill>
        <p:spPr bwMode="auto">
          <a:xfrm>
            <a:off x="4530725" y="785813"/>
            <a:ext cx="4613275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3914387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cap="all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12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présentatio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54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 hasCustomPrompt="1"/>
          </p:nvPr>
        </p:nvSpPr>
        <p:spPr>
          <a:xfrm>
            <a:off x="441589" y="1322624"/>
            <a:ext cx="6731794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cap="none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3505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72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 hasCustomPrompt="1"/>
          </p:nvPr>
        </p:nvSpPr>
        <p:spPr>
          <a:xfrm>
            <a:off x="441589" y="1322624"/>
            <a:ext cx="3914387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cap="none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04"/>
          <a:stretch/>
        </p:blipFill>
        <p:spPr>
          <a:xfrm>
            <a:off x="4561205" y="785813"/>
            <a:ext cx="4577779" cy="394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18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6731794" cy="232171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5400" b="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118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r="14732"/>
          <a:stretch>
            <a:fillRect/>
          </a:stretch>
        </p:blipFill>
        <p:spPr bwMode="auto">
          <a:xfrm>
            <a:off x="4530725" y="785813"/>
            <a:ext cx="4613275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3914387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cap="all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5719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2"/>
            <a:ext cx="6731794" cy="232171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5400" b="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4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r="14732"/>
          <a:stretch>
            <a:fillRect/>
          </a:stretch>
        </p:blipFill>
        <p:spPr bwMode="auto">
          <a:xfrm>
            <a:off x="4530725" y="785813"/>
            <a:ext cx="4613275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3914387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cap="all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71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r="14732"/>
          <a:stretch>
            <a:fillRect/>
          </a:stretch>
        </p:blipFill>
        <p:spPr bwMode="auto">
          <a:xfrm>
            <a:off x="4530725" y="785813"/>
            <a:ext cx="4613275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3914387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cap="all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233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6731794" cy="232171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5400" b="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8064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6731794" cy="232171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5400" b="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486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r="14732"/>
          <a:stretch>
            <a:fillRect/>
          </a:stretch>
        </p:blipFill>
        <p:spPr bwMode="auto">
          <a:xfrm>
            <a:off x="4530725" y="785813"/>
            <a:ext cx="4613275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3914387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cap="all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821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6731794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6445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r="14732"/>
          <a:stretch>
            <a:fillRect/>
          </a:stretch>
        </p:blipFill>
        <p:spPr bwMode="auto">
          <a:xfrm>
            <a:off x="4530725" y="785813"/>
            <a:ext cx="4613275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3914387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cap="all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2251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6731794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7751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r="14732"/>
          <a:stretch>
            <a:fillRect/>
          </a:stretch>
        </p:blipFill>
        <p:spPr bwMode="auto">
          <a:xfrm>
            <a:off x="4530725" y="785813"/>
            <a:ext cx="4613275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3914387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cap="all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2587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6731794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250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présent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42925" y="1220788"/>
            <a:ext cx="10477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r="14732"/>
          <a:stretch>
            <a:fillRect/>
          </a:stretch>
        </p:blipFill>
        <p:spPr bwMode="auto">
          <a:xfrm>
            <a:off x="4530725" y="785813"/>
            <a:ext cx="4613275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39750" y="4839892"/>
            <a:ext cx="3168650" cy="270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16" title="Titre principale"/>
          <p:cNvSpPr>
            <a:spLocks noGrp="1"/>
          </p:cNvSpPr>
          <p:nvPr>
            <p:ph sz="quarter" idx="10"/>
          </p:nvPr>
        </p:nvSpPr>
        <p:spPr>
          <a:xfrm>
            <a:off x="441589" y="1322624"/>
            <a:ext cx="3914387" cy="2321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cap="all" baseline="0">
                <a:solidFill>
                  <a:schemeClr val="bg1"/>
                </a:solidFill>
                <a:latin typeface="Open Sans 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7558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29928"/>
            <a:ext cx="8352730" cy="3348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158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29928"/>
            <a:ext cx="8352730" cy="3402062"/>
          </a:xfrm>
          <a:prstGeom prst="rect">
            <a:avLst/>
          </a:prstGeom>
        </p:spPr>
        <p:txBody>
          <a:bodyPr numCol="2" spcCol="36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9863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29928"/>
            <a:ext cx="3528194" cy="3402062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29932"/>
            <a:ext cx="4787900" cy="3401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859353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none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05684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66747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none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2421994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57863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9697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9825209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8740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72163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9053233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08644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37615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>
              <a:defRPr lang="en-US" sz="16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4931834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0858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56040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>
              <a:defRPr lang="en-US" sz="16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8229567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79534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82199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>
              <a:defRPr lang="en-US" sz="16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41243757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99241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308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>
              <a:defRPr lang="en-US" sz="16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0518954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00961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47471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>
              <a:defRPr lang="en-US" sz="16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8814118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7620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>
              <a:defRPr lang="en-US" sz="1600" baseline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68596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>
              <a:defRPr lang="en-US" sz="16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21608767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294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29760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intérieur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8352730" cy="3348372"/>
          </a:xfrm>
          <a:prstGeom prst="rect">
            <a:avLst/>
          </a:prstGeom>
        </p:spPr>
        <p:txBody>
          <a:bodyPr numCol="2" spcCol="36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2700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intérie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804" y="345426"/>
            <a:ext cx="7373556" cy="768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750" y="1383618"/>
            <a:ext cx="3528194" cy="3348372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56100" y="1383618"/>
            <a:ext cx="4787900" cy="334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2437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4" Type="http://schemas.openxmlformats.org/officeDocument/2006/relationships/theme" Target="../theme/theme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85813"/>
            <a:ext cx="9144000" cy="3946525"/>
          </a:xfrm>
          <a:prstGeom prst="rect">
            <a:avLst/>
          </a:prstGeom>
          <a:solidFill>
            <a:srgbClr val="315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dirty="0"/>
              <a:t>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9749" y="8151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TextBox 12"/>
          <p:cNvSpPr txBox="1">
            <a:spLocks noChangeArrowheads="1"/>
          </p:cNvSpPr>
          <p:nvPr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pic>
        <p:nvPicPr>
          <p:cNvPr id="2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210649"/>
            <a:ext cx="1819275" cy="31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71431"/>
            <a:ext cx="504056" cy="4445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85813"/>
            <a:ext cx="9144000" cy="3946525"/>
          </a:xfrm>
          <a:prstGeom prst="rect">
            <a:avLst/>
          </a:prstGeom>
          <a:solidFill>
            <a:srgbClr val="CDA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dirty="0"/>
              <a:t>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9749" y="815181"/>
            <a:ext cx="4320000" cy="0"/>
          </a:xfrm>
          <a:prstGeom prst="line">
            <a:avLst/>
          </a:prstGeom>
          <a:ln w="5715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TextBox 12"/>
          <p:cNvSpPr txBox="1">
            <a:spLocks noChangeArrowheads="1"/>
          </p:cNvSpPr>
          <p:nvPr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pic>
        <p:nvPicPr>
          <p:cNvPr id="2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210649"/>
            <a:ext cx="1819275" cy="31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71431"/>
            <a:ext cx="504056" cy="44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61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85813"/>
            <a:ext cx="9144000" cy="3946525"/>
          </a:xfrm>
          <a:prstGeom prst="rect">
            <a:avLst/>
          </a:prstGeom>
          <a:solidFill>
            <a:srgbClr val="9D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cxnSp>
        <p:nvCxnSpPr>
          <p:cNvPr id="9" name="Straight Connector 8"/>
          <p:cNvCxnSpPr/>
          <p:nvPr/>
        </p:nvCxnSpPr>
        <p:spPr>
          <a:xfrm>
            <a:off x="539749" y="8151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TextBox 12"/>
          <p:cNvSpPr txBox="1">
            <a:spLocks noChangeArrowheads="1"/>
          </p:cNvSpPr>
          <p:nvPr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pic>
        <p:nvPicPr>
          <p:cNvPr id="2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210649"/>
            <a:ext cx="1819275" cy="31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71431"/>
            <a:ext cx="504056" cy="4445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85813"/>
            <a:ext cx="9144000" cy="3946525"/>
          </a:xfrm>
          <a:prstGeom prst="rect">
            <a:avLst/>
          </a:prstGeom>
          <a:solidFill>
            <a:srgbClr val="A0A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cxnSp>
        <p:nvCxnSpPr>
          <p:cNvPr id="9" name="Straight Connector 8"/>
          <p:cNvCxnSpPr/>
          <p:nvPr/>
        </p:nvCxnSpPr>
        <p:spPr>
          <a:xfrm>
            <a:off x="539749" y="8151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1" name="TextBox 12"/>
          <p:cNvSpPr txBox="1">
            <a:spLocks noChangeArrowheads="1"/>
          </p:cNvSpPr>
          <p:nvPr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pic>
        <p:nvPicPr>
          <p:cNvPr id="307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210649"/>
            <a:ext cx="1819275" cy="31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71431"/>
            <a:ext cx="504056" cy="4445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85813"/>
            <a:ext cx="9144000" cy="3946525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cxnSp>
        <p:nvCxnSpPr>
          <p:cNvPr id="9" name="Straight Connector 8"/>
          <p:cNvCxnSpPr/>
          <p:nvPr/>
        </p:nvCxnSpPr>
        <p:spPr>
          <a:xfrm>
            <a:off x="539749" y="8151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1" name="TextBox 12"/>
          <p:cNvSpPr txBox="1">
            <a:spLocks noChangeArrowheads="1"/>
          </p:cNvSpPr>
          <p:nvPr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pic>
        <p:nvPicPr>
          <p:cNvPr id="2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210649"/>
            <a:ext cx="1819275" cy="31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71431"/>
            <a:ext cx="504056" cy="4445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85813"/>
            <a:ext cx="9144000" cy="3946525"/>
          </a:xfrm>
          <a:prstGeom prst="rect">
            <a:avLst/>
          </a:prstGeom>
          <a:solidFill>
            <a:srgbClr val="445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cxnSp>
        <p:nvCxnSpPr>
          <p:cNvPr id="9" name="Straight Connector 8"/>
          <p:cNvCxnSpPr/>
          <p:nvPr/>
        </p:nvCxnSpPr>
        <p:spPr>
          <a:xfrm>
            <a:off x="539749" y="8151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7" name="TextBox 12"/>
          <p:cNvSpPr txBox="1">
            <a:spLocks noChangeArrowheads="1"/>
          </p:cNvSpPr>
          <p:nvPr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pic>
        <p:nvPicPr>
          <p:cNvPr id="5125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210649"/>
            <a:ext cx="1819275" cy="31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71431"/>
            <a:ext cx="504056" cy="4445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1" r:id="rId2"/>
    <p:sldLayoutId id="2147484032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85813"/>
            <a:ext cx="9144000" cy="3946525"/>
          </a:xfrm>
          <a:prstGeom prst="rect">
            <a:avLst/>
          </a:prstGeom>
          <a:solidFill>
            <a:srgbClr val="230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cxnSp>
        <p:nvCxnSpPr>
          <p:cNvPr id="9" name="Straight Connector 8"/>
          <p:cNvCxnSpPr/>
          <p:nvPr/>
        </p:nvCxnSpPr>
        <p:spPr>
          <a:xfrm>
            <a:off x="539749" y="8151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5" name="TextBox 12"/>
          <p:cNvSpPr txBox="1">
            <a:spLocks noChangeArrowheads="1"/>
          </p:cNvSpPr>
          <p:nvPr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pic>
        <p:nvPicPr>
          <p:cNvPr id="6149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210649"/>
            <a:ext cx="1819275" cy="31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71431"/>
            <a:ext cx="504056" cy="4445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85813"/>
            <a:ext cx="9144000" cy="3946525"/>
          </a:xfrm>
          <a:prstGeom prst="rect">
            <a:avLst/>
          </a:prstGeom>
          <a:solidFill>
            <a:srgbClr val="A58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6149" name="TextBox 12"/>
          <p:cNvSpPr txBox="1">
            <a:spLocks noChangeArrowheads="1"/>
          </p:cNvSpPr>
          <p:nvPr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pic>
        <p:nvPicPr>
          <p:cNvPr id="7173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210649"/>
            <a:ext cx="1819275" cy="31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539749" y="8151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71431"/>
            <a:ext cx="504056" cy="4445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85813"/>
            <a:ext cx="9144000" cy="3946525"/>
          </a:xfrm>
          <a:prstGeom prst="rect">
            <a:avLst/>
          </a:prstGeom>
          <a:solidFill>
            <a:srgbClr val="684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6149" name="TextBox 12"/>
          <p:cNvSpPr txBox="1">
            <a:spLocks noChangeArrowheads="1"/>
          </p:cNvSpPr>
          <p:nvPr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pic>
        <p:nvPicPr>
          <p:cNvPr id="819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210649"/>
            <a:ext cx="1819275" cy="31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539749" y="8151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71431"/>
            <a:ext cx="504056" cy="4445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 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33400" y="28575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301625"/>
            <a:ext cx="50482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"/>
            <a:ext cx="9144000" cy="1260000"/>
          </a:xfrm>
          <a:prstGeom prst="rect">
            <a:avLst/>
          </a:prstGeom>
          <a:solidFill>
            <a:srgbClr val="CDA7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9749" y="27660"/>
            <a:ext cx="4320000" cy="0"/>
          </a:xfrm>
          <a:prstGeom prst="line">
            <a:avLst/>
          </a:prstGeom>
          <a:ln w="5715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9749" y="296863"/>
            <a:ext cx="504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"/>
            <a:ext cx="9144000" cy="126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9749" y="25400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9749" y="296863"/>
            <a:ext cx="50482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627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1330325"/>
          </a:xfrm>
          <a:prstGeom prst="rect">
            <a:avLst/>
          </a:prstGeom>
          <a:solidFill>
            <a:srgbClr val="315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8783" y="277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8783" y="296863"/>
            <a:ext cx="504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1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1330325"/>
          </a:xfrm>
          <a:prstGeom prst="rect">
            <a:avLst/>
          </a:prstGeom>
          <a:solidFill>
            <a:srgbClr val="9B1B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277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296863"/>
            <a:ext cx="504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1330325"/>
          </a:xfrm>
          <a:prstGeom prst="rect">
            <a:avLst/>
          </a:prstGeom>
          <a:solidFill>
            <a:srgbClr val="A0A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27660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296863"/>
            <a:ext cx="504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1330325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277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296863"/>
            <a:ext cx="504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1330325"/>
          </a:xfrm>
          <a:prstGeom prst="rect">
            <a:avLst/>
          </a:prstGeom>
          <a:solidFill>
            <a:srgbClr val="445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277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296863"/>
            <a:ext cx="504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1330325"/>
          </a:xfrm>
          <a:prstGeom prst="rect">
            <a:avLst/>
          </a:prstGeom>
          <a:solidFill>
            <a:srgbClr val="230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277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296863"/>
            <a:ext cx="504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1330325"/>
          </a:xfrm>
          <a:prstGeom prst="rect">
            <a:avLst/>
          </a:prstGeom>
          <a:solidFill>
            <a:srgbClr val="A58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277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296863"/>
            <a:ext cx="504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1330325"/>
          </a:xfrm>
          <a:prstGeom prst="rect">
            <a:avLst/>
          </a:prstGeom>
          <a:solidFill>
            <a:srgbClr val="684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989763" y="4840288"/>
            <a:ext cx="19446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</a:defRPr>
            </a:lvl9pPr>
          </a:lstStyle>
          <a:p>
            <a:pPr algn="r">
              <a:defRPr/>
            </a:pPr>
            <a:r>
              <a:rPr lang="fr-BE" altLang="fr-FR" sz="800" smtClean="0">
                <a:cs typeface="Open Sans" pitchFamily="34" charset="0"/>
              </a:rPr>
              <a:t>curia.europa.eu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27781"/>
            <a:ext cx="4320000" cy="0"/>
          </a:xfrm>
          <a:prstGeom prst="line">
            <a:avLst/>
          </a:prstGeom>
          <a:ln w="57150">
            <a:solidFill>
              <a:srgbClr val="CDA7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296863"/>
            <a:ext cx="504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Placeholder 2"/>
          <p:cNvSpPr>
            <a:spLocks noGrp="1"/>
          </p:cNvSpPr>
          <p:nvPr>
            <p:ph type="body" sz="quarter" idx="11"/>
          </p:nvPr>
        </p:nvSpPr>
        <p:spPr bwMode="auto">
          <a:xfrm>
            <a:off x="405396" y="4803998"/>
            <a:ext cx="5184378" cy="269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fr-FR" smtClean="0">
                <a:ea typeface="ＭＳ Ｐゴシック" panose="020B0600070205080204" pitchFamily="34" charset="-128"/>
              </a:rPr>
              <a:t>Gian Marco Galletti, </a:t>
            </a:r>
            <a:r>
              <a:rPr lang="en-US" altLang="fr-FR" i="1" smtClean="0">
                <a:ea typeface="ＭＳ Ｐゴシック" panose="020B0600070205080204" pitchFamily="34" charset="-128"/>
              </a:rPr>
              <a:t>Référendaire</a:t>
            </a:r>
            <a:r>
              <a:rPr lang="en-US" altLang="fr-FR" smtClean="0">
                <a:ea typeface="ＭＳ Ｐゴシック" panose="020B0600070205080204" pitchFamily="34" charset="-128"/>
              </a:rPr>
              <a:t> at the Court of Justice of the EU</a:t>
            </a:r>
            <a:br>
              <a:rPr lang="en-US" altLang="fr-FR" smtClean="0">
                <a:ea typeface="ＭＳ Ｐゴシック" panose="020B0600070205080204" pitchFamily="34" charset="-128"/>
              </a:rPr>
            </a:br>
            <a:r>
              <a:rPr lang="en-US" altLang="fr-FR" smtClean="0">
                <a:ea typeface="ＭＳ Ｐゴシック" panose="020B0600070205080204" pitchFamily="34" charset="-128"/>
              </a:rPr>
              <a:t>(intervening in a personal capacity)</a:t>
            </a:r>
            <a:endParaRPr lang="fr-BE" altLang="fr-FR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21384" y="1275606"/>
            <a:ext cx="3914775" cy="3121570"/>
          </a:xfrm>
        </p:spPr>
        <p:txBody>
          <a:bodyPr/>
          <a:lstStyle/>
          <a:p>
            <a:pPr>
              <a:defRPr/>
            </a:pPr>
            <a:endParaRPr lang="en-US" sz="1200" b="1" dirty="0" smtClean="0"/>
          </a:p>
          <a:p>
            <a:pPr algn="just">
              <a:defRPr/>
            </a:pPr>
            <a:endParaRPr lang="en-US" sz="1400" b="1" dirty="0"/>
          </a:p>
          <a:p>
            <a:pPr>
              <a:defRPr/>
            </a:pPr>
            <a:endParaRPr lang="en-US" sz="1200" b="1" dirty="0" smtClean="0"/>
          </a:p>
          <a:p>
            <a:pPr algn="ctr">
              <a:defRPr/>
            </a:pPr>
            <a:r>
              <a:rPr lang="en-US" sz="2000" b="1" dirty="0" smtClean="0"/>
              <a:t>ACCESS to EU courts in state aid cases</a:t>
            </a:r>
            <a:endParaRPr lang="fr-BE" sz="2000" dirty="0"/>
          </a:p>
          <a:p>
            <a:pPr algn="ctr">
              <a:defRPr/>
            </a:pPr>
            <a:endParaRPr lang="en-US" sz="1050" b="1" dirty="0" smtClean="0"/>
          </a:p>
          <a:p>
            <a:pPr algn="ctr">
              <a:spcAft>
                <a:spcPts val="1800"/>
              </a:spcAft>
              <a:defRPr/>
            </a:pPr>
            <a:endParaRPr lang="en-US" sz="1050" b="1" dirty="0" smtClean="0"/>
          </a:p>
          <a:p>
            <a:pPr algn="ctr">
              <a:defRPr/>
            </a:pPr>
            <a:r>
              <a:rPr lang="en-US" sz="1050" b="1" dirty="0" smtClean="0"/>
              <a:t>International conference “State Aid: Estonian legal context and european perspective”</a:t>
            </a:r>
            <a:r>
              <a:rPr lang="en-GB" sz="1050" b="1" dirty="0" smtClean="0"/>
              <a:t>, 13</a:t>
            </a:r>
            <a:r>
              <a:rPr lang="en-GB" sz="1050" b="1" baseline="30000" dirty="0" smtClean="0"/>
              <a:t>th</a:t>
            </a:r>
            <a:r>
              <a:rPr lang="en-GB" sz="1050" b="1" dirty="0" smtClean="0"/>
              <a:t> JUNE 2025</a:t>
            </a:r>
            <a:endParaRPr lang="en-US" sz="1050" b="1" dirty="0" smtClean="0"/>
          </a:p>
          <a:p>
            <a:pPr>
              <a:defRPr/>
            </a:pPr>
            <a:endParaRPr lang="en-US" sz="1200" b="1" dirty="0" smtClean="0"/>
          </a:p>
          <a:p>
            <a:pPr algn="ctr">
              <a:defRPr/>
            </a:pPr>
            <a:endParaRPr lang="en-US" sz="1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12397" y="270711"/>
            <a:ext cx="5328592" cy="768162"/>
          </a:xfrm>
        </p:spPr>
        <p:txBody>
          <a:bodyPr/>
          <a:lstStyle/>
          <a:p>
            <a:pPr algn="ctr"/>
            <a:r>
              <a:rPr lang="en-GB" sz="2600" b="1" dirty="0"/>
              <a:t>State aid procedural Regulation</a:t>
            </a:r>
          </a:p>
          <a:p>
            <a:pPr algn="ctr"/>
            <a:endParaRPr lang="en-GB" sz="2400" dirty="0">
              <a:solidFill>
                <a:srgbClr val="002060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46356" y="1379066"/>
            <a:ext cx="8352730" cy="3640956"/>
          </a:xfrm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 sz="1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46666" y="1479236"/>
            <a:ext cx="2952328" cy="76293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851A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1400" b="1" dirty="0" smtClean="0">
                <a:solidFill>
                  <a:srgbClr val="851A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1400" b="1" dirty="0" smtClean="0">
                <a:solidFill>
                  <a:schemeClr val="tx1"/>
                </a:solidFill>
              </a:rPr>
              <a:t>Notification </a:t>
            </a:r>
            <a:r>
              <a:rPr lang="en-US" sz="1400" b="1" dirty="0">
                <a:solidFill>
                  <a:schemeClr val="tx1"/>
                </a:solidFill>
              </a:rPr>
              <a:t>of new aid </a:t>
            </a:r>
            <a:r>
              <a:rPr lang="en-US" sz="1400" i="1" dirty="0" smtClean="0">
                <a:solidFill>
                  <a:schemeClr val="tx1"/>
                </a:solidFill>
              </a:rPr>
              <a:t>[Article 2]</a:t>
            </a:r>
            <a:endParaRPr lang="en-US" sz="1400" i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28965" y="2652872"/>
            <a:ext cx="3816754" cy="85110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dirty="0" smtClean="0">
                <a:solidFill>
                  <a:srgbClr val="851A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US" sz="1400" b="1" dirty="0" smtClean="0">
                <a:solidFill>
                  <a:schemeClr val="tx1"/>
                </a:solidFill>
              </a:rPr>
              <a:t>Examination </a:t>
            </a:r>
            <a:r>
              <a:rPr lang="en-US" sz="1400" b="1" dirty="0">
                <a:solidFill>
                  <a:schemeClr val="tx1"/>
                </a:solidFill>
              </a:rPr>
              <a:t>by the Commission  </a:t>
            </a:r>
            <a:r>
              <a:rPr lang="en-US" sz="1400" i="1" dirty="0">
                <a:solidFill>
                  <a:schemeClr val="tx1"/>
                </a:solidFill>
              </a:rPr>
              <a:t>[Article 4(1)]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5388" y="1379066"/>
            <a:ext cx="4752528" cy="129614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1400" dirty="0" smtClean="0">
                <a:solidFill>
                  <a:srgbClr val="851A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sz="1400" b="1" dirty="0" smtClean="0">
                <a:solidFill>
                  <a:schemeClr val="tx1"/>
                </a:solidFill>
              </a:rPr>
              <a:t>Preliminary examination</a:t>
            </a:r>
            <a:endParaRPr lang="en-US" sz="1400" b="1" dirty="0">
              <a:solidFill>
                <a:schemeClr val="tx1"/>
              </a:solidFill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No aid decision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Decision not to raise objections 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Decision to initiate the formal investigation procedure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945719" y="3273162"/>
            <a:ext cx="5184576" cy="15121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sz="1400" dirty="0" smtClean="0">
                <a:solidFill>
                  <a:srgbClr val="851A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en-GB" sz="1400" b="1" dirty="0" smtClean="0">
                <a:solidFill>
                  <a:schemeClr val="tx1"/>
                </a:solidFill>
              </a:rPr>
              <a:t>Decision to close the formal investigation procedure </a:t>
            </a:r>
            <a:r>
              <a:rPr lang="en-GB" sz="1400" i="1" dirty="0">
                <a:solidFill>
                  <a:schemeClr val="tx1"/>
                </a:solidFill>
              </a:rPr>
              <a:t>[</a:t>
            </a:r>
            <a:r>
              <a:rPr lang="en-GB" sz="1400" i="1" dirty="0" smtClean="0">
                <a:solidFill>
                  <a:schemeClr val="tx1"/>
                </a:solidFill>
              </a:rPr>
              <a:t>Article 9]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 dirty="0" smtClean="0">
                <a:solidFill>
                  <a:schemeClr val="tx1"/>
                </a:solidFill>
              </a:rPr>
              <a:t>No aid decision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 dirty="0" smtClean="0">
                <a:solidFill>
                  <a:schemeClr val="tx1"/>
                </a:solidFill>
              </a:rPr>
              <a:t>Positive decision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 dirty="0" smtClean="0">
                <a:solidFill>
                  <a:schemeClr val="tx1"/>
                </a:solidFill>
              </a:rPr>
              <a:t>Conditional decision 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 dirty="0" smtClean="0">
                <a:solidFill>
                  <a:schemeClr val="tx1"/>
                </a:solidFill>
              </a:rPr>
              <a:t>Negative decision </a:t>
            </a:r>
            <a:endParaRPr lang="en-GB" sz="1300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91680" y="2015031"/>
            <a:ext cx="0" cy="660179"/>
          </a:xfrm>
          <a:prstGeom prst="straightConnector1">
            <a:avLst/>
          </a:prstGeom>
          <a:ln>
            <a:solidFill>
              <a:srgbClr val="851A15"/>
            </a:solidFill>
            <a:prstDash val="sysDot"/>
            <a:headEnd type="none" w="med" len="med"/>
            <a:tailEnd type="arrow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3731899" y="2427734"/>
            <a:ext cx="544794" cy="322805"/>
          </a:xfrm>
          <a:prstGeom prst="straightConnector1">
            <a:avLst/>
          </a:prstGeom>
          <a:ln>
            <a:solidFill>
              <a:srgbClr val="851A15"/>
            </a:solidFill>
            <a:prstDash val="sysDot"/>
            <a:headEnd type="none" w="med" len="med"/>
            <a:tailEnd type="arrow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372200" y="2787774"/>
            <a:ext cx="0" cy="464589"/>
          </a:xfrm>
          <a:prstGeom prst="straightConnector1">
            <a:avLst/>
          </a:prstGeom>
          <a:ln>
            <a:solidFill>
              <a:srgbClr val="851A15"/>
            </a:solidFill>
            <a:prstDash val="sysDot"/>
            <a:headEnd type="none" w="med" len="med"/>
            <a:tailEnd type="arrow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128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7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r>
              <a:rPr lang="en-GB" sz="2000" b="1" u="sng" dirty="0" smtClean="0"/>
              <a:t>Standing</a:t>
            </a:r>
            <a:r>
              <a:rPr lang="en-GB" sz="2000" b="1" dirty="0" smtClean="0"/>
              <a:t> </a:t>
            </a:r>
            <a:endParaRPr lang="en-GB" sz="2000" b="1" dirty="0" smtClean="0"/>
          </a:p>
          <a:p>
            <a:pPr marL="0" indent="0">
              <a:buNone/>
            </a:pPr>
            <a:endParaRPr lang="en-GB" b="1" dirty="0"/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GB" dirty="0" smtClean="0"/>
              <a:t>Merits challenge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GB" dirty="0" smtClean="0"/>
              <a:t>Challenge </a:t>
            </a:r>
            <a:r>
              <a:rPr lang="en-GB" dirty="0"/>
              <a:t>to decisions not to raise </a:t>
            </a:r>
            <a:r>
              <a:rPr lang="en-GB" dirty="0" smtClean="0"/>
              <a:t>objections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GB" smtClean="0"/>
              <a:t>Challenge to Commission </a:t>
            </a:r>
            <a:r>
              <a:rPr lang="en-GB" dirty="0"/>
              <a:t>guidelines</a:t>
            </a:r>
          </a:p>
          <a:p>
            <a:endParaRPr lang="it-IT" dirty="0" smtClean="0"/>
          </a:p>
          <a:p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fr-BE" sz="3000" dirty="0" smtClean="0"/>
              <a:t>PLAN</a:t>
            </a:r>
            <a:endParaRPr lang="fr-BE" sz="3000" dirty="0"/>
          </a:p>
        </p:txBody>
      </p:sp>
    </p:spTree>
    <p:extLst>
      <p:ext uri="{BB962C8B-B14F-4D97-AF65-F5344CB8AC3E}">
        <p14:creationId xmlns:p14="http://schemas.microsoft.com/office/powerpoint/2010/main" val="34743525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547664" y="411510"/>
            <a:ext cx="5472608" cy="766763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600" b="1" dirty="0" smtClean="0"/>
              <a:t>Merits </a:t>
            </a:r>
            <a:r>
              <a:rPr lang="en-GB" sz="2600" b="1" dirty="0" smtClean="0"/>
              <a:t>challenge</a:t>
            </a:r>
            <a:endParaRPr lang="en-GB" sz="2600" b="1" dirty="0"/>
          </a:p>
        </p:txBody>
      </p:sp>
      <p:sp>
        <p:nvSpPr>
          <p:cNvPr id="5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438150" y="1419622"/>
            <a:ext cx="8526338" cy="3600400"/>
          </a:xfrm>
        </p:spPr>
        <p:txBody>
          <a:bodyPr/>
          <a:lstStyle/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 smtClean="0">
                <a:latin typeface="+mn-lt"/>
              </a:rPr>
              <a:t>Natural or legal persons: “directly and individually concerned” [Article 263(4) TFEU]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 smtClean="0">
                <a:latin typeface="+mn-lt"/>
              </a:rPr>
              <a:t>Direct concern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 smtClean="0">
                <a:latin typeface="+mn-lt"/>
              </a:rPr>
              <a:t>Individual concern (25/62 </a:t>
            </a:r>
            <a:r>
              <a:rPr lang="en-US" sz="1800" i="1" dirty="0" smtClean="0">
                <a:latin typeface="+mn-lt"/>
              </a:rPr>
              <a:t>Plaumann</a:t>
            </a:r>
            <a:r>
              <a:rPr lang="en-US" sz="1800" dirty="0" smtClean="0">
                <a:latin typeface="+mn-lt"/>
              </a:rPr>
              <a:t>)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 smtClean="0">
                <a:latin typeface="+mn-lt"/>
              </a:rPr>
              <a:t>Market position “</a:t>
            </a:r>
            <a:r>
              <a:rPr lang="en-US" sz="1800" b="1" u="sng" dirty="0" smtClean="0">
                <a:latin typeface="+mn-lt"/>
              </a:rPr>
              <a:t>substantially affected</a:t>
            </a:r>
            <a:r>
              <a:rPr lang="en-US" sz="1800" dirty="0" smtClean="0">
                <a:latin typeface="+mn-lt"/>
              </a:rPr>
              <a:t>” by aid (C-525/04 P </a:t>
            </a:r>
            <a:r>
              <a:rPr lang="en-US" sz="1800" i="1" dirty="0" smtClean="0">
                <a:latin typeface="+mn-lt"/>
              </a:rPr>
              <a:t>Spain v Lenzing</a:t>
            </a:r>
            <a:r>
              <a:rPr lang="en-US" sz="1800" dirty="0" smtClean="0">
                <a:latin typeface="+mn-lt"/>
              </a:rPr>
              <a:t>)</a:t>
            </a:r>
          </a:p>
          <a:p>
            <a:pPr lvl="1" algn="just">
              <a:spcBef>
                <a:spcPts val="1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+mn-lt"/>
              </a:rPr>
              <a:t>Legitimate interests may be harmed by Comm decision </a:t>
            </a:r>
          </a:p>
          <a:p>
            <a:pPr lvl="1" algn="just">
              <a:spcBef>
                <a:spcPts val="1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/>
              <a:t>Competitive relationship + influence exerted by Comm decision NOT ENOUGH</a:t>
            </a:r>
          </a:p>
          <a:p>
            <a:pPr lvl="1" algn="just">
              <a:spcBef>
                <a:spcPts val="100"/>
              </a:spcBef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+mn-lt"/>
              </a:rPr>
              <a:t>Circumstances distinguish it in similar way to </a:t>
            </a:r>
            <a:r>
              <a:rPr lang="en-US" sz="1600" dirty="0" smtClean="0">
                <a:latin typeface="+mn-lt"/>
              </a:rPr>
              <a:t>the aid </a:t>
            </a:r>
            <a:r>
              <a:rPr lang="en-US" sz="1600" dirty="0" smtClean="0">
                <a:latin typeface="+mn-lt"/>
              </a:rPr>
              <a:t>beneficiary</a:t>
            </a:r>
          </a:p>
          <a:p>
            <a:pPr lvl="2" algn="just">
              <a:spcBef>
                <a:spcPts val="1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+mn-lt"/>
              </a:rPr>
              <a:t>Degree of involvement in admin procedure</a:t>
            </a:r>
          </a:p>
          <a:p>
            <a:pPr lvl="2" algn="just">
              <a:spcBef>
                <a:spcPts val="1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M</a:t>
            </a:r>
            <a:r>
              <a:rPr lang="en-US" sz="1400" dirty="0" smtClean="0">
                <a:latin typeface="+mn-lt"/>
              </a:rPr>
              <a:t>agnitude of prejudice to its position on the market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800" dirty="0" smtClean="0">
              <a:latin typeface="+mn-lt"/>
            </a:endParaRP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2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4074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547664" y="267494"/>
            <a:ext cx="5472608" cy="910779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200" b="1" dirty="0" smtClean="0"/>
              <a:t>ChallengE </a:t>
            </a:r>
            <a:r>
              <a:rPr lang="en-GB" sz="2200" b="1" dirty="0" smtClean="0"/>
              <a:t>to decisions not to raise objections</a:t>
            </a:r>
            <a:endParaRPr lang="en-GB" sz="2200" b="1" dirty="0"/>
          </a:p>
        </p:txBody>
      </p:sp>
      <p:sp>
        <p:nvSpPr>
          <p:cNvPr id="5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438150" y="1419622"/>
            <a:ext cx="8382322" cy="3600400"/>
          </a:xfrm>
        </p:spPr>
        <p:txBody>
          <a:bodyPr/>
          <a:lstStyle/>
          <a:p>
            <a:pPr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latin typeface="+mn-lt"/>
              </a:rPr>
              <a:t>O</a:t>
            </a:r>
            <a:r>
              <a:rPr lang="en-US" sz="1800" dirty="0" smtClean="0">
                <a:latin typeface="+mn-lt"/>
              </a:rPr>
              <a:t>nly if </a:t>
            </a:r>
            <a:r>
              <a:rPr lang="en-US" sz="1800" dirty="0">
                <a:latin typeface="+mn-lt"/>
              </a:rPr>
              <a:t>p</a:t>
            </a:r>
            <a:r>
              <a:rPr lang="en-US" sz="1800" dirty="0" smtClean="0">
                <a:latin typeface="+mn-lt"/>
              </a:rPr>
              <a:t>erson bringing action must seek to safeguard its </a:t>
            </a:r>
            <a:r>
              <a:rPr lang="en-US" sz="1800" b="1" u="sng" dirty="0" smtClean="0">
                <a:latin typeface="+mn-lt"/>
              </a:rPr>
              <a:t>procedural rights</a:t>
            </a:r>
            <a:r>
              <a:rPr lang="en-US" sz="1800" dirty="0" smtClean="0">
                <a:latin typeface="+mn-lt"/>
              </a:rPr>
              <a:t> under Article 108(2) TFEU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 smtClean="0">
                <a:latin typeface="+mn-lt"/>
              </a:rPr>
              <a:t>Quality of “</a:t>
            </a:r>
            <a:r>
              <a:rPr lang="en-US" sz="1800" b="1" u="sng" dirty="0">
                <a:latin typeface="+mn-lt"/>
              </a:rPr>
              <a:t>i</a:t>
            </a:r>
            <a:r>
              <a:rPr lang="en-US" sz="1800" b="1" u="sng" dirty="0" smtClean="0">
                <a:latin typeface="+mn-lt"/>
              </a:rPr>
              <a:t>nterested party</a:t>
            </a:r>
            <a:r>
              <a:rPr lang="en-US" sz="1800" dirty="0" smtClean="0">
                <a:latin typeface="+mn-lt"/>
              </a:rPr>
              <a:t>” [Article 1(h) of Procedural Regulation]</a:t>
            </a:r>
          </a:p>
          <a:p>
            <a:pPr lvl="1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 smtClean="0"/>
              <a:t>Indefinite </a:t>
            </a:r>
            <a:r>
              <a:rPr lang="en-US" sz="1400" dirty="0"/>
              <a:t>number of </a:t>
            </a:r>
            <a:r>
              <a:rPr lang="en-US" sz="1400" dirty="0" smtClean="0"/>
              <a:t>persons (“</a:t>
            </a:r>
            <a:r>
              <a:rPr lang="en-US" sz="1400" i="1" dirty="0" smtClean="0"/>
              <a:t>in particular </a:t>
            </a:r>
            <a:r>
              <a:rPr lang="en-US" sz="1400" dirty="0" smtClean="0"/>
              <a:t>beneficiary, competing undertaking and trade association”) (C-284/21 P </a:t>
            </a:r>
            <a:r>
              <a:rPr lang="en-US" sz="1400" i="1" dirty="0" smtClean="0"/>
              <a:t>Commission v Braesch</a:t>
            </a:r>
            <a:r>
              <a:rPr lang="en-US" sz="1400" dirty="0" smtClean="0"/>
              <a:t>) – Not only direct competitors of aid beneficiary</a:t>
            </a:r>
          </a:p>
          <a:p>
            <a:pPr lvl="1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A</a:t>
            </a:r>
            <a:r>
              <a:rPr lang="en-US" sz="1400" dirty="0" smtClean="0"/>
              <a:t>id must be likely to have a specific effect on their interests (C-429/20 </a:t>
            </a:r>
            <a:r>
              <a:rPr lang="en-US" sz="1400" i="1" dirty="0" smtClean="0"/>
              <a:t>Solar Ileias Bompaina v Commission</a:t>
            </a:r>
            <a:r>
              <a:rPr lang="en-US" sz="1400" dirty="0" smtClean="0"/>
              <a:t>)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b="1" u="sng" dirty="0" smtClean="0">
                <a:latin typeface="+mn-lt"/>
              </a:rPr>
              <a:t>Explicit reliance</a:t>
            </a:r>
            <a:r>
              <a:rPr lang="en-US" sz="1800" dirty="0" smtClean="0">
                <a:latin typeface="+mn-lt"/>
              </a:rPr>
              <a:t> on its procedural rights, but: </a:t>
            </a:r>
          </a:p>
          <a:p>
            <a:pPr lvl="1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 smtClean="0"/>
              <a:t>Distinctly identifiable plea is not necessary</a:t>
            </a:r>
          </a:p>
          <a:p>
            <a:pPr lvl="1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 smtClean="0"/>
              <a:t>Arguments understood as criticising Comm for failing to initiate formal investigation procedure are sufficient (C-148/09 P </a:t>
            </a:r>
            <a:r>
              <a:rPr lang="en-US" sz="1400" i="1" dirty="0" smtClean="0"/>
              <a:t>Belgium v Deutsche Post</a:t>
            </a:r>
            <a:r>
              <a:rPr lang="en-US" sz="1400" dirty="0" smtClean="0"/>
              <a:t>) </a:t>
            </a:r>
          </a:p>
          <a:p>
            <a:pPr lvl="1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400" dirty="0" smtClean="0">
              <a:latin typeface="+mn-lt"/>
            </a:endParaRP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800" dirty="0" smtClean="0">
              <a:latin typeface="+mn-lt"/>
            </a:endParaRP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2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1687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200" b="1" dirty="0" smtClean="0"/>
              <a:t>ChallengE </a:t>
            </a:r>
            <a:r>
              <a:rPr lang="en-GB" sz="2200" b="1" dirty="0" smtClean="0"/>
              <a:t>to decisions not to raise </a:t>
            </a:r>
            <a:r>
              <a:rPr lang="en-GB" sz="2200" b="1" dirty="0" smtClean="0"/>
              <a:t>objections: EXAMPLES</a:t>
            </a:r>
            <a:endParaRPr lang="en-GB" sz="22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301178"/>
              </p:ext>
            </p:extLst>
          </p:nvPr>
        </p:nvGraphicFramePr>
        <p:xfrm>
          <a:off x="107504" y="1635646"/>
          <a:ext cx="8928992" cy="2929749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8510486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186287594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320657033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3451461906"/>
                    </a:ext>
                  </a:extLst>
                </a:gridCol>
              </a:tblGrid>
              <a:tr h="520872">
                <a:tc>
                  <a:txBody>
                    <a:bodyPr/>
                    <a:lstStyle/>
                    <a:p>
                      <a:pPr algn="ctr"/>
                      <a:r>
                        <a:rPr lang="fr-BE" u="sng" dirty="0" smtClean="0">
                          <a:solidFill>
                            <a:schemeClr val="tx1"/>
                          </a:solidFill>
                        </a:rPr>
                        <a:t>Case</a:t>
                      </a:r>
                      <a:endParaRPr lang="fr-BE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u="sng" dirty="0" smtClean="0">
                          <a:solidFill>
                            <a:schemeClr val="tx1"/>
                          </a:solidFill>
                        </a:rPr>
                        <a:t>Aid</a:t>
                      </a:r>
                      <a:r>
                        <a:rPr lang="fr-BE" b="1" u="sng" baseline="0" dirty="0" smtClean="0">
                          <a:solidFill>
                            <a:schemeClr val="tx1"/>
                          </a:solidFill>
                        </a:rPr>
                        <a:t> recipient</a:t>
                      </a:r>
                      <a:endParaRPr lang="fr-BE" b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u="sng" dirty="0" smtClean="0">
                          <a:solidFill>
                            <a:schemeClr val="tx1"/>
                          </a:solidFill>
                        </a:rPr>
                        <a:t>Applicant(s)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u="sng" dirty="0" smtClean="0"/>
                        <a:t>Y</a:t>
                      </a:r>
                      <a:r>
                        <a:rPr lang="fr-BE" u="sng" dirty="0" smtClean="0">
                          <a:solidFill>
                            <a:schemeClr val="tx1"/>
                          </a:solidFill>
                        </a:rPr>
                        <a:t>Interested</a:t>
                      </a:r>
                      <a:r>
                        <a:rPr lang="fr-BE" u="sng" baseline="0" dirty="0" smtClean="0">
                          <a:solidFill>
                            <a:schemeClr val="tx1"/>
                          </a:solidFill>
                        </a:rPr>
                        <a:t> party?</a:t>
                      </a:r>
                      <a:endParaRPr lang="fr-BE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773369"/>
                  </a:ext>
                </a:extLst>
              </a:tr>
              <a:tr h="631257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+mn-lt"/>
                        </a:rPr>
                        <a:t>C-83/09 P Commission v Kronoply</a:t>
                      </a:r>
                      <a:endParaRPr lang="fr-BE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smtClean="0"/>
                        <a:t>Undertaking engaged</a:t>
                      </a:r>
                      <a:r>
                        <a:rPr lang="fr-BE" sz="1400" baseline="0" dirty="0" smtClean="0"/>
                        <a:t> in production of high-quality pulp</a:t>
                      </a:r>
                      <a:endParaRPr lang="fr-BE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Undertakings manufacturing fiberboards</a:t>
                      </a:r>
                      <a:endParaRPr lang="fr-BE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YES</a:t>
                      </a:r>
                      <a:endParaRPr lang="fr-B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738907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+mn-lt"/>
                        </a:rPr>
                        <a:t>C-647/19 P Nürburgring v Commission</a:t>
                      </a:r>
                      <a:endParaRPr lang="fr-BE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smtClean="0"/>
                        <a:t>Private undertaking</a:t>
                      </a:r>
                      <a:r>
                        <a:rPr lang="fr-BE" sz="1400" baseline="0" dirty="0" smtClean="0"/>
                        <a:t> (in the context of sale of the assets of </a:t>
                      </a:r>
                      <a:r>
                        <a:rPr lang="en-US" sz="1400" dirty="0" smtClean="0">
                          <a:latin typeface="+mn-lt"/>
                        </a:rPr>
                        <a:t>Nürburgring complex).</a:t>
                      </a:r>
                      <a:endParaRPr lang="fr-BE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Association defending the interests of German motor sport in relation to Nürburgring race track </a:t>
                      </a:r>
                      <a:endParaRPr lang="fr-BE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YES</a:t>
                      </a:r>
                      <a:endParaRPr lang="fr-B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286639"/>
                  </a:ext>
                </a:extLst>
              </a:tr>
              <a:tr h="732477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+mn-lt"/>
                        </a:rPr>
                        <a:t>C-224/23 P PBL v Commission </a:t>
                      </a:r>
                      <a:endParaRPr lang="fr-BE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smtClean="0"/>
                        <a:t>Paris Saint</a:t>
                      </a:r>
                      <a:r>
                        <a:rPr lang="fr-BE" sz="1400" baseline="0" dirty="0" smtClean="0"/>
                        <a:t> Germain (aid enabling it to recruit Messi)</a:t>
                      </a:r>
                      <a:endParaRPr lang="fr-BE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Member (</a:t>
                      </a:r>
                      <a:r>
                        <a:rPr lang="en-US" sz="1400" i="1" dirty="0" smtClean="0">
                          <a:latin typeface="+mn-lt"/>
                        </a:rPr>
                        <a:t>socio</a:t>
                      </a:r>
                      <a:r>
                        <a:rPr lang="en-US" sz="1400" dirty="0" smtClean="0">
                          <a:latin typeface="+mn-lt"/>
                        </a:rPr>
                        <a:t>) of Fútbol Club Barcelona</a:t>
                      </a:r>
                      <a:endParaRPr lang="fr-BE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NO</a:t>
                      </a:r>
                      <a:endParaRPr lang="fr-B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755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446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547664" y="195486"/>
            <a:ext cx="5472608" cy="9827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400" b="1" dirty="0" smtClean="0"/>
              <a:t>Challenge to Commission </a:t>
            </a:r>
            <a:r>
              <a:rPr lang="en-GB" sz="2400" b="1" dirty="0" smtClean="0"/>
              <a:t>guidelines</a:t>
            </a:r>
            <a:endParaRPr lang="en-GB" sz="2400" b="1" dirty="0"/>
          </a:p>
          <a:p>
            <a:pPr algn="ctr" fontAlgn="auto">
              <a:spcAft>
                <a:spcPts val="0"/>
              </a:spcAft>
              <a:defRPr/>
            </a:pPr>
            <a:endParaRPr lang="en-GB" sz="2400" b="1" dirty="0"/>
          </a:p>
        </p:txBody>
      </p:sp>
      <p:sp>
        <p:nvSpPr>
          <p:cNvPr id="5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438150" y="1563638"/>
            <a:ext cx="8454330" cy="3456384"/>
          </a:xfrm>
        </p:spPr>
        <p:txBody>
          <a:bodyPr/>
          <a:lstStyle/>
          <a:p>
            <a:pPr marL="0" indent="0" algn="just">
              <a:spcAft>
                <a:spcPts val="1200"/>
              </a:spcAft>
              <a:buNone/>
            </a:pPr>
            <a:r>
              <a:rPr lang="en-US" sz="1800" dirty="0" smtClean="0">
                <a:latin typeface="+mn-lt"/>
              </a:rPr>
              <a:t>C-73/22 P &amp; C-77/22 P Groupa Azoty S.A.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en-US" dirty="0" smtClean="0">
                <a:latin typeface="+mn-lt"/>
              </a:rPr>
              <a:t>2020 Guidelines on State aid measures in the context of the system for greenhouse gas emission allowance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</a:rPr>
              <a:t>Aid declared compatible only if granted in one of the sectors listed in the Annex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</a:rPr>
              <a:t>Applicants operated in sector </a:t>
            </a:r>
            <a:r>
              <a:rPr lang="en-US" u="sng" dirty="0" smtClean="0">
                <a:latin typeface="+mn-lt"/>
              </a:rPr>
              <a:t>not included 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u="sng" dirty="0" smtClean="0">
                <a:latin typeface="+mn-lt"/>
              </a:rPr>
              <a:t>Not likely</a:t>
            </a:r>
            <a:r>
              <a:rPr lang="en-US" dirty="0" smtClean="0">
                <a:latin typeface="+mn-lt"/>
              </a:rPr>
              <a:t> that MS notifies a planned aid measure to applicants’ sector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</a:rPr>
              <a:t>Annex challenged before ECJ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dirty="0">
              <a:latin typeface="+mn-lt"/>
            </a:endParaRP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+mn-lt"/>
              </a:rPr>
              <a:t>ECJ : Applicants </a:t>
            </a:r>
            <a:r>
              <a:rPr lang="en-US" b="1" u="sng" dirty="0" smtClean="0">
                <a:latin typeface="+mn-lt"/>
              </a:rPr>
              <a:t>not directly concerned</a:t>
            </a:r>
            <a:r>
              <a:rPr lang="en-US" dirty="0" smtClean="0">
                <a:latin typeface="+mn-lt"/>
              </a:rPr>
              <a:t> by those guidelines 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dirty="0" smtClean="0">
              <a:latin typeface="+mn-lt"/>
            </a:endParaRP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dirty="0" smtClean="0">
              <a:latin typeface="+mn-lt"/>
            </a:endParaRPr>
          </a:p>
          <a:p>
            <a:pPr marL="0" indent="0" algn="just">
              <a:spcAft>
                <a:spcPts val="600"/>
              </a:spcAft>
              <a:buNone/>
            </a:pPr>
            <a:endParaRPr lang="en-US" sz="18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95787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41588" y="1635646"/>
            <a:ext cx="7514787" cy="2304256"/>
          </a:xfrm>
        </p:spPr>
        <p:txBody>
          <a:bodyPr/>
          <a:lstStyle/>
          <a:p>
            <a:pPr algn="ctr">
              <a:spcAft>
                <a:spcPts val="1800"/>
              </a:spcAft>
            </a:pPr>
            <a:r>
              <a:rPr lang="en-GB" sz="3600" dirty="0" smtClean="0"/>
              <a:t>Thank you for your attention!</a:t>
            </a:r>
          </a:p>
          <a:p>
            <a:pPr algn="ctr"/>
            <a:r>
              <a:rPr lang="en-GB" sz="24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Gian_marco.Galletti@curia.Europa.eu</a:t>
            </a:r>
            <a:endParaRPr lang="en-GB" sz="2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144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_pp_branding_20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re présentation">
      <a:majorFont>
        <a:latin typeface="Open Sans 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874E1265-F29C-468A-B4AE-4AE14F803F47}"/>
    </a:ext>
  </a:extLst>
</a:theme>
</file>

<file path=ppt/theme/theme2.xml><?xml version="1.0" encoding="utf-8"?>
<a:theme xmlns:a="http://schemas.openxmlformats.org/drawingml/2006/main" name="1_Presentation_pp_branding_20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PME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FDC807F7-6FFC-4CC2-8849-D6982F58CE74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re présentation">
      <a:majorFont>
        <a:latin typeface="Open Sans 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0562ACF1-F2B2-4C9C-9FB0-745652B8CDBF}"/>
    </a:ext>
  </a:extLst>
</a:theme>
</file>

<file path=ppt/theme/theme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re présentation">
      <a:majorFont>
        <a:latin typeface="Open Sans 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CF52A952-1723-49C3-8880-40731849A3AC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re présentation">
      <a:majorFont>
        <a:latin typeface="Open Sans 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53FDF887-D1E5-4538-8CE3-BA0870509C05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re présentation">
      <a:majorFont>
        <a:latin typeface="Open Sans 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4166CB8D-5C97-420E-BD50-746CADD1B5E1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re présentation">
      <a:majorFont>
        <a:latin typeface="Open Sans 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61552603-B9B9-42C1-B273-42B6BEAA2F96}"/>
    </a:ext>
  </a:extLst>
</a:theme>
</file>

<file path=ppt/theme/theme8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re présentation">
      <a:majorFont>
        <a:latin typeface="Open Sans 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80F42C52-3564-4B6B-9AFD-8D3678C0011F}"/>
    </a:ext>
  </a:extLst>
</a:theme>
</file>

<file path=ppt/theme/theme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re présentation">
      <a:majorFont>
        <a:latin typeface="Open Sans 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E5983CCC-2F36-47C3-AA4A-1BED1BC9F5C9}"/>
    </a:ext>
  </a:extLst>
</a:theme>
</file>

<file path=ppt/theme/theme10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375FDF12-3B1D-408A-9560-A76AEB3E2A65}"/>
    </a:ext>
  </a:extLst>
</a:theme>
</file>

<file path=ppt/theme/theme1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50B3BE18-72EF-4D6C-AE74-684F9BB56930}"/>
    </a:ext>
  </a:extLst>
</a:theme>
</file>

<file path=ppt/theme/theme12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6907DBAA-BD65-4F19-A436-C316127CED7A}"/>
    </a:ext>
  </a:extLst>
</a:theme>
</file>

<file path=ppt/theme/theme13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2BFCA8FB-53F6-4843-9C29-B7C64237F380}"/>
    </a:ext>
  </a:extLst>
</a:theme>
</file>

<file path=ppt/theme/theme1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93087073-3DE7-4361-8BD0-63C3703D8AF9}"/>
    </a:ext>
  </a:extLst>
</a:theme>
</file>

<file path=ppt/theme/theme15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9909C947-2603-4125-B611-BBAF7EF69E79}"/>
    </a:ext>
  </a:extLst>
</a:theme>
</file>

<file path=ppt/theme/theme16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33424D7C-1E1B-4E35-8200-75CF2FF8E087}"/>
    </a:ext>
  </a:extLst>
</a:theme>
</file>

<file path=ppt/theme/theme17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82847A4E-B462-49B4-8605-80F3016949BA}"/>
    </a:ext>
  </a:extLst>
</a:theme>
</file>

<file path=ppt/theme/theme18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B37675B8-7BB5-4572-B31C-6BFEB7931C5E}"/>
    </a:ext>
  </a:extLst>
</a:theme>
</file>

<file path=ppt/theme/theme19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FAA5E25E-56A0-40BD-905E-4C7A0E212746}"/>
    </a:ext>
  </a:extLst>
</a:theme>
</file>

<file path=ppt/theme/theme20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FBAF8BC-BE4B-406E-8A97-CC64E7119631}" vid="{2BC5BB84-FB27-448C-9D69-FF52B59E048A}"/>
    </a:ext>
  </a:extLst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presentation_pp_branding_2020_en</Template>
  <TotalTime>3476</TotalTime>
  <Words>513</Words>
  <Application>Microsoft Office PowerPoint</Application>
  <PresentationFormat>On-screen Show (16:9)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20</vt:i4>
      </vt:variant>
      <vt:variant>
        <vt:lpstr>Slide Titles</vt:lpstr>
      </vt:variant>
      <vt:variant>
        <vt:i4>8</vt:i4>
      </vt:variant>
    </vt:vector>
  </HeadingPairs>
  <TitlesOfParts>
    <vt:vector size="35" baseType="lpstr">
      <vt:lpstr>ＭＳ Ｐゴシック</vt:lpstr>
      <vt:lpstr>Arial</vt:lpstr>
      <vt:lpstr>Calibri</vt:lpstr>
      <vt:lpstr>Open Sans</vt:lpstr>
      <vt:lpstr>Open Sans </vt:lpstr>
      <vt:lpstr>Open Sans Semibold</vt:lpstr>
      <vt:lpstr>Wingdings</vt:lpstr>
      <vt:lpstr>Presentation_pp_branding_2018</vt:lpstr>
      <vt:lpstr>1_Presentation_pp_branding_2018</vt:lpstr>
      <vt:lpstr>2_Office Theme</vt:lpstr>
      <vt:lpstr>8_Office Theme</vt:lpstr>
      <vt:lpstr>4_Office Theme</vt:lpstr>
      <vt:lpstr>3_Office Theme</vt:lpstr>
      <vt:lpstr>5_Office Theme</vt:lpstr>
      <vt:lpstr>6_Office Theme</vt:lpstr>
      <vt:lpstr>7_Office Theme</vt:lpstr>
      <vt:lpstr>Custom Design</vt:lpstr>
      <vt:lpstr>1_Custom Design</vt:lpstr>
      <vt:lpstr>10_Custom Design</vt:lpstr>
      <vt:lpstr>9_Custom Design</vt:lpstr>
      <vt:lpstr>3_Custom Design</vt:lpstr>
      <vt:lpstr>6_Custom Design</vt:lpstr>
      <vt:lpstr>7_Custom Design</vt:lpstr>
      <vt:lpstr>5_Custom Design</vt:lpstr>
      <vt:lpstr>8_Custom Design</vt:lpstr>
      <vt:lpstr>4_Custom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Cour de Justice de L'U.E.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Theodorakopoulos Alfredos</dc:creator>
  <cp:lastModifiedBy>Galletti Gian Marco</cp:lastModifiedBy>
  <cp:revision>238</cp:revision>
  <cp:lastPrinted>2025-06-10T14:17:07Z</cp:lastPrinted>
  <dcterms:created xsi:type="dcterms:W3CDTF">2023-01-23T10:45:30Z</dcterms:created>
  <dcterms:modified xsi:type="dcterms:W3CDTF">2025-06-11T17:34:34Z</dcterms:modified>
</cp:coreProperties>
</file>