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8" r:id="rId2"/>
    <p:sldId id="257" r:id="rId3"/>
    <p:sldId id="259" r:id="rId4"/>
    <p:sldId id="263" r:id="rId5"/>
    <p:sldId id="262" r:id="rId6"/>
    <p:sldId id="264" r:id="rId7"/>
    <p:sldId id="260" r:id="rId8"/>
    <p:sldId id="261" r:id="rId9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7638CE-30CC-4F44-8E0F-AF0C7763FF11}" v="3" dt="2025-06-11T18:03:54.0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8" autoAdjust="0"/>
    <p:restoredTop sz="94660"/>
  </p:normalViewPr>
  <p:slideViewPr>
    <p:cSldViewPr snapToGrid="0">
      <p:cViewPr varScale="1">
        <p:scale>
          <a:sx n="88" d="100"/>
          <a:sy n="88" d="100"/>
        </p:scale>
        <p:origin x="31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94729C-336A-475E-AA45-5C92E3F5CAE6}" type="datetimeFigureOut">
              <a:rPr lang="et-EE" smtClean="0"/>
              <a:t>12.06.2025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A879F-24B9-487D-91F4-E770EA0EB8A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31041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AA879F-24B9-487D-91F4-E770EA0EB8AA}" type="slidenum">
              <a:rPr lang="et-EE" smtClean="0"/>
              <a:t>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23498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122F8-6EDF-408B-A5B3-3F0858C2BD75}" type="slidenum">
              <a:rPr lang="et-EE" smtClean="0"/>
              <a:t>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47237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0075C-F0F3-8A1D-EF58-6AF9E992C6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588BC6-7F17-C04B-6178-4E8A48C9A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C7F95-164D-6F46-E63C-D6F8572B2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B3EE6-A0A5-48F2-B554-A85465A41AD4}" type="datetimeFigureOut">
              <a:rPr lang="et-EE" smtClean="0"/>
              <a:t>12.06.2025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A86A2-BFE2-B6E6-7696-1AC4C83B9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BAA7F-2B8C-5E4E-6BB1-7D65858CA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BF16-EE7B-4FFA-AFCC-2624177BB8C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99815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33425-348E-9E42-2062-1C7C2DD81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F1180-3C10-853D-2593-A415DF9B5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95084-783F-10DC-7C90-0C1BCBFDB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B3EE6-A0A5-48F2-B554-A85465A41AD4}" type="datetimeFigureOut">
              <a:rPr lang="et-EE" smtClean="0"/>
              <a:t>12.06.2025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C3F87-9CDB-8824-A337-12BD7769F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82826-6090-D45B-1791-B37BF645E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BF16-EE7B-4FFA-AFCC-2624177BB8C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82471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796BB-F75D-DD80-0F2D-713CA712B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4166E3-F103-0C97-8C3E-B394E1315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05903-8296-CEEB-F973-194B9F4AC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B3EE6-A0A5-48F2-B554-A85465A41AD4}" type="datetimeFigureOut">
              <a:rPr lang="et-EE" smtClean="0"/>
              <a:t>12.06.2025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45216-EF6E-6231-67C4-9F46D9030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EA25B5-DC26-F3C7-92E4-402E75B57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BF16-EE7B-4FFA-AFCC-2624177BB8C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93698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4279E-87D2-45BA-9989-FCDF16193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B47A8C-D6BC-CD54-E7CF-1FA99E4B28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t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4039D4-91C8-834C-EF2F-D93F90011E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t-E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5F7F6C-6DDE-D7E2-89F3-385319B9F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B3EE6-A0A5-48F2-B554-A85465A41AD4}" type="datetimeFigureOut">
              <a:rPr lang="et-EE" smtClean="0"/>
              <a:t>12.06.2025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14B864-34B8-EB9D-5394-B3CAC8C37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E57B39-A874-1D67-9D06-6FBB18D82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BF16-EE7B-4FFA-AFCC-2624177BB8C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37730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B1B1D-8A1E-72F1-3F13-3691FCE7E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A9F071-604F-2414-D6E6-57573EDEB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7B39E3-7B52-6B01-9D54-5BB266A533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CC996C-F3EE-9E51-64CA-B44BBF5791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24223D-9929-C218-61F4-8F8590B3F8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t-E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FFAD40-8BB7-593E-CAF0-8B6484E08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B3EE6-A0A5-48F2-B554-A85465A41AD4}" type="datetimeFigureOut">
              <a:rPr lang="et-EE" smtClean="0"/>
              <a:t>12.06.2025</a:t>
            </a:fld>
            <a:endParaRPr lang="et-E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4BB447-C8A7-9F3B-3A88-63028CBB1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9F6285-A959-797B-7F68-BA877168D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BF16-EE7B-4FFA-AFCC-2624177BB8C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0201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D53FF-E8A5-E68F-2354-9E170E66A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t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8D5FFA-A81D-FBD7-17D4-A481182F0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B3EE6-A0A5-48F2-B554-A85465A41AD4}" type="datetimeFigureOut">
              <a:rPr lang="et-EE" smtClean="0"/>
              <a:t>12.06.2025</a:t>
            </a:fld>
            <a:endParaRPr lang="et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62886B-F5D2-7552-5178-A1116D042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0D7687-D1A1-BB26-7388-8231C19E1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BF16-EE7B-4FFA-AFCC-2624177BB8C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55306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D7607F-062C-0E56-3872-0E996EF66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B3EE6-A0A5-48F2-B554-A85465A41AD4}" type="datetimeFigureOut">
              <a:rPr lang="et-EE" smtClean="0"/>
              <a:t>12.06.2025</a:t>
            </a:fld>
            <a:endParaRPr lang="et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34FD83-408D-1C27-1F41-B9D5EE893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40E679-C7E2-0714-482A-D0756FD6A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BF16-EE7B-4FFA-AFCC-2624177BB8C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82489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21AF6-A4E2-280C-50FF-5114E2C33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B2A67-4DEB-3711-3AC9-3F2192E91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8C4B6-B7AF-DA9E-8394-70E2B22CBC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9D0C1-219D-88A3-14DE-29DA52AF7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B3EE6-A0A5-48F2-B554-A85465A41AD4}" type="datetimeFigureOut">
              <a:rPr lang="et-EE" smtClean="0"/>
              <a:t>12.06.2025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F852E-CCD6-DBE0-93D3-651A1A139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C877B5-5553-9785-7C85-26FFA95B4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BF16-EE7B-4FFA-AFCC-2624177BB8C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57797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324D2-58EA-36F4-EB5A-8C71CAB93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t-E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7771C8-18B2-73E5-9DEC-2E17BDEB41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BF59E-9F21-8743-B8E5-0FA38EAC0D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E28465-078E-2916-A01F-341A22D31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B3EE6-A0A5-48F2-B554-A85465A41AD4}" type="datetimeFigureOut">
              <a:rPr lang="et-EE" smtClean="0"/>
              <a:t>12.06.2025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3E6E9E-7520-B6DD-377B-7530B9385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037A2B-A0A1-37B4-A17E-19CD961F8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BF16-EE7B-4FFA-AFCC-2624177BB8C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84540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73EE8-5A2D-C4FE-1853-11E2FB44D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t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16A812-A637-2C47-17AB-6659837C3B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C237F0-0D4D-D285-3E5B-4911DC238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B3EE6-A0A5-48F2-B554-A85465A41AD4}" type="datetimeFigureOut">
              <a:rPr lang="et-EE" smtClean="0"/>
              <a:t>12.06.2025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6A764-2AD4-70F0-4FEC-7CFA70917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A396F-6AB8-4120-6DDF-578002171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BF16-EE7B-4FFA-AFCC-2624177BB8C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08659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456E7A-E6BD-A3C4-05D9-120BAD3E13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t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895773-AC34-95E8-4432-4B032D312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CB2E6-0898-663F-EC6E-11912869B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B3EE6-A0A5-48F2-B554-A85465A41AD4}" type="datetimeFigureOut">
              <a:rPr lang="et-EE" smtClean="0"/>
              <a:t>12.06.2025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920AB-681C-10DE-EE9A-28A3579DA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B46E59-E965-51A5-0F01-044AF1A1C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BF16-EE7B-4FFA-AFCC-2624177BB8C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30106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6F3BC9-1013-F0BC-81A1-738961503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6534B-8548-9B6E-E1DE-ABDF1D3486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9C25F7-7562-A107-752F-C216691D27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7B3EE6-A0A5-48F2-B554-A85465A41AD4}" type="datetimeFigureOut">
              <a:rPr lang="et-EE" smtClean="0"/>
              <a:t>12.06.2025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169639-9623-0E70-E668-FF5F3C133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578583-0884-80F4-C755-B312A5FCFF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75BF16-EE7B-4FFA-AFCC-2624177BB8C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44456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BCA145-A0FB-F471-E935-8F96C856B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291" y="232250"/>
            <a:ext cx="4766330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Olulisemad</a:t>
            </a:r>
            <a:r>
              <a:rPr lang="en-US" sz="3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riigiabiõiguslikud</a:t>
            </a:r>
            <a:r>
              <a:rPr lang="en-US" sz="3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aktid</a:t>
            </a:r>
            <a:endParaRPr lang="en-US" sz="36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BB31AAEF-604E-B899-3CAA-256483C387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672" y="1454726"/>
            <a:ext cx="6562344" cy="5171023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TFEU</a:t>
            </a:r>
            <a:r>
              <a:rPr lang="et-EE" sz="1800" b="1" dirty="0">
                <a:solidFill>
                  <a:schemeClr val="tx2"/>
                </a:solidFill>
              </a:rPr>
              <a:t> – </a:t>
            </a:r>
            <a:r>
              <a:rPr lang="en-US" sz="1800" b="1" dirty="0"/>
              <a:t>Treaty on the Functioning of the European Union</a:t>
            </a:r>
            <a:r>
              <a:rPr lang="et-EE" sz="1800" b="1" dirty="0">
                <a:solidFill>
                  <a:schemeClr val="tx2"/>
                </a:solidFill>
              </a:rPr>
              <a:t>. </a:t>
            </a:r>
            <a:r>
              <a:rPr lang="et-EE" sz="1800" dirty="0"/>
              <a:t>Artiklid 107–109 TFEU sätestavad riigiabi mõiste, abi keelustamise üldreegli ning erandid, millal võib abi pidada siseturuga kokkusobivaks. </a:t>
            </a:r>
            <a:endParaRPr lang="et-EE" sz="1800" dirty="0">
              <a:solidFill>
                <a:schemeClr val="tx2"/>
              </a:solidFill>
            </a:endParaRPr>
          </a:p>
          <a:p>
            <a:r>
              <a:rPr lang="et-EE" sz="1800" b="1" dirty="0"/>
              <a:t>GBER – General </a:t>
            </a:r>
            <a:r>
              <a:rPr lang="et-EE" sz="1800" b="1" dirty="0" err="1"/>
              <a:t>Block</a:t>
            </a:r>
            <a:r>
              <a:rPr lang="et-EE" sz="1800" b="1" dirty="0"/>
              <a:t> </a:t>
            </a:r>
            <a:r>
              <a:rPr lang="et-EE" sz="1800" b="1" dirty="0" err="1"/>
              <a:t>Exemption</a:t>
            </a:r>
            <a:r>
              <a:rPr lang="et-EE" sz="1800" b="1" dirty="0"/>
              <a:t> </a:t>
            </a:r>
            <a:r>
              <a:rPr lang="et-EE" sz="1800" b="1" dirty="0" err="1"/>
              <a:t>Regulation</a:t>
            </a:r>
            <a:r>
              <a:rPr lang="en-GB" sz="1800" b="1" dirty="0"/>
              <a:t> (ka </a:t>
            </a:r>
            <a:r>
              <a:rPr lang="en-GB" sz="1800" b="1" dirty="0" err="1"/>
              <a:t>grupierandi</a:t>
            </a:r>
            <a:r>
              <a:rPr lang="en-GB" sz="1800" b="1" dirty="0"/>
              <a:t> </a:t>
            </a:r>
            <a:r>
              <a:rPr lang="en-GB" sz="1800" b="1" dirty="0" err="1"/>
              <a:t>määrus</a:t>
            </a:r>
            <a:r>
              <a:rPr lang="en-GB" sz="1800" b="1" dirty="0"/>
              <a:t>)</a:t>
            </a:r>
            <a:r>
              <a:rPr lang="et-EE" sz="1800" b="1" dirty="0"/>
              <a:t>. </a:t>
            </a:r>
            <a:r>
              <a:rPr lang="et-EE" sz="1800" dirty="0"/>
              <a:t>Komisjoni määrus (EL) nr 651/2014, millega teatud liiki abi loetakse siseturuga kokkusobivaks ja vabastatakse teavitamiskohustusest vastavalt. Enamik abimeetmeid on antud alusel.</a:t>
            </a:r>
            <a:endParaRPr lang="et-EE" sz="1800" b="1" dirty="0">
              <a:solidFill>
                <a:schemeClr val="tx2"/>
              </a:solidFill>
            </a:endParaRPr>
          </a:p>
          <a:p>
            <a:r>
              <a:rPr lang="et-EE" sz="1800" b="1" dirty="0"/>
              <a:t>VTA – Vähetähtsuse abi. </a:t>
            </a:r>
            <a:r>
              <a:rPr lang="et-EE" sz="1800" dirty="0"/>
              <a:t>Komisjoni määrus (EL) nr 2023/2831 sätestab tingimused, mille alusel abi ei loeta riigiabiks TFEU artikli 107 lõike 1 tähenduses väiksest summast ja piiratud mõjust tulenevalt. Oluline väikese ulatusega toetuste puhul.</a:t>
            </a:r>
          </a:p>
          <a:p>
            <a:r>
              <a:rPr lang="et-EE" sz="1800" b="1" dirty="0"/>
              <a:t>CEEAG – </a:t>
            </a:r>
            <a:r>
              <a:rPr lang="et-EE" sz="1800" b="1" dirty="0" err="1"/>
              <a:t>Guidelines</a:t>
            </a:r>
            <a:r>
              <a:rPr lang="et-EE" sz="1800" b="1" dirty="0"/>
              <a:t> on State aid </a:t>
            </a:r>
            <a:r>
              <a:rPr lang="et-EE" sz="1800" b="1" dirty="0" err="1"/>
              <a:t>for</a:t>
            </a:r>
            <a:r>
              <a:rPr lang="et-EE" sz="1800" b="1" dirty="0"/>
              <a:t> </a:t>
            </a:r>
            <a:r>
              <a:rPr lang="et-EE" sz="1800" b="1" dirty="0" err="1"/>
              <a:t>Climate</a:t>
            </a:r>
            <a:r>
              <a:rPr lang="et-EE" sz="1800" b="1" dirty="0"/>
              <a:t>, </a:t>
            </a:r>
            <a:r>
              <a:rPr lang="et-EE" sz="1800" b="1" dirty="0" err="1"/>
              <a:t>Environmental</a:t>
            </a:r>
            <a:r>
              <a:rPr lang="et-EE" sz="1800" b="1" dirty="0"/>
              <a:t> </a:t>
            </a:r>
            <a:r>
              <a:rPr lang="et-EE" sz="1800" b="1" dirty="0" err="1"/>
              <a:t>protection</a:t>
            </a:r>
            <a:r>
              <a:rPr lang="et-EE" sz="1800" b="1" dirty="0"/>
              <a:t> and Energy 2022. </a:t>
            </a:r>
            <a:r>
              <a:rPr lang="et-EE" sz="1800" dirty="0"/>
              <a:t>Euroopa Komisjoni suunised, mis täpsustavad, millistel tingimustel võib anda abi keskkonna- ja energiasektoris, sh rohepöörde toetamiseks (alus </a:t>
            </a:r>
            <a:r>
              <a:rPr lang="et-EE" sz="1800" i="1" dirty="0" err="1"/>
              <a:t>ad</a:t>
            </a:r>
            <a:r>
              <a:rPr lang="et-EE" sz="1800" i="1" dirty="0"/>
              <a:t> </a:t>
            </a:r>
            <a:r>
              <a:rPr lang="et-EE" sz="1800" i="1" dirty="0" err="1"/>
              <a:t>hoc</a:t>
            </a:r>
            <a:r>
              <a:rPr lang="et-EE" sz="1800" i="1" dirty="0"/>
              <a:t> </a:t>
            </a:r>
            <a:r>
              <a:rPr lang="et-EE" sz="1800" dirty="0"/>
              <a:t>loa andmiseks).</a:t>
            </a:r>
            <a:endParaRPr lang="et-EE" sz="1800" dirty="0">
              <a:solidFill>
                <a:schemeClr val="tx2"/>
              </a:solidFill>
            </a:endParaRPr>
          </a:p>
          <a:p>
            <a:r>
              <a:rPr lang="et-EE" sz="1800" b="1" dirty="0">
                <a:solidFill>
                  <a:schemeClr val="tx2"/>
                </a:solidFill>
              </a:rPr>
              <a:t>CISAF - </a:t>
            </a:r>
            <a:r>
              <a:rPr lang="en-US" sz="1800" b="1" dirty="0"/>
              <a:t>Clean Industrial Deal State Aid Framework</a:t>
            </a:r>
            <a:r>
              <a:rPr lang="et-EE" sz="1800" b="1" dirty="0"/>
              <a:t> (ei ole veel vastu võetud).</a:t>
            </a:r>
            <a:r>
              <a:rPr lang="et-EE" sz="1800" dirty="0"/>
              <a:t> Kriisiraamistike kogemusel koostatud abiraamistik, mille eesmärk on toetada EL-i rohepöörde eesmärkide saavutamist.</a:t>
            </a:r>
          </a:p>
          <a:p>
            <a:r>
              <a:rPr lang="et-EE" sz="1800" b="1" dirty="0"/>
              <a:t>TCTF – </a:t>
            </a:r>
            <a:r>
              <a:rPr lang="et-EE" sz="1800" b="1" dirty="0" err="1"/>
              <a:t>Temporary</a:t>
            </a:r>
            <a:r>
              <a:rPr lang="et-EE" sz="1800" b="1" dirty="0"/>
              <a:t> </a:t>
            </a:r>
            <a:r>
              <a:rPr lang="et-EE" sz="1800" b="1" dirty="0" err="1"/>
              <a:t>Crisis</a:t>
            </a:r>
            <a:r>
              <a:rPr lang="et-EE" sz="1800" b="1" dirty="0"/>
              <a:t> and </a:t>
            </a:r>
            <a:r>
              <a:rPr lang="et-EE" sz="1800" b="1" dirty="0" err="1"/>
              <a:t>Transition</a:t>
            </a:r>
            <a:r>
              <a:rPr lang="et-EE" sz="1800" b="1" dirty="0"/>
              <a:t> </a:t>
            </a:r>
            <a:r>
              <a:rPr lang="et-EE" sz="1800" b="1" dirty="0" err="1"/>
              <a:t>Framework</a:t>
            </a:r>
            <a:r>
              <a:rPr lang="et-EE" sz="1800" b="1" dirty="0"/>
              <a:t>.</a:t>
            </a:r>
            <a:r>
              <a:rPr lang="et-EE" sz="1800" dirty="0"/>
              <a:t> Euroopa Komisjoni ajutine raamistik, mis lubab anda riigiabi seoses Ukraina sõjast ja rohepöördest tingitud kriisidega, sh energia- ja rohetehnoloogia valdkonnas (alus </a:t>
            </a:r>
            <a:r>
              <a:rPr lang="et-EE" sz="1800" i="1" dirty="0" err="1"/>
              <a:t>ad</a:t>
            </a:r>
            <a:r>
              <a:rPr lang="et-EE" sz="1800" i="1" dirty="0"/>
              <a:t> </a:t>
            </a:r>
            <a:r>
              <a:rPr lang="et-EE" sz="1800" i="1" dirty="0" err="1"/>
              <a:t>hoc</a:t>
            </a:r>
            <a:r>
              <a:rPr lang="et-EE" sz="1800" i="1" dirty="0"/>
              <a:t> </a:t>
            </a:r>
            <a:r>
              <a:rPr lang="et-EE" sz="1800" dirty="0"/>
              <a:t>loa andmiseks). </a:t>
            </a:r>
            <a:endParaRPr lang="en-US" sz="1800" dirty="0">
              <a:solidFill>
                <a:schemeClr val="tx2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Content Placeholder 4" descr="Paberist kriipsujukud meestest, kes seisavad Euroopa Liidu lippude vahel">
            <a:extLst>
              <a:ext uri="{FF2B5EF4-FFF2-40B4-BE49-F238E27FC236}">
                <a16:creationId xmlns:a16="http://schemas.microsoft.com/office/drawing/2014/main" id="{B99DD97D-F275-410A-ACE0-AB8700C9842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11296" r="26670" b="-2"/>
          <a:stretch>
            <a:fillRect/>
          </a:stretch>
        </p:blipFill>
        <p:spPr>
          <a:xfrm>
            <a:off x="7744286" y="1700784"/>
            <a:ext cx="4070444" cy="437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743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noProof="0" dirty="0"/>
              <a:t>Mis on REMIT?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808631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t-EE" noProof="0" dirty="0"/>
              <a:t>REMIT (</a:t>
            </a:r>
            <a:r>
              <a:rPr lang="et-EE" i="1" noProof="0" dirty="0" err="1"/>
              <a:t>Regulation</a:t>
            </a:r>
            <a:r>
              <a:rPr lang="et-EE" i="1" noProof="0" dirty="0"/>
              <a:t> on </a:t>
            </a:r>
            <a:r>
              <a:rPr lang="et-EE" i="1" noProof="0" dirty="0" err="1"/>
              <a:t>Wholesale</a:t>
            </a:r>
            <a:r>
              <a:rPr lang="et-EE" i="1" noProof="0" dirty="0"/>
              <a:t> Energy Market </a:t>
            </a:r>
            <a:r>
              <a:rPr lang="et-EE" i="1" noProof="0" dirty="0" err="1"/>
              <a:t>Integrity</a:t>
            </a:r>
            <a:r>
              <a:rPr lang="et-EE" i="1" noProof="0" dirty="0"/>
              <a:t> and </a:t>
            </a:r>
            <a:r>
              <a:rPr lang="et-EE" i="1" noProof="0" dirty="0" err="1"/>
              <a:t>Transparency</a:t>
            </a:r>
            <a:r>
              <a:rPr lang="et-EE" noProof="0" dirty="0"/>
              <a:t>) on ELi määrus (1227/2011)</a:t>
            </a:r>
          </a:p>
          <a:p>
            <a:r>
              <a:rPr lang="et-EE" noProof="0" dirty="0" err="1"/>
              <a:t>REMITist</a:t>
            </a:r>
            <a:r>
              <a:rPr lang="et-EE" noProof="0" dirty="0"/>
              <a:t> tulenevalt kehtivad elektrienergia </a:t>
            </a:r>
            <a:r>
              <a:rPr lang="et-EE" noProof="0" dirty="0" err="1"/>
              <a:t>hulgiturgudel</a:t>
            </a:r>
            <a:r>
              <a:rPr lang="et-EE" noProof="0" dirty="0"/>
              <a:t> lihtsustatult järgmised hinnastamise piirangud:</a:t>
            </a:r>
          </a:p>
          <a:p>
            <a:pPr lvl="1"/>
            <a:r>
              <a:rPr lang="et-EE" noProof="0" dirty="0"/>
              <a:t>Pakkumised peavad põhinema marginaal- või alternatiivkulul</a:t>
            </a:r>
          </a:p>
          <a:p>
            <a:pPr lvl="1"/>
            <a:r>
              <a:rPr lang="et-EE" noProof="0" dirty="0"/>
              <a:t>Kapitalikulude vms arvestamine pakkumishinnas on keelatud</a:t>
            </a:r>
          </a:p>
          <a:p>
            <a:r>
              <a:rPr lang="et-EE" b="1" noProof="0" dirty="0"/>
              <a:t>Eesmärk</a:t>
            </a:r>
            <a:r>
              <a:rPr lang="et-EE" noProof="0" dirty="0"/>
              <a:t>: vältida hinnamanipulatsiooni ja tagada läbipaistvus</a:t>
            </a:r>
          </a:p>
          <a:p>
            <a:r>
              <a:rPr lang="et-EE" noProof="0" dirty="0"/>
              <a:t>See süsteem töötab hästi olemasolevate tootmisvõimsuste puhul, mille CAPEX on amortiseerunud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noProof="0" dirty="0"/>
              <a:t>Hinnakujundus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t-EE" noProof="0" dirty="0"/>
              <a:t>❌ Kapitalikulu - pakkumishind ei või sisaldada tootmisrajatise investeeringu (CAPEX) komponente</a:t>
            </a:r>
          </a:p>
          <a:p>
            <a:r>
              <a:rPr lang="et-EE" noProof="0" dirty="0"/>
              <a:t>Arvestatakse:</a:t>
            </a:r>
          </a:p>
          <a:p>
            <a:pPr marL="0" indent="0">
              <a:buNone/>
            </a:pPr>
            <a:r>
              <a:rPr lang="et-EE" noProof="0" dirty="0"/>
              <a:t>	✅ </a:t>
            </a:r>
            <a:r>
              <a:rPr lang="et-EE" b="1" noProof="0" dirty="0"/>
              <a:t>Muutuvkulu</a:t>
            </a:r>
            <a:r>
              <a:rPr lang="et-EE" noProof="0" dirty="0"/>
              <a:t> -kulu, mis kaasneb ühe täiendava energiaühiku tootmisega (nt kütus, CO₂, käitlus)</a:t>
            </a:r>
          </a:p>
          <a:p>
            <a:pPr marL="0" indent="0">
              <a:buNone/>
            </a:pPr>
            <a:r>
              <a:rPr lang="et-EE" noProof="0" dirty="0"/>
              <a:t>	✅ </a:t>
            </a:r>
            <a:r>
              <a:rPr lang="et-EE" b="1" noProof="0" dirty="0"/>
              <a:t>Alternatiivkulu</a:t>
            </a:r>
            <a:r>
              <a:rPr lang="et-EE" noProof="0" dirty="0"/>
              <a:t> - tulu, millest loobutakse mujal 	turul või järgmisel ajavahemikul müümise tõttu)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EC871-CD69-54DF-9E20-2CEC65B57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noProof="0" dirty="0"/>
              <a:t>REMIT vs muud turud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171BD2B-C167-8043-D81C-3248970E10E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35708" y="1495415"/>
          <a:ext cx="8229600" cy="4297680"/>
        </p:xfrm>
        <a:graphic>
          <a:graphicData uri="http://schemas.openxmlformats.org/drawingml/2006/table">
            <a:tbl>
              <a:tblPr/>
              <a:tblGrid>
                <a:gridCol w="2140424">
                  <a:extLst>
                    <a:ext uri="{9D8B030D-6E8A-4147-A177-3AD203B41FA5}">
                      <a16:colId xmlns:a16="http://schemas.microsoft.com/office/drawing/2014/main" val="3764463053"/>
                    </a:ext>
                  </a:extLst>
                </a:gridCol>
                <a:gridCol w="3345976">
                  <a:extLst>
                    <a:ext uri="{9D8B030D-6E8A-4147-A177-3AD203B41FA5}">
                      <a16:colId xmlns:a16="http://schemas.microsoft.com/office/drawing/2014/main" val="143070138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2700369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t-EE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t-EE" b="1" dirty="0"/>
                        <a:t>REMIT reguleeritud energiaturg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t-EE" b="1" dirty="0"/>
                        <a:t>Finants- või tavakauba turg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95919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t-EE" b="1" dirty="0"/>
                        <a:t>Hinnakujunduse alus</a:t>
                      </a:r>
                      <a:endParaRPr lang="et-E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Marginaalkulu või alternatiivkulu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Turuosalise strateegia, psühholoogia, spekulatsioon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5317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t-EE" b="1" dirty="0"/>
                        <a:t>Pakkumuse siirus</a:t>
                      </a:r>
                      <a:endParaRPr lang="et-E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Peab kajastama </a:t>
                      </a:r>
                      <a:r>
                        <a:rPr lang="fi-FI" dirty="0" err="1"/>
                        <a:t>tegelikku</a:t>
                      </a:r>
                      <a:r>
                        <a:rPr lang="fi-FI" dirty="0"/>
                        <a:t> </a:t>
                      </a:r>
                      <a:r>
                        <a:rPr lang="fi-FI" dirty="0" err="1"/>
                        <a:t>kavatsust</a:t>
                      </a:r>
                      <a:r>
                        <a:rPr lang="fi-FI" dirty="0"/>
                        <a:t> </a:t>
                      </a:r>
                      <a:r>
                        <a:rPr lang="fi-FI" dirty="0" err="1"/>
                        <a:t>tarnida</a:t>
                      </a:r>
                      <a:r>
                        <a:rPr lang="fi-FI" dirty="0"/>
                        <a:t> + </a:t>
                      </a:r>
                      <a:r>
                        <a:rPr lang="fi-FI" dirty="0" err="1"/>
                        <a:t>kui</a:t>
                      </a:r>
                      <a:r>
                        <a:rPr lang="fi-FI" dirty="0"/>
                        <a:t> ei ole </a:t>
                      </a:r>
                      <a:r>
                        <a:rPr lang="fi-FI" dirty="0" err="1"/>
                        <a:t>kavatsust</a:t>
                      </a:r>
                      <a:r>
                        <a:rPr lang="fi-FI" dirty="0"/>
                        <a:t> </a:t>
                      </a:r>
                      <a:r>
                        <a:rPr lang="fi-FI" dirty="0" err="1"/>
                        <a:t>tarnida</a:t>
                      </a:r>
                      <a:r>
                        <a:rPr lang="fi-FI" dirty="0"/>
                        <a:t>, </a:t>
                      </a:r>
                      <a:r>
                        <a:rPr lang="fi-FI" dirty="0" err="1"/>
                        <a:t>peab</a:t>
                      </a:r>
                      <a:r>
                        <a:rPr lang="fi-FI" dirty="0"/>
                        <a:t> ka </a:t>
                      </a:r>
                      <a:r>
                        <a:rPr lang="fi-FI" dirty="0" err="1"/>
                        <a:t>seeolema</a:t>
                      </a:r>
                      <a:r>
                        <a:rPr lang="fi-FI" dirty="0"/>
                        <a:t> </a:t>
                      </a:r>
                      <a:r>
                        <a:rPr lang="fi-FI" dirty="0" err="1"/>
                        <a:t>põhjendatud</a:t>
                      </a:r>
                      <a:endParaRPr lang="fi-F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Võib olla positsioneerimise või arbitraaži eesmärgiga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484859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t-EE" b="1" dirty="0"/>
                        <a:t>Hindade manipuleerimise keeld</a:t>
                      </a:r>
                      <a:endParaRPr lang="et-E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Väga rangelt keelatud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Sõltuvalt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turust</a:t>
                      </a:r>
                      <a:r>
                        <a:rPr lang="en-US" dirty="0"/>
                        <a:t>, </a:t>
                      </a:r>
                      <a:r>
                        <a:rPr lang="et-EE" dirty="0"/>
                        <a:t>kuid </a:t>
                      </a:r>
                      <a:r>
                        <a:rPr lang="en-US" dirty="0" err="1"/>
                        <a:t>reeglina</a:t>
                      </a:r>
                      <a:r>
                        <a:rPr lang="en-US" dirty="0"/>
                        <a:t> </a:t>
                      </a:r>
                      <a:r>
                        <a:rPr lang="et-EE" dirty="0"/>
                        <a:t>rohkem ruumi strateegiale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647713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t-EE" b="1"/>
                        <a:t>Reeglite järelevalve</a:t>
                      </a:r>
                      <a:endParaRPr lang="et-EE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ACER ja kohalik regulaator (nt Elering, Konkurentsiamet)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F</a:t>
                      </a:r>
                      <a:r>
                        <a:rPr lang="en-US" dirty="0"/>
                        <a:t>I,</a:t>
                      </a:r>
                      <a:r>
                        <a:rPr lang="et-EE" dirty="0"/>
                        <a:t> börsijärelevalve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teatud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juhtudel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Konkurentsiamet</a:t>
                      </a:r>
                      <a:endParaRPr lang="et-E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282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6153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80E90-79B4-734E-E03A-203A59D2B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noProof="0" dirty="0"/>
              <a:t>Hinnakujundus </a:t>
            </a:r>
            <a:r>
              <a:rPr lang="et-EE" noProof="0" dirty="0" err="1"/>
              <a:t>REMITi</a:t>
            </a:r>
            <a:r>
              <a:rPr lang="et-EE" noProof="0" dirty="0"/>
              <a:t> raames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D023B84-E06D-1B05-887B-9E8925733D7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64020" y="1189340"/>
          <a:ext cx="7460274" cy="5004002"/>
        </p:xfrm>
        <a:graphic>
          <a:graphicData uri="http://schemas.openxmlformats.org/drawingml/2006/table">
            <a:tbl>
              <a:tblPr/>
              <a:tblGrid>
                <a:gridCol w="1916744">
                  <a:extLst>
                    <a:ext uri="{9D8B030D-6E8A-4147-A177-3AD203B41FA5}">
                      <a16:colId xmlns:a16="http://schemas.microsoft.com/office/drawing/2014/main" val="331427385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720469662"/>
                    </a:ext>
                  </a:extLst>
                </a:gridCol>
                <a:gridCol w="3105130">
                  <a:extLst>
                    <a:ext uri="{9D8B030D-6E8A-4147-A177-3AD203B41FA5}">
                      <a16:colId xmlns:a16="http://schemas.microsoft.com/office/drawing/2014/main" val="373595321"/>
                    </a:ext>
                  </a:extLst>
                </a:gridCol>
              </a:tblGrid>
              <a:tr h="465908">
                <a:tc>
                  <a:txBody>
                    <a:bodyPr/>
                    <a:lstStyle/>
                    <a:p>
                      <a:r>
                        <a:rPr lang="et-EE" sz="1300" b="1" noProof="0" dirty="0"/>
                        <a:t>Tootmistehnoloogia</a:t>
                      </a:r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t-EE" sz="1300" b="1" noProof="0" dirty="0"/>
                        <a:t>Pakkumuse hind REMIT järgi</a:t>
                      </a:r>
                    </a:p>
                    <a:p>
                      <a:r>
                        <a:rPr lang="et-EE" sz="1300" b="1" noProof="0" dirty="0"/>
                        <a:t>(AI esitatud hindade alusel)</a:t>
                      </a:r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t-EE" sz="1300" b="1" noProof="0" dirty="0"/>
                        <a:t>Selgitus</a:t>
                      </a:r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727984"/>
                  </a:ext>
                </a:extLst>
              </a:tr>
              <a:tr h="665583">
                <a:tc>
                  <a:txBody>
                    <a:bodyPr/>
                    <a:lstStyle/>
                    <a:p>
                      <a:r>
                        <a:rPr lang="et-EE" sz="1300" noProof="0" dirty="0"/>
                        <a:t>🌬️ Tuulepark</a:t>
                      </a:r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t-EE" sz="1300" b="1" noProof="0" dirty="0"/>
                        <a:t>0 €/MWh</a:t>
                      </a:r>
                      <a:r>
                        <a:rPr lang="et-EE" sz="1300" noProof="0" dirty="0"/>
                        <a:t> või väga madal</a:t>
                      </a:r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t-EE" sz="1300" noProof="0" dirty="0"/>
                        <a:t>Marginaalkulu olematu, alternatiivkulu tekib vaid turupiirangutest (nt osalemine sagedusturul)</a:t>
                      </a:r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98704"/>
                  </a:ext>
                </a:extLst>
              </a:tr>
              <a:tr h="665583">
                <a:tc>
                  <a:txBody>
                    <a:bodyPr/>
                    <a:lstStyle/>
                    <a:p>
                      <a:r>
                        <a:rPr lang="et-EE" sz="1300" noProof="0" dirty="0"/>
                        <a:t>☀️ Päikesejaam</a:t>
                      </a:r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t-EE" sz="1300" b="1" noProof="0" dirty="0"/>
                        <a:t>0 €/MWh</a:t>
                      </a:r>
                      <a:r>
                        <a:rPr lang="et-EE" sz="1300" noProof="0" dirty="0"/>
                        <a:t> või väga madal</a:t>
                      </a:r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t-EE" sz="1300" noProof="0" dirty="0"/>
                        <a:t>Marginaalkulu olematu, alternatiivkulu tekib vaid turupiirangutest (nt osalemine sagedusturul)</a:t>
                      </a:r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898506"/>
                  </a:ext>
                </a:extLst>
              </a:tr>
              <a:tr h="665583">
                <a:tc>
                  <a:txBody>
                    <a:bodyPr/>
                    <a:lstStyle/>
                    <a:p>
                      <a:r>
                        <a:rPr lang="et-EE" sz="1300" noProof="0" dirty="0"/>
                        <a:t>💧 </a:t>
                      </a:r>
                      <a:r>
                        <a:rPr lang="et-EE" sz="1300" noProof="0" dirty="0" err="1"/>
                        <a:t>Hüdrojaam</a:t>
                      </a:r>
                      <a:endParaRPr lang="et-EE" sz="1300" noProof="0" dirty="0"/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t-EE" sz="1300" b="1" noProof="0" dirty="0"/>
                        <a:t>0–50 €/MWh</a:t>
                      </a:r>
                      <a:r>
                        <a:rPr lang="et-EE" sz="1300" noProof="0" dirty="0"/>
                        <a:t> olenevalt veetasemest</a:t>
                      </a:r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t-EE" sz="1300" noProof="0" dirty="0"/>
                        <a:t>Alternatiivkulu: vee kasutamine praegu vs hiljem, turgude hinnavahe</a:t>
                      </a:r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207477"/>
                  </a:ext>
                </a:extLst>
              </a:tr>
              <a:tr h="665583">
                <a:tc>
                  <a:txBody>
                    <a:bodyPr/>
                    <a:lstStyle/>
                    <a:p>
                      <a:r>
                        <a:rPr lang="et-EE" sz="1300" noProof="0" dirty="0"/>
                        <a:t>🔋 Akupark</a:t>
                      </a:r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t-EE" sz="1300" b="1" noProof="0" dirty="0"/>
                        <a:t>0 €/MWh</a:t>
                      </a:r>
                      <a:r>
                        <a:rPr lang="et-EE" sz="1300" noProof="0" dirty="0"/>
                        <a:t> või väga madal</a:t>
                      </a:r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t-EE" sz="1300" noProof="0" dirty="0"/>
                        <a:t>Alternatiivkulu: müük praegu vs hiljem, turgude hinnavahe</a:t>
                      </a:r>
                      <a:r>
                        <a:rPr lang="en-US" sz="1300" noProof="0" dirty="0"/>
                        <a:t> (</a:t>
                      </a:r>
                      <a:r>
                        <a:rPr lang="en-US" sz="1300" noProof="0" dirty="0" err="1"/>
                        <a:t>laadimishinda</a:t>
                      </a:r>
                      <a:r>
                        <a:rPr lang="en-US" sz="1300" noProof="0" dirty="0"/>
                        <a:t> ei ole </a:t>
                      </a:r>
                      <a:r>
                        <a:rPr lang="en-US" sz="1300" noProof="0" dirty="0" err="1"/>
                        <a:t>lubatud</a:t>
                      </a:r>
                      <a:r>
                        <a:rPr lang="en-US" sz="1300" noProof="0" dirty="0"/>
                        <a:t> </a:t>
                      </a:r>
                      <a:r>
                        <a:rPr lang="en-US" sz="1300" noProof="0" dirty="0" err="1"/>
                        <a:t>arvestada</a:t>
                      </a:r>
                      <a:r>
                        <a:rPr lang="en-US" sz="1300" noProof="0" dirty="0"/>
                        <a:t>)</a:t>
                      </a:r>
                      <a:endParaRPr lang="et-EE" sz="1300" noProof="0" dirty="0"/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647611"/>
                  </a:ext>
                </a:extLst>
              </a:tr>
              <a:tr h="465908">
                <a:tc>
                  <a:txBody>
                    <a:bodyPr/>
                    <a:lstStyle/>
                    <a:p>
                      <a:r>
                        <a:rPr lang="et-EE" sz="1400" dirty="0"/>
                        <a:t>🧱</a:t>
                      </a:r>
                      <a:r>
                        <a:rPr lang="et-EE" sz="1300" noProof="0" dirty="0"/>
                        <a:t> Põlevkivijaam</a:t>
                      </a:r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noProof="0" dirty="0"/>
                        <a:t>120</a:t>
                      </a:r>
                      <a:r>
                        <a:rPr lang="et-EE" sz="1300" b="1" noProof="0" dirty="0"/>
                        <a:t>–</a:t>
                      </a:r>
                      <a:r>
                        <a:rPr lang="en-US" sz="1300" b="1" noProof="0" dirty="0"/>
                        <a:t>1</a:t>
                      </a:r>
                      <a:r>
                        <a:rPr lang="et-EE" sz="1300" b="1" noProof="0" dirty="0"/>
                        <a:t>80 €/MWh</a:t>
                      </a:r>
                      <a:endParaRPr lang="et-EE" sz="1300" noProof="0" dirty="0"/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t-EE" sz="1300" noProof="0" dirty="0"/>
                        <a:t>Kütusekulu, CO₂ kulu, käitlus- ja tööjõukulud</a:t>
                      </a:r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9040920"/>
                  </a:ext>
                </a:extLst>
              </a:tr>
              <a:tr h="465908">
                <a:tc>
                  <a:txBody>
                    <a:bodyPr/>
                    <a:lstStyle/>
                    <a:p>
                      <a:r>
                        <a:rPr lang="et-EE" sz="1400"/>
                        <a:t>🌳</a:t>
                      </a:r>
                      <a:r>
                        <a:rPr lang="et-EE" sz="1300" noProof="0"/>
                        <a:t> </a:t>
                      </a:r>
                      <a:r>
                        <a:rPr lang="et-EE" sz="1300" noProof="0" dirty="0"/>
                        <a:t>Biomassil põhinev koostootmine</a:t>
                      </a:r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t-EE" sz="1300" b="1" noProof="0" dirty="0"/>
                        <a:t>40–70 €/MWh</a:t>
                      </a:r>
                      <a:endParaRPr lang="et-EE" sz="1300" noProof="0" dirty="0"/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t-EE" sz="1300" noProof="0" dirty="0"/>
                        <a:t>Kütusekulu, käitlus- ja tööjõukulud</a:t>
                      </a:r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4289789"/>
                  </a:ext>
                </a:extLst>
              </a:tr>
              <a:tr h="465908">
                <a:tc>
                  <a:txBody>
                    <a:bodyPr/>
                    <a:lstStyle/>
                    <a:p>
                      <a:r>
                        <a:rPr lang="et-EE" sz="1300" noProof="0" dirty="0"/>
                        <a:t>🔥 Gaasijaam</a:t>
                      </a:r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noProof="0" dirty="0"/>
                        <a:t>130</a:t>
                      </a:r>
                      <a:r>
                        <a:rPr lang="et-EE" sz="1300" b="1" noProof="0" dirty="0"/>
                        <a:t>–1</a:t>
                      </a:r>
                      <a:r>
                        <a:rPr lang="en-US" sz="1300" b="1" noProof="0" dirty="0"/>
                        <a:t>8</a:t>
                      </a:r>
                      <a:r>
                        <a:rPr lang="et-EE" sz="1300" b="1" noProof="0" dirty="0"/>
                        <a:t>0 €/MWh</a:t>
                      </a:r>
                      <a:endParaRPr lang="et-EE" sz="1300" noProof="0" dirty="0"/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t-EE" sz="1300" noProof="0" dirty="0"/>
                        <a:t>Kütusekulu, CO₂ kulu, käitlus- ja tööjõukulud</a:t>
                      </a:r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48338"/>
                  </a:ext>
                </a:extLst>
              </a:tr>
              <a:tr h="46590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400" dirty="0"/>
                        <a:t>☢️</a:t>
                      </a:r>
                      <a:r>
                        <a:rPr lang="en-US" sz="1300" noProof="0" dirty="0"/>
                        <a:t> </a:t>
                      </a:r>
                      <a:r>
                        <a:rPr lang="en-US" sz="1300" noProof="0" dirty="0" err="1"/>
                        <a:t>Tuumajaam</a:t>
                      </a:r>
                      <a:endParaRPr lang="et-EE" sz="1400" dirty="0"/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noProof="0" dirty="0"/>
                        <a:t>10-30 €/MWh</a:t>
                      </a:r>
                      <a:endParaRPr lang="et-EE" sz="1300" b="1" noProof="0" dirty="0"/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300" noProof="0" dirty="0"/>
                        <a:t>Kütusekulu, käitlus- ja tööjõukulud</a:t>
                      </a:r>
                    </a:p>
                  </a:txBody>
                  <a:tcPr marL="66558" marR="66558" marT="33279" marB="332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41754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4025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noProof="0" dirty="0"/>
              <a:t>Kuidas tootjad teenivad kapitalikulud tasa?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t-EE" noProof="0" dirty="0"/>
              <a:t>✅ Turupõhised võimalused:</a:t>
            </a:r>
          </a:p>
          <a:p>
            <a:pPr marL="0" indent="0">
              <a:buNone/>
            </a:pPr>
            <a:r>
              <a:rPr lang="et-EE" noProof="0" dirty="0"/>
              <a:t>	- Hinnakõikumised ja tipuhinnad (tegelik hind kujuneb kalleima turule pääsenud pakkumise järgi)</a:t>
            </a:r>
          </a:p>
          <a:p>
            <a:pPr marL="0" indent="0">
              <a:buNone/>
            </a:pPr>
            <a:r>
              <a:rPr lang="et-EE" noProof="0" dirty="0"/>
              <a:t>	- Pikaajalised lepingud (PPA) – eeldab energiamahukaid tööstusi ja turu arengut</a:t>
            </a:r>
          </a:p>
          <a:p>
            <a:pPr marL="0" indent="0">
              <a:buNone/>
            </a:pPr>
            <a:r>
              <a:rPr lang="et-EE" noProof="0" dirty="0"/>
              <a:t>✅ Riiklikud toetusmehhanismid:</a:t>
            </a:r>
          </a:p>
          <a:p>
            <a:r>
              <a:rPr lang="et-EE" noProof="0" dirty="0"/>
              <a:t>- </a:t>
            </a:r>
            <a:r>
              <a:rPr lang="et-EE" noProof="0" dirty="0" err="1"/>
              <a:t>CfD</a:t>
            </a:r>
            <a:r>
              <a:rPr lang="et-EE" noProof="0" dirty="0"/>
              <a:t> (</a:t>
            </a:r>
            <a:r>
              <a:rPr lang="et-EE" noProof="0" dirty="0" err="1"/>
              <a:t>Contract</a:t>
            </a:r>
            <a:r>
              <a:rPr lang="et-EE" noProof="0" dirty="0"/>
              <a:t> </a:t>
            </a:r>
            <a:r>
              <a:rPr lang="et-EE" noProof="0" dirty="0" err="1"/>
              <a:t>for</a:t>
            </a:r>
            <a:r>
              <a:rPr lang="et-EE" noProof="0" dirty="0"/>
              <a:t> </a:t>
            </a:r>
            <a:r>
              <a:rPr lang="et-EE" noProof="0" dirty="0" err="1"/>
              <a:t>Difference</a:t>
            </a:r>
            <a:r>
              <a:rPr lang="et-EE" noProof="0" dirty="0"/>
              <a:t>)</a:t>
            </a:r>
          </a:p>
          <a:p>
            <a:r>
              <a:rPr lang="et-EE" noProof="0" dirty="0"/>
              <a:t>- Investeeringutoetused, rohesertifikaadid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noProof="0" dirty="0"/>
              <a:t>Miks on ilma toetuseta raske uusi võimsusi rajada?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noProof="0" dirty="0"/>
              <a:t>REMIT ei luba investeeringu hinda lisada pakkumisse</a:t>
            </a:r>
          </a:p>
          <a:p>
            <a:r>
              <a:rPr lang="et-EE" noProof="0" dirty="0"/>
              <a:t>Põhivarade eluiga pikk, tulu aga kõikuv</a:t>
            </a:r>
          </a:p>
          <a:p>
            <a:r>
              <a:rPr lang="et-EE" noProof="0" dirty="0"/>
              <a:t>Kapitalimahukad projektid vajavad finantseerimiseks stabiilseid tuluvooge</a:t>
            </a:r>
            <a:endParaRPr lang="et-EE" noProof="0" dirty="0">
              <a:solidFill>
                <a:srgbClr val="FF0000"/>
              </a:solidFill>
            </a:endParaRPr>
          </a:p>
          <a:p>
            <a:r>
              <a:rPr lang="et-EE" noProof="0" dirty="0"/>
              <a:t>Ilma </a:t>
            </a:r>
            <a:r>
              <a:rPr lang="et-EE" noProof="0" dirty="0" err="1"/>
              <a:t>CfD</a:t>
            </a:r>
            <a:r>
              <a:rPr lang="et-EE" noProof="0" dirty="0"/>
              <a:t> või </a:t>
            </a:r>
            <a:r>
              <a:rPr lang="et-EE" noProof="0" dirty="0" err="1"/>
              <a:t>PPA-ta</a:t>
            </a:r>
            <a:r>
              <a:rPr lang="et-EE" noProof="0" dirty="0"/>
              <a:t> ei saa projekte rahastada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noProof="0" dirty="0"/>
              <a:t>Uued tootmisvõimsused suruvad hinna 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t-EE" noProof="0" dirty="0"/>
              <a:t>Uued tuule- ja päikesejaamad pakuvad elektrit nullmarginaalhinnaga</a:t>
            </a:r>
          </a:p>
          <a:p>
            <a:r>
              <a:rPr lang="et-EE" noProof="0" dirty="0"/>
              <a:t>Mida rohkem neid lisandub, seda odavamaks hind muutub</a:t>
            </a:r>
          </a:p>
          <a:p>
            <a:r>
              <a:rPr lang="et-EE" noProof="0" dirty="0"/>
              <a:t>Madalam hind = väiksem tulu = raskem </a:t>
            </a:r>
            <a:r>
              <a:rPr lang="et-EE" noProof="0" dirty="0" err="1"/>
              <a:t>CAPEXi</a:t>
            </a:r>
            <a:r>
              <a:rPr lang="et-EE" noProof="0" dirty="0"/>
              <a:t> tagasi teenida</a:t>
            </a:r>
          </a:p>
          <a:p>
            <a:r>
              <a:rPr lang="et-EE" noProof="0" dirty="0"/>
              <a:t>Sama mure ka teistel uutel tootmisseadmetel, aga kuna taastuvenergia LCOE on madalaim, on muid seadmeid veelgi keerulisem finantseerida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719</Words>
  <Application>Microsoft Office PowerPoint</Application>
  <PresentationFormat>Widescreen</PresentationFormat>
  <Paragraphs>82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Olulisemad riigiabiõiguslikud aktid</vt:lpstr>
      <vt:lpstr>Mis on REMIT?</vt:lpstr>
      <vt:lpstr>Hinnakujundus</vt:lpstr>
      <vt:lpstr>REMIT vs muud turud</vt:lpstr>
      <vt:lpstr>Hinnakujundus REMITi raames</vt:lpstr>
      <vt:lpstr>Kuidas tootjad teenivad kapitalikulud tasa?</vt:lpstr>
      <vt:lpstr>Miks on ilma toetuseta raske uusi võimsusi rajada?</vt:lpstr>
      <vt:lpstr>Uued tootmisvõimsused suruvad hinna alla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Ellex Raidla | Ellex</dc:creator>
  <cp:lastModifiedBy>Ellex Raidla | Ellex</cp:lastModifiedBy>
  <cp:revision>2</cp:revision>
  <dcterms:created xsi:type="dcterms:W3CDTF">2025-06-10T18:32:48Z</dcterms:created>
  <dcterms:modified xsi:type="dcterms:W3CDTF">2025-06-12T12:16:39Z</dcterms:modified>
</cp:coreProperties>
</file>