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556500" cy="7556500"/>
  <p:notesSz cx="6858000" cy="9144000"/>
  <p:embeddedFontLst>
    <p:embeddedFont>
      <p:font typeface="Arimo" charset="1" panose="020B0604020202020204"/>
      <p:regular r:id="rId7"/>
    </p:embeddedFont>
    <p:embeddedFont>
      <p:font typeface="Sailors" charset="1" panose="02000000000000000000"/>
      <p:regular r:id="rId8"/>
    </p:embeddedFont>
    <p:embeddedFont>
      <p:font typeface="Open Sans Bold" charset="1" panose="020B0806030504020204"/>
      <p:regular r:id="rId9"/>
    </p:embeddedFont>
    <p:embeddedFont>
      <p:font typeface="Open Sans" charset="1" panose="020B0606030504020204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05269" y="5399847"/>
            <a:ext cx="845584" cy="180723"/>
            <a:chOff x="0" y="0"/>
            <a:chExt cx="452211" cy="9664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211" cy="96649"/>
            </a:xfrm>
            <a:custGeom>
              <a:avLst/>
              <a:gdLst/>
              <a:ahLst/>
              <a:cxnLst/>
              <a:rect r="r" b="b" t="t" l="l"/>
              <a:pathLst>
                <a:path h="96649" w="452211">
                  <a:moveTo>
                    <a:pt x="0" y="0"/>
                  </a:moveTo>
                  <a:lnTo>
                    <a:pt x="452211" y="0"/>
                  </a:lnTo>
                  <a:lnTo>
                    <a:pt x="452211" y="96649"/>
                  </a:lnTo>
                  <a:lnTo>
                    <a:pt x="0" y="96649"/>
                  </a:lnTo>
                  <a:close/>
                </a:path>
              </a:pathLst>
            </a:custGeom>
            <a:solidFill>
              <a:srgbClr val="E5EBE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9525"/>
              <a:ext cx="452211" cy="87124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35835" y="3672630"/>
            <a:ext cx="845584" cy="414276"/>
            <a:chOff x="0" y="0"/>
            <a:chExt cx="452211" cy="22155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52211" cy="221551"/>
            </a:xfrm>
            <a:custGeom>
              <a:avLst/>
              <a:gdLst/>
              <a:ahLst/>
              <a:cxnLst/>
              <a:rect r="r" b="b" t="t" l="l"/>
              <a:pathLst>
                <a:path h="221551" w="452211">
                  <a:moveTo>
                    <a:pt x="0" y="0"/>
                  </a:moveTo>
                  <a:lnTo>
                    <a:pt x="452211" y="0"/>
                  </a:lnTo>
                  <a:lnTo>
                    <a:pt x="452211" y="221551"/>
                  </a:lnTo>
                  <a:lnTo>
                    <a:pt x="0" y="221551"/>
                  </a:lnTo>
                  <a:close/>
                </a:path>
              </a:pathLst>
            </a:custGeom>
            <a:solidFill>
              <a:srgbClr val="E5EBE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9525"/>
              <a:ext cx="452211" cy="212026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-5400000">
            <a:off x="591679" y="2869990"/>
            <a:ext cx="1032419" cy="200841"/>
            <a:chOff x="0" y="0"/>
            <a:chExt cx="552128" cy="10740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52128" cy="107408"/>
            </a:xfrm>
            <a:custGeom>
              <a:avLst/>
              <a:gdLst/>
              <a:ahLst/>
              <a:cxnLst/>
              <a:rect r="r" b="b" t="t" l="l"/>
              <a:pathLst>
                <a:path h="107408" w="552128">
                  <a:moveTo>
                    <a:pt x="0" y="0"/>
                  </a:moveTo>
                  <a:lnTo>
                    <a:pt x="552128" y="0"/>
                  </a:lnTo>
                  <a:lnTo>
                    <a:pt x="552128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9525"/>
              <a:ext cx="552128" cy="97883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-5400000">
            <a:off x="661712" y="4493499"/>
            <a:ext cx="987386" cy="378922"/>
            <a:chOff x="0" y="0"/>
            <a:chExt cx="528045" cy="20264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28045" cy="202644"/>
            </a:xfrm>
            <a:custGeom>
              <a:avLst/>
              <a:gdLst/>
              <a:ahLst/>
              <a:cxnLst/>
              <a:rect r="r" b="b" t="t" l="l"/>
              <a:pathLst>
                <a:path h="202644" w="528045">
                  <a:moveTo>
                    <a:pt x="0" y="0"/>
                  </a:moveTo>
                  <a:lnTo>
                    <a:pt x="528045" y="0"/>
                  </a:lnTo>
                  <a:lnTo>
                    <a:pt x="528045" y="202644"/>
                  </a:lnTo>
                  <a:lnTo>
                    <a:pt x="0" y="202644"/>
                  </a:lnTo>
                  <a:close/>
                </a:path>
              </a:pathLst>
            </a:custGeom>
            <a:solidFill>
              <a:srgbClr val="E5EBE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9525"/>
              <a:ext cx="528045" cy="193119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8100000">
            <a:off x="1055584" y="2801003"/>
            <a:ext cx="1749822" cy="345278"/>
            <a:chOff x="0" y="0"/>
            <a:chExt cx="935789" cy="18465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35789" cy="184652"/>
            </a:xfrm>
            <a:custGeom>
              <a:avLst/>
              <a:gdLst/>
              <a:ahLst/>
              <a:cxnLst/>
              <a:rect r="r" b="b" t="t" l="l"/>
              <a:pathLst>
                <a:path h="184652" w="935789">
                  <a:moveTo>
                    <a:pt x="0" y="0"/>
                  </a:moveTo>
                  <a:lnTo>
                    <a:pt x="935789" y="0"/>
                  </a:lnTo>
                  <a:lnTo>
                    <a:pt x="935789" y="184652"/>
                  </a:lnTo>
                  <a:lnTo>
                    <a:pt x="0" y="184652"/>
                  </a:lnTo>
                  <a:close/>
                </a:path>
              </a:pathLst>
            </a:custGeom>
            <a:solidFill>
              <a:srgbClr val="E5EBE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9525"/>
              <a:ext cx="935789" cy="175127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-8100000">
            <a:off x="1263259" y="4574153"/>
            <a:ext cx="1623816" cy="200841"/>
            <a:chOff x="0" y="0"/>
            <a:chExt cx="868402" cy="10740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68402" cy="107408"/>
            </a:xfrm>
            <a:custGeom>
              <a:avLst/>
              <a:gdLst/>
              <a:ahLst/>
              <a:cxnLst/>
              <a:rect r="r" b="b" t="t" l="l"/>
              <a:pathLst>
                <a:path h="107408" w="868402">
                  <a:moveTo>
                    <a:pt x="0" y="0"/>
                  </a:moveTo>
                  <a:lnTo>
                    <a:pt x="868402" y="0"/>
                  </a:lnTo>
                  <a:lnTo>
                    <a:pt x="868402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9525"/>
              <a:ext cx="868402" cy="97883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544125" y="3425285"/>
            <a:ext cx="1029127" cy="756193"/>
            <a:chOff x="0" y="0"/>
            <a:chExt cx="550368" cy="40440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50368" cy="404405"/>
            </a:xfrm>
            <a:custGeom>
              <a:avLst/>
              <a:gdLst/>
              <a:ahLst/>
              <a:cxnLst/>
              <a:rect r="r" b="b" t="t" l="l"/>
              <a:pathLst>
                <a:path h="404405" w="550368">
                  <a:moveTo>
                    <a:pt x="0" y="0"/>
                  </a:moveTo>
                  <a:lnTo>
                    <a:pt x="550368" y="0"/>
                  </a:lnTo>
                  <a:lnTo>
                    <a:pt x="550368" y="404405"/>
                  </a:lnTo>
                  <a:lnTo>
                    <a:pt x="0" y="404405"/>
                  </a:lnTo>
                  <a:close/>
                </a:path>
              </a:pathLst>
            </a:custGeom>
            <a:solidFill>
              <a:srgbClr val="BEE5E6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9525"/>
              <a:ext cx="550368" cy="394880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-5400000">
            <a:off x="2299316" y="4541421"/>
            <a:ext cx="1136721" cy="260982"/>
            <a:chOff x="0" y="0"/>
            <a:chExt cx="607908" cy="139571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607908" cy="139571"/>
            </a:xfrm>
            <a:custGeom>
              <a:avLst/>
              <a:gdLst/>
              <a:ahLst/>
              <a:cxnLst/>
              <a:rect r="r" b="b" t="t" l="l"/>
              <a:pathLst>
                <a:path h="139571" w="607908">
                  <a:moveTo>
                    <a:pt x="0" y="0"/>
                  </a:moveTo>
                  <a:lnTo>
                    <a:pt x="607908" y="0"/>
                  </a:lnTo>
                  <a:lnTo>
                    <a:pt x="607908" y="139571"/>
                  </a:lnTo>
                  <a:lnTo>
                    <a:pt x="0" y="139571"/>
                  </a:lnTo>
                  <a:close/>
                </a:path>
              </a:pathLst>
            </a:custGeom>
            <a:solidFill>
              <a:srgbClr val="E5EBEF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9525"/>
              <a:ext cx="607908" cy="130046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-5400000">
            <a:off x="2274697" y="6016378"/>
            <a:ext cx="1125818" cy="200841"/>
            <a:chOff x="0" y="0"/>
            <a:chExt cx="602077" cy="107408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602077" cy="107408"/>
            </a:xfrm>
            <a:custGeom>
              <a:avLst/>
              <a:gdLst/>
              <a:ahLst/>
              <a:cxnLst/>
              <a:rect r="r" b="b" t="t" l="l"/>
              <a:pathLst>
                <a:path h="107408" w="602077">
                  <a:moveTo>
                    <a:pt x="0" y="0"/>
                  </a:moveTo>
                  <a:lnTo>
                    <a:pt x="602077" y="0"/>
                  </a:lnTo>
                  <a:lnTo>
                    <a:pt x="602077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9525"/>
              <a:ext cx="602077" cy="97883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8322142">
            <a:off x="1205759" y="6109456"/>
            <a:ext cx="1608678" cy="200841"/>
            <a:chOff x="0" y="0"/>
            <a:chExt cx="860306" cy="107408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60306" cy="107408"/>
            </a:xfrm>
            <a:custGeom>
              <a:avLst/>
              <a:gdLst/>
              <a:ahLst/>
              <a:cxnLst/>
              <a:rect r="r" b="b" t="t" l="l"/>
              <a:pathLst>
                <a:path h="107408" w="860306">
                  <a:moveTo>
                    <a:pt x="0" y="0"/>
                  </a:moveTo>
                  <a:lnTo>
                    <a:pt x="860306" y="0"/>
                  </a:lnTo>
                  <a:lnTo>
                    <a:pt x="860306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9525"/>
              <a:ext cx="860306" cy="97883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-5400000">
            <a:off x="617258" y="6132150"/>
            <a:ext cx="1046369" cy="348998"/>
            <a:chOff x="0" y="0"/>
            <a:chExt cx="559589" cy="186641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559589" cy="186641"/>
            </a:xfrm>
            <a:custGeom>
              <a:avLst/>
              <a:gdLst/>
              <a:ahLst/>
              <a:cxnLst/>
              <a:rect r="r" b="b" t="t" l="l"/>
              <a:pathLst>
                <a:path h="186641" w="559589">
                  <a:moveTo>
                    <a:pt x="0" y="0"/>
                  </a:moveTo>
                  <a:lnTo>
                    <a:pt x="559589" y="0"/>
                  </a:lnTo>
                  <a:lnTo>
                    <a:pt x="559589" y="186641"/>
                  </a:lnTo>
                  <a:lnTo>
                    <a:pt x="0" y="186641"/>
                  </a:lnTo>
                  <a:close/>
                </a:path>
              </a:pathLst>
            </a:custGeom>
            <a:solidFill>
              <a:srgbClr val="E5EBEF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9525"/>
              <a:ext cx="559589" cy="177116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500205" y="5088190"/>
            <a:ext cx="1291228" cy="844578"/>
            <a:chOff x="0" y="0"/>
            <a:chExt cx="690537" cy="451673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690537" cy="451673"/>
            </a:xfrm>
            <a:custGeom>
              <a:avLst/>
              <a:gdLst/>
              <a:ahLst/>
              <a:cxnLst/>
              <a:rect r="r" b="b" t="t" l="l"/>
              <a:pathLst>
                <a:path h="451673" w="690537">
                  <a:moveTo>
                    <a:pt x="0" y="0"/>
                  </a:moveTo>
                  <a:lnTo>
                    <a:pt x="690537" y="0"/>
                  </a:lnTo>
                  <a:lnTo>
                    <a:pt x="690537" y="451673"/>
                  </a:lnTo>
                  <a:lnTo>
                    <a:pt x="0" y="451673"/>
                  </a:lnTo>
                  <a:close/>
                </a:path>
              </a:pathLst>
            </a:custGeom>
            <a:solidFill>
              <a:srgbClr val="95BEAC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9525"/>
              <a:ext cx="690537" cy="442148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-5400000">
            <a:off x="4017792" y="4484638"/>
            <a:ext cx="936403" cy="200841"/>
            <a:chOff x="0" y="0"/>
            <a:chExt cx="500780" cy="107408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500780" cy="107408"/>
            </a:xfrm>
            <a:custGeom>
              <a:avLst/>
              <a:gdLst/>
              <a:ahLst/>
              <a:cxnLst/>
              <a:rect r="r" b="b" t="t" l="l"/>
              <a:pathLst>
                <a:path h="107408" w="500780">
                  <a:moveTo>
                    <a:pt x="0" y="0"/>
                  </a:moveTo>
                  <a:lnTo>
                    <a:pt x="500780" y="0"/>
                  </a:lnTo>
                  <a:lnTo>
                    <a:pt x="500780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9525"/>
              <a:ext cx="500780" cy="97883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-5400000">
            <a:off x="3928020" y="5994071"/>
            <a:ext cx="1115948" cy="200841"/>
            <a:chOff x="0" y="0"/>
            <a:chExt cx="596799" cy="107408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596799" cy="107408"/>
            </a:xfrm>
            <a:custGeom>
              <a:avLst/>
              <a:gdLst/>
              <a:ahLst/>
              <a:cxnLst/>
              <a:rect r="r" b="b" t="t" l="l"/>
              <a:pathLst>
                <a:path h="107408" w="596799">
                  <a:moveTo>
                    <a:pt x="0" y="0"/>
                  </a:moveTo>
                  <a:lnTo>
                    <a:pt x="596799" y="0"/>
                  </a:lnTo>
                  <a:lnTo>
                    <a:pt x="596799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0" y="9525"/>
              <a:ext cx="596799" cy="97883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3221169" y="5381326"/>
            <a:ext cx="845584" cy="180723"/>
            <a:chOff x="0" y="0"/>
            <a:chExt cx="452211" cy="96649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452211" cy="96649"/>
            </a:xfrm>
            <a:custGeom>
              <a:avLst/>
              <a:gdLst/>
              <a:ahLst/>
              <a:cxnLst/>
              <a:rect r="r" b="b" t="t" l="l"/>
              <a:pathLst>
                <a:path h="96649" w="452211">
                  <a:moveTo>
                    <a:pt x="0" y="0"/>
                  </a:moveTo>
                  <a:lnTo>
                    <a:pt x="452211" y="0"/>
                  </a:lnTo>
                  <a:lnTo>
                    <a:pt x="452211" y="96649"/>
                  </a:lnTo>
                  <a:lnTo>
                    <a:pt x="0" y="96649"/>
                  </a:lnTo>
                  <a:close/>
                </a:path>
              </a:pathLst>
            </a:custGeom>
            <a:solidFill>
              <a:srgbClr val="E5EBEF"/>
            </a:solidFill>
          </p:spPr>
        </p:sp>
        <p:sp>
          <p:nvSpPr>
            <p:cNvPr name="TextBox 46" id="46"/>
            <p:cNvSpPr txBox="true"/>
            <p:nvPr/>
          </p:nvSpPr>
          <p:spPr>
            <a:xfrm>
              <a:off x="0" y="9525"/>
              <a:ext cx="452211" cy="87124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4007231" y="4979905"/>
            <a:ext cx="1201427" cy="923597"/>
            <a:chOff x="0" y="0"/>
            <a:chExt cx="642513" cy="493931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642513" cy="493931"/>
            </a:xfrm>
            <a:custGeom>
              <a:avLst/>
              <a:gdLst/>
              <a:ahLst/>
              <a:cxnLst/>
              <a:rect r="r" b="b" t="t" l="l"/>
              <a:pathLst>
                <a:path h="493931" w="642513">
                  <a:moveTo>
                    <a:pt x="0" y="0"/>
                  </a:moveTo>
                  <a:lnTo>
                    <a:pt x="642513" y="0"/>
                  </a:lnTo>
                  <a:lnTo>
                    <a:pt x="642513" y="493931"/>
                  </a:lnTo>
                  <a:lnTo>
                    <a:pt x="0" y="493931"/>
                  </a:lnTo>
                  <a:close/>
                </a:path>
              </a:pathLst>
            </a:custGeom>
            <a:solidFill>
              <a:srgbClr val="BEE5E6"/>
            </a:solidFill>
          </p:spPr>
        </p:sp>
        <p:sp>
          <p:nvSpPr>
            <p:cNvPr name="TextBox 49" id="49"/>
            <p:cNvSpPr txBox="true"/>
            <p:nvPr/>
          </p:nvSpPr>
          <p:spPr>
            <a:xfrm>
              <a:off x="0" y="9525"/>
              <a:ext cx="642513" cy="484406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3279336" y="6849637"/>
            <a:ext cx="1022351" cy="200841"/>
            <a:chOff x="0" y="0"/>
            <a:chExt cx="546744" cy="107408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546744" cy="107408"/>
            </a:xfrm>
            <a:custGeom>
              <a:avLst/>
              <a:gdLst/>
              <a:ahLst/>
              <a:cxnLst/>
              <a:rect r="r" b="b" t="t" l="l"/>
              <a:pathLst>
                <a:path h="107408" w="546744">
                  <a:moveTo>
                    <a:pt x="0" y="0"/>
                  </a:moveTo>
                  <a:lnTo>
                    <a:pt x="546744" y="0"/>
                  </a:lnTo>
                  <a:lnTo>
                    <a:pt x="546744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</p:sp>
        <p:sp>
          <p:nvSpPr>
            <p:cNvPr name="TextBox 52" id="52"/>
            <p:cNvSpPr txBox="true"/>
            <p:nvPr/>
          </p:nvSpPr>
          <p:spPr>
            <a:xfrm>
              <a:off x="0" y="9525"/>
              <a:ext cx="546744" cy="97883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297978" y="141828"/>
            <a:ext cx="6997921" cy="641720"/>
            <a:chOff x="0" y="0"/>
            <a:chExt cx="2954481" cy="270931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2954481" cy="270931"/>
            </a:xfrm>
            <a:custGeom>
              <a:avLst/>
              <a:gdLst/>
              <a:ahLst/>
              <a:cxnLst/>
              <a:rect r="r" b="b" t="t" l="l"/>
              <a:pathLst>
                <a:path h="270931" w="2954481">
                  <a:moveTo>
                    <a:pt x="0" y="0"/>
                  </a:moveTo>
                  <a:lnTo>
                    <a:pt x="2954481" y="0"/>
                  </a:lnTo>
                  <a:lnTo>
                    <a:pt x="2954481" y="270931"/>
                  </a:lnTo>
                  <a:lnTo>
                    <a:pt x="0" y="270931"/>
                  </a:lnTo>
                  <a:close/>
                </a:path>
              </a:pathLst>
            </a:custGeom>
            <a:gradFill rotWithShape="true">
              <a:gsLst>
                <a:gs pos="0">
                  <a:srgbClr val="7051DB">
                    <a:alpha val="100000"/>
                  </a:srgbClr>
                </a:gs>
                <a:gs pos="100000">
                  <a:srgbClr val="7FFAFF">
                    <a:alpha val="100000"/>
                  </a:srgbClr>
                </a:gs>
              </a:gsLst>
              <a:path path="circle">
                <a:fillToRect l="50000" r="50000" t="50000" b="50000"/>
              </a:path>
            </a:gradFill>
            <a:ln cap="sq">
              <a:noFill/>
              <a:prstDash val="solid"/>
              <a:miter/>
            </a:ln>
          </p:spPr>
        </p:sp>
        <p:sp>
          <p:nvSpPr>
            <p:cNvPr name="TextBox 55" id="55"/>
            <p:cNvSpPr txBox="true"/>
            <p:nvPr/>
          </p:nvSpPr>
          <p:spPr>
            <a:xfrm>
              <a:off x="0" y="-19050"/>
              <a:ext cx="2954481" cy="289981"/>
            </a:xfrm>
            <a:prstGeom prst="rect">
              <a:avLst/>
            </a:prstGeom>
          </p:spPr>
          <p:txBody>
            <a:bodyPr anchor="ctr" rtlCol="false" tIns="43121" lIns="43121" bIns="43121" rIns="43121"/>
            <a:lstStyle/>
            <a:p>
              <a:pPr algn="ctr">
                <a:lnSpc>
                  <a:spcPts val="1663"/>
                </a:lnSpc>
              </a:pP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3248619" y="2214369"/>
            <a:ext cx="945713" cy="200841"/>
            <a:chOff x="0" y="0"/>
            <a:chExt cx="505759" cy="107408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505759" cy="107408"/>
            </a:xfrm>
            <a:custGeom>
              <a:avLst/>
              <a:gdLst/>
              <a:ahLst/>
              <a:cxnLst/>
              <a:rect r="r" b="b" t="t" l="l"/>
              <a:pathLst>
                <a:path h="107408" w="505759">
                  <a:moveTo>
                    <a:pt x="0" y="0"/>
                  </a:moveTo>
                  <a:lnTo>
                    <a:pt x="505759" y="0"/>
                  </a:lnTo>
                  <a:lnTo>
                    <a:pt x="505759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</p:sp>
        <p:sp>
          <p:nvSpPr>
            <p:cNvPr name="TextBox 58" id="58"/>
            <p:cNvSpPr txBox="true"/>
            <p:nvPr/>
          </p:nvSpPr>
          <p:spPr>
            <a:xfrm>
              <a:off x="0" y="9525"/>
              <a:ext cx="505759" cy="97883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59" id="59"/>
          <p:cNvGrpSpPr/>
          <p:nvPr/>
        </p:nvGrpSpPr>
        <p:grpSpPr>
          <a:xfrm rot="-5400000">
            <a:off x="4067192" y="2992953"/>
            <a:ext cx="845584" cy="200841"/>
            <a:chOff x="0" y="0"/>
            <a:chExt cx="452211" cy="107408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452211" cy="107408"/>
            </a:xfrm>
            <a:custGeom>
              <a:avLst/>
              <a:gdLst/>
              <a:ahLst/>
              <a:cxnLst/>
              <a:rect r="r" b="b" t="t" l="l"/>
              <a:pathLst>
                <a:path h="107408" w="452211">
                  <a:moveTo>
                    <a:pt x="0" y="0"/>
                  </a:moveTo>
                  <a:lnTo>
                    <a:pt x="452211" y="0"/>
                  </a:lnTo>
                  <a:lnTo>
                    <a:pt x="452211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</p:sp>
        <p:sp>
          <p:nvSpPr>
            <p:cNvPr name="TextBox 61" id="61"/>
            <p:cNvSpPr txBox="true"/>
            <p:nvPr/>
          </p:nvSpPr>
          <p:spPr>
            <a:xfrm>
              <a:off x="0" y="9525"/>
              <a:ext cx="452211" cy="97883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4147823" y="1860649"/>
            <a:ext cx="1086842" cy="809933"/>
            <a:chOff x="0" y="0"/>
            <a:chExt cx="581233" cy="433145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581233" cy="433145"/>
            </a:xfrm>
            <a:custGeom>
              <a:avLst/>
              <a:gdLst/>
              <a:ahLst/>
              <a:cxnLst/>
              <a:rect r="r" b="b" t="t" l="l"/>
              <a:pathLst>
                <a:path h="433145" w="581233">
                  <a:moveTo>
                    <a:pt x="0" y="0"/>
                  </a:moveTo>
                  <a:lnTo>
                    <a:pt x="581233" y="0"/>
                  </a:lnTo>
                  <a:lnTo>
                    <a:pt x="581233" y="433145"/>
                  </a:lnTo>
                  <a:lnTo>
                    <a:pt x="0" y="433145"/>
                  </a:lnTo>
                  <a:close/>
                </a:path>
              </a:pathLst>
            </a:custGeom>
            <a:solidFill>
              <a:srgbClr val="95BEAC"/>
            </a:solidFill>
          </p:spPr>
        </p:sp>
        <p:sp>
          <p:nvSpPr>
            <p:cNvPr name="TextBox 64" id="64"/>
            <p:cNvSpPr txBox="true"/>
            <p:nvPr/>
          </p:nvSpPr>
          <p:spPr>
            <a:xfrm>
              <a:off x="0" y="0"/>
              <a:ext cx="581233" cy="433145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909"/>
                </a:lnSpc>
              </a:pPr>
              <a:r>
                <a:rPr lang="en-US" sz="9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Millises keemilise sideme korral räägitakse elektrongaasi mudelist?</a:t>
              </a:r>
            </a:p>
          </p:txBody>
        </p:sp>
      </p:grpSp>
      <p:grpSp>
        <p:nvGrpSpPr>
          <p:cNvPr name="Group 65" id="65"/>
          <p:cNvGrpSpPr/>
          <p:nvPr/>
        </p:nvGrpSpPr>
        <p:grpSpPr>
          <a:xfrm rot="0">
            <a:off x="1535835" y="2214369"/>
            <a:ext cx="845584" cy="200841"/>
            <a:chOff x="0" y="0"/>
            <a:chExt cx="452211" cy="107408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452211" cy="107408"/>
            </a:xfrm>
            <a:custGeom>
              <a:avLst/>
              <a:gdLst/>
              <a:ahLst/>
              <a:cxnLst/>
              <a:rect r="r" b="b" t="t" l="l"/>
              <a:pathLst>
                <a:path h="107408" w="452211">
                  <a:moveTo>
                    <a:pt x="0" y="0"/>
                  </a:moveTo>
                  <a:lnTo>
                    <a:pt x="452211" y="0"/>
                  </a:lnTo>
                  <a:lnTo>
                    <a:pt x="452211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</p:sp>
        <p:sp>
          <p:nvSpPr>
            <p:cNvPr name="TextBox 67" id="67"/>
            <p:cNvSpPr txBox="true"/>
            <p:nvPr/>
          </p:nvSpPr>
          <p:spPr>
            <a:xfrm>
              <a:off x="0" y="9525"/>
              <a:ext cx="452211" cy="97883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68" id="68"/>
          <p:cNvGrpSpPr/>
          <p:nvPr/>
        </p:nvGrpSpPr>
        <p:grpSpPr>
          <a:xfrm rot="0">
            <a:off x="594954" y="1860649"/>
            <a:ext cx="1029787" cy="636431"/>
            <a:chOff x="0" y="0"/>
            <a:chExt cx="550721" cy="340358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550721" cy="340358"/>
            </a:xfrm>
            <a:custGeom>
              <a:avLst/>
              <a:gdLst/>
              <a:ahLst/>
              <a:cxnLst/>
              <a:rect r="r" b="b" t="t" l="l"/>
              <a:pathLst>
                <a:path h="340358" w="550721">
                  <a:moveTo>
                    <a:pt x="0" y="0"/>
                  </a:moveTo>
                  <a:lnTo>
                    <a:pt x="550721" y="0"/>
                  </a:lnTo>
                  <a:lnTo>
                    <a:pt x="550721" y="340358"/>
                  </a:lnTo>
                  <a:lnTo>
                    <a:pt x="0" y="340358"/>
                  </a:lnTo>
                  <a:close/>
                </a:path>
              </a:pathLst>
            </a:custGeom>
            <a:solidFill>
              <a:srgbClr val="D99E88"/>
            </a:solidFill>
          </p:spPr>
        </p:sp>
        <p:sp>
          <p:nvSpPr>
            <p:cNvPr name="TextBox 70" id="70"/>
            <p:cNvSpPr txBox="true"/>
            <p:nvPr/>
          </p:nvSpPr>
          <p:spPr>
            <a:xfrm>
              <a:off x="0" y="9525"/>
              <a:ext cx="550721" cy="330833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71" id="71"/>
          <p:cNvGrpSpPr/>
          <p:nvPr/>
        </p:nvGrpSpPr>
        <p:grpSpPr>
          <a:xfrm rot="-5400000">
            <a:off x="2304361" y="2781406"/>
            <a:ext cx="1049119" cy="316726"/>
            <a:chOff x="0" y="0"/>
            <a:chExt cx="561060" cy="169382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561060" cy="169382"/>
            </a:xfrm>
            <a:custGeom>
              <a:avLst/>
              <a:gdLst/>
              <a:ahLst/>
              <a:cxnLst/>
              <a:rect r="r" b="b" t="t" l="l"/>
              <a:pathLst>
                <a:path h="169382" w="561060">
                  <a:moveTo>
                    <a:pt x="0" y="0"/>
                  </a:moveTo>
                  <a:lnTo>
                    <a:pt x="561060" y="0"/>
                  </a:lnTo>
                  <a:lnTo>
                    <a:pt x="561060" y="169382"/>
                  </a:lnTo>
                  <a:lnTo>
                    <a:pt x="0" y="169382"/>
                  </a:lnTo>
                  <a:close/>
                </a:path>
              </a:pathLst>
            </a:custGeom>
            <a:solidFill>
              <a:srgbClr val="E5EBEF"/>
            </a:solidFill>
          </p:spPr>
        </p:sp>
        <p:sp>
          <p:nvSpPr>
            <p:cNvPr name="TextBox 73" id="73"/>
            <p:cNvSpPr txBox="true"/>
            <p:nvPr/>
          </p:nvSpPr>
          <p:spPr>
            <a:xfrm>
              <a:off x="0" y="9525"/>
              <a:ext cx="561060" cy="159857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74" id="74"/>
          <p:cNvGrpSpPr/>
          <p:nvPr/>
        </p:nvGrpSpPr>
        <p:grpSpPr>
          <a:xfrm rot="-7788696">
            <a:off x="2966920" y="2815314"/>
            <a:ext cx="1470415" cy="335431"/>
            <a:chOff x="0" y="0"/>
            <a:chExt cx="786365" cy="179386"/>
          </a:xfrm>
        </p:grpSpPr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786365" cy="179386"/>
            </a:xfrm>
            <a:custGeom>
              <a:avLst/>
              <a:gdLst/>
              <a:ahLst/>
              <a:cxnLst/>
              <a:rect r="r" b="b" t="t" l="l"/>
              <a:pathLst>
                <a:path h="179386" w="786365">
                  <a:moveTo>
                    <a:pt x="0" y="0"/>
                  </a:moveTo>
                  <a:lnTo>
                    <a:pt x="786365" y="0"/>
                  </a:lnTo>
                  <a:lnTo>
                    <a:pt x="786365" y="179386"/>
                  </a:lnTo>
                  <a:lnTo>
                    <a:pt x="0" y="179386"/>
                  </a:lnTo>
                  <a:close/>
                </a:path>
              </a:pathLst>
            </a:custGeom>
            <a:solidFill>
              <a:srgbClr val="E5EBEF"/>
            </a:solidFill>
          </p:spPr>
        </p:sp>
        <p:sp>
          <p:nvSpPr>
            <p:cNvPr name="TextBox 76" id="76"/>
            <p:cNvSpPr txBox="true"/>
            <p:nvPr/>
          </p:nvSpPr>
          <p:spPr>
            <a:xfrm>
              <a:off x="0" y="9525"/>
              <a:ext cx="786365" cy="169861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77" id="77"/>
          <p:cNvGrpSpPr/>
          <p:nvPr/>
        </p:nvGrpSpPr>
        <p:grpSpPr>
          <a:xfrm rot="0">
            <a:off x="2351697" y="1853912"/>
            <a:ext cx="1029127" cy="653549"/>
            <a:chOff x="0" y="0"/>
            <a:chExt cx="550368" cy="349512"/>
          </a:xfrm>
        </p:grpSpPr>
        <p:sp>
          <p:nvSpPr>
            <p:cNvPr name="Freeform 78" id="78"/>
            <p:cNvSpPr/>
            <p:nvPr/>
          </p:nvSpPr>
          <p:spPr>
            <a:xfrm flipH="false" flipV="false" rot="0">
              <a:off x="0" y="0"/>
              <a:ext cx="550368" cy="349512"/>
            </a:xfrm>
            <a:custGeom>
              <a:avLst/>
              <a:gdLst/>
              <a:ahLst/>
              <a:cxnLst/>
              <a:rect r="r" b="b" t="t" l="l"/>
              <a:pathLst>
                <a:path h="349512" w="550368">
                  <a:moveTo>
                    <a:pt x="0" y="0"/>
                  </a:moveTo>
                  <a:lnTo>
                    <a:pt x="550368" y="0"/>
                  </a:lnTo>
                  <a:lnTo>
                    <a:pt x="550368" y="349512"/>
                  </a:lnTo>
                  <a:lnTo>
                    <a:pt x="0" y="349512"/>
                  </a:lnTo>
                  <a:close/>
                </a:path>
              </a:pathLst>
            </a:custGeom>
            <a:solidFill>
              <a:srgbClr val="F1BB77"/>
            </a:solidFill>
          </p:spPr>
        </p:sp>
        <p:sp>
          <p:nvSpPr>
            <p:cNvPr name="TextBox 79" id="79"/>
            <p:cNvSpPr txBox="true"/>
            <p:nvPr/>
          </p:nvSpPr>
          <p:spPr>
            <a:xfrm>
              <a:off x="0" y="9525"/>
              <a:ext cx="550368" cy="339987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80" id="80"/>
          <p:cNvGrpSpPr/>
          <p:nvPr/>
        </p:nvGrpSpPr>
        <p:grpSpPr>
          <a:xfrm rot="0">
            <a:off x="1440916" y="6869450"/>
            <a:ext cx="1026102" cy="200841"/>
            <a:chOff x="0" y="0"/>
            <a:chExt cx="548750" cy="107408"/>
          </a:xfrm>
        </p:grpSpPr>
        <p:sp>
          <p:nvSpPr>
            <p:cNvPr name="Freeform 81" id="81"/>
            <p:cNvSpPr/>
            <p:nvPr/>
          </p:nvSpPr>
          <p:spPr>
            <a:xfrm flipH="false" flipV="false" rot="0">
              <a:off x="0" y="0"/>
              <a:ext cx="548750" cy="107408"/>
            </a:xfrm>
            <a:custGeom>
              <a:avLst/>
              <a:gdLst/>
              <a:ahLst/>
              <a:cxnLst/>
              <a:rect r="r" b="b" t="t" l="l"/>
              <a:pathLst>
                <a:path h="107408" w="548750">
                  <a:moveTo>
                    <a:pt x="0" y="0"/>
                  </a:moveTo>
                  <a:lnTo>
                    <a:pt x="548750" y="0"/>
                  </a:lnTo>
                  <a:lnTo>
                    <a:pt x="548750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</p:sp>
        <p:sp>
          <p:nvSpPr>
            <p:cNvPr name="TextBox 82" id="82"/>
            <p:cNvSpPr txBox="true"/>
            <p:nvPr/>
          </p:nvSpPr>
          <p:spPr>
            <a:xfrm>
              <a:off x="0" y="9525"/>
              <a:ext cx="548750" cy="97883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83" id="83"/>
          <p:cNvGrpSpPr/>
          <p:nvPr/>
        </p:nvGrpSpPr>
        <p:grpSpPr>
          <a:xfrm rot="0">
            <a:off x="2398735" y="6652465"/>
            <a:ext cx="959335" cy="634810"/>
            <a:chOff x="0" y="0"/>
            <a:chExt cx="513044" cy="339491"/>
          </a:xfrm>
        </p:grpSpPr>
        <p:sp>
          <p:nvSpPr>
            <p:cNvPr name="Freeform 84" id="84"/>
            <p:cNvSpPr/>
            <p:nvPr/>
          </p:nvSpPr>
          <p:spPr>
            <a:xfrm flipH="false" flipV="false" rot="0">
              <a:off x="0" y="0"/>
              <a:ext cx="513044" cy="339491"/>
            </a:xfrm>
            <a:custGeom>
              <a:avLst/>
              <a:gdLst/>
              <a:ahLst/>
              <a:cxnLst/>
              <a:rect r="r" b="b" t="t" l="l"/>
              <a:pathLst>
                <a:path h="339491" w="513044">
                  <a:moveTo>
                    <a:pt x="0" y="0"/>
                  </a:moveTo>
                  <a:lnTo>
                    <a:pt x="513044" y="0"/>
                  </a:lnTo>
                  <a:lnTo>
                    <a:pt x="513044" y="339491"/>
                  </a:lnTo>
                  <a:lnTo>
                    <a:pt x="0" y="339491"/>
                  </a:lnTo>
                  <a:close/>
                </a:path>
              </a:pathLst>
            </a:custGeom>
            <a:solidFill>
              <a:srgbClr val="95BEAC"/>
            </a:solidFill>
          </p:spPr>
        </p:sp>
        <p:sp>
          <p:nvSpPr>
            <p:cNvPr name="TextBox 85" id="85"/>
            <p:cNvSpPr txBox="true"/>
            <p:nvPr/>
          </p:nvSpPr>
          <p:spPr>
            <a:xfrm>
              <a:off x="0" y="9525"/>
              <a:ext cx="513044" cy="329966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86" id="86"/>
          <p:cNvGrpSpPr/>
          <p:nvPr/>
        </p:nvGrpSpPr>
        <p:grpSpPr>
          <a:xfrm rot="0">
            <a:off x="3248619" y="3672630"/>
            <a:ext cx="845584" cy="200841"/>
            <a:chOff x="0" y="0"/>
            <a:chExt cx="452211" cy="107408"/>
          </a:xfrm>
        </p:grpSpPr>
        <p:sp>
          <p:nvSpPr>
            <p:cNvPr name="Freeform 87" id="87"/>
            <p:cNvSpPr/>
            <p:nvPr/>
          </p:nvSpPr>
          <p:spPr>
            <a:xfrm flipH="false" flipV="false" rot="0">
              <a:off x="0" y="0"/>
              <a:ext cx="452211" cy="107408"/>
            </a:xfrm>
            <a:custGeom>
              <a:avLst/>
              <a:gdLst/>
              <a:ahLst/>
              <a:cxnLst/>
              <a:rect r="r" b="b" t="t" l="l"/>
              <a:pathLst>
                <a:path h="107408" w="452211">
                  <a:moveTo>
                    <a:pt x="0" y="0"/>
                  </a:moveTo>
                  <a:lnTo>
                    <a:pt x="452211" y="0"/>
                  </a:lnTo>
                  <a:lnTo>
                    <a:pt x="452211" y="107408"/>
                  </a:lnTo>
                  <a:lnTo>
                    <a:pt x="0" y="107408"/>
                  </a:lnTo>
                  <a:close/>
                </a:path>
              </a:pathLst>
            </a:custGeom>
            <a:solidFill>
              <a:srgbClr val="E5EBEF"/>
            </a:solidFill>
          </p:spPr>
        </p:sp>
        <p:sp>
          <p:nvSpPr>
            <p:cNvPr name="TextBox 88" id="88"/>
            <p:cNvSpPr txBox="true"/>
            <p:nvPr/>
          </p:nvSpPr>
          <p:spPr>
            <a:xfrm>
              <a:off x="0" y="9525"/>
              <a:ext cx="452211" cy="97883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89" id="89"/>
          <p:cNvGrpSpPr/>
          <p:nvPr/>
        </p:nvGrpSpPr>
        <p:grpSpPr>
          <a:xfrm rot="0">
            <a:off x="3963774" y="3397954"/>
            <a:ext cx="1128326" cy="844578"/>
            <a:chOff x="0" y="0"/>
            <a:chExt cx="603419" cy="451673"/>
          </a:xfrm>
        </p:grpSpPr>
        <p:sp>
          <p:nvSpPr>
            <p:cNvPr name="Freeform 90" id="90"/>
            <p:cNvSpPr/>
            <p:nvPr/>
          </p:nvSpPr>
          <p:spPr>
            <a:xfrm flipH="false" flipV="false" rot="0">
              <a:off x="0" y="0"/>
              <a:ext cx="603419" cy="451673"/>
            </a:xfrm>
            <a:custGeom>
              <a:avLst/>
              <a:gdLst/>
              <a:ahLst/>
              <a:cxnLst/>
              <a:rect r="r" b="b" t="t" l="l"/>
              <a:pathLst>
                <a:path h="451673" w="603419">
                  <a:moveTo>
                    <a:pt x="0" y="0"/>
                  </a:moveTo>
                  <a:lnTo>
                    <a:pt x="603419" y="0"/>
                  </a:lnTo>
                  <a:lnTo>
                    <a:pt x="603419" y="451673"/>
                  </a:lnTo>
                  <a:lnTo>
                    <a:pt x="0" y="451673"/>
                  </a:lnTo>
                  <a:close/>
                </a:path>
              </a:pathLst>
            </a:custGeom>
            <a:solidFill>
              <a:srgbClr val="F1BB77"/>
            </a:solidFill>
          </p:spPr>
        </p:sp>
        <p:sp>
          <p:nvSpPr>
            <p:cNvPr name="TextBox 91" id="91"/>
            <p:cNvSpPr txBox="true"/>
            <p:nvPr/>
          </p:nvSpPr>
          <p:spPr>
            <a:xfrm>
              <a:off x="0" y="9525"/>
              <a:ext cx="603419" cy="442148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92" id="92"/>
          <p:cNvGrpSpPr/>
          <p:nvPr/>
        </p:nvGrpSpPr>
        <p:grpSpPr>
          <a:xfrm rot="0">
            <a:off x="609165" y="6679707"/>
            <a:ext cx="900358" cy="613101"/>
            <a:chOff x="0" y="0"/>
            <a:chExt cx="481503" cy="327881"/>
          </a:xfrm>
        </p:grpSpPr>
        <p:sp>
          <p:nvSpPr>
            <p:cNvPr name="Freeform 93" id="93"/>
            <p:cNvSpPr/>
            <p:nvPr/>
          </p:nvSpPr>
          <p:spPr>
            <a:xfrm flipH="false" flipV="false" rot="0">
              <a:off x="0" y="0"/>
              <a:ext cx="481504" cy="327881"/>
            </a:xfrm>
            <a:custGeom>
              <a:avLst/>
              <a:gdLst/>
              <a:ahLst/>
              <a:cxnLst/>
              <a:rect r="r" b="b" t="t" l="l"/>
              <a:pathLst>
                <a:path h="327881" w="481504">
                  <a:moveTo>
                    <a:pt x="0" y="0"/>
                  </a:moveTo>
                  <a:lnTo>
                    <a:pt x="481504" y="0"/>
                  </a:lnTo>
                  <a:lnTo>
                    <a:pt x="481504" y="327881"/>
                  </a:lnTo>
                  <a:lnTo>
                    <a:pt x="0" y="327881"/>
                  </a:lnTo>
                  <a:close/>
                </a:path>
              </a:pathLst>
            </a:custGeom>
            <a:solidFill>
              <a:srgbClr val="BEE5E6"/>
            </a:solidFill>
          </p:spPr>
        </p:sp>
        <p:sp>
          <p:nvSpPr>
            <p:cNvPr name="TextBox 94" id="94"/>
            <p:cNvSpPr txBox="true"/>
            <p:nvPr/>
          </p:nvSpPr>
          <p:spPr>
            <a:xfrm>
              <a:off x="0" y="9525"/>
              <a:ext cx="481503" cy="318356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95" id="95"/>
          <p:cNvGrpSpPr/>
          <p:nvPr/>
        </p:nvGrpSpPr>
        <p:grpSpPr>
          <a:xfrm rot="0">
            <a:off x="2274901" y="3425883"/>
            <a:ext cx="1029127" cy="844578"/>
            <a:chOff x="0" y="0"/>
            <a:chExt cx="550368" cy="451673"/>
          </a:xfrm>
        </p:grpSpPr>
        <p:sp>
          <p:nvSpPr>
            <p:cNvPr name="Freeform 96" id="96"/>
            <p:cNvSpPr/>
            <p:nvPr/>
          </p:nvSpPr>
          <p:spPr>
            <a:xfrm flipH="false" flipV="false" rot="0">
              <a:off x="0" y="0"/>
              <a:ext cx="550368" cy="451673"/>
            </a:xfrm>
            <a:custGeom>
              <a:avLst/>
              <a:gdLst/>
              <a:ahLst/>
              <a:cxnLst/>
              <a:rect r="r" b="b" t="t" l="l"/>
              <a:pathLst>
                <a:path h="451673" w="550368">
                  <a:moveTo>
                    <a:pt x="0" y="0"/>
                  </a:moveTo>
                  <a:lnTo>
                    <a:pt x="550368" y="0"/>
                  </a:lnTo>
                  <a:lnTo>
                    <a:pt x="550368" y="451673"/>
                  </a:lnTo>
                  <a:lnTo>
                    <a:pt x="0" y="451673"/>
                  </a:lnTo>
                  <a:close/>
                </a:path>
              </a:pathLst>
            </a:custGeom>
            <a:solidFill>
              <a:srgbClr val="D99E88"/>
            </a:solidFill>
          </p:spPr>
        </p:sp>
        <p:sp>
          <p:nvSpPr>
            <p:cNvPr name="TextBox 97" id="97"/>
            <p:cNvSpPr txBox="true"/>
            <p:nvPr/>
          </p:nvSpPr>
          <p:spPr>
            <a:xfrm>
              <a:off x="0" y="9525"/>
              <a:ext cx="550368" cy="442148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grpSp>
        <p:nvGrpSpPr>
          <p:cNvPr name="Group 98" id="98"/>
          <p:cNvGrpSpPr/>
          <p:nvPr/>
        </p:nvGrpSpPr>
        <p:grpSpPr>
          <a:xfrm rot="0">
            <a:off x="4177573" y="6556406"/>
            <a:ext cx="825662" cy="756055"/>
            <a:chOff x="0" y="0"/>
            <a:chExt cx="441557" cy="404332"/>
          </a:xfrm>
        </p:grpSpPr>
        <p:sp>
          <p:nvSpPr>
            <p:cNvPr name="Freeform 99" id="99"/>
            <p:cNvSpPr/>
            <p:nvPr/>
          </p:nvSpPr>
          <p:spPr>
            <a:xfrm flipH="false" flipV="false" rot="0">
              <a:off x="0" y="0"/>
              <a:ext cx="441557" cy="404332"/>
            </a:xfrm>
            <a:custGeom>
              <a:avLst/>
              <a:gdLst/>
              <a:ahLst/>
              <a:cxnLst/>
              <a:rect r="r" b="b" t="t" l="l"/>
              <a:pathLst>
                <a:path h="404332" w="441557">
                  <a:moveTo>
                    <a:pt x="0" y="0"/>
                  </a:moveTo>
                  <a:lnTo>
                    <a:pt x="441557" y="0"/>
                  </a:lnTo>
                  <a:lnTo>
                    <a:pt x="441557" y="404332"/>
                  </a:lnTo>
                  <a:lnTo>
                    <a:pt x="0" y="404332"/>
                  </a:lnTo>
                  <a:close/>
                </a:path>
              </a:pathLst>
            </a:custGeom>
            <a:solidFill>
              <a:srgbClr val="D99E88"/>
            </a:solidFill>
          </p:spPr>
        </p:sp>
        <p:sp>
          <p:nvSpPr>
            <p:cNvPr name="TextBox 100" id="100"/>
            <p:cNvSpPr txBox="true"/>
            <p:nvPr/>
          </p:nvSpPr>
          <p:spPr>
            <a:xfrm>
              <a:off x="0" y="9525"/>
              <a:ext cx="441557" cy="394807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  <a:r>
                <a:rPr lang="en-US" sz="1145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LÕPP</a:t>
              </a:r>
            </a:p>
          </p:txBody>
        </p:sp>
      </p:grpSp>
      <p:grpSp>
        <p:nvGrpSpPr>
          <p:cNvPr name="Group 101" id="101"/>
          <p:cNvGrpSpPr/>
          <p:nvPr/>
        </p:nvGrpSpPr>
        <p:grpSpPr>
          <a:xfrm rot="0">
            <a:off x="2534572" y="5135347"/>
            <a:ext cx="769456" cy="687151"/>
            <a:chOff x="0" y="0"/>
            <a:chExt cx="411498" cy="367482"/>
          </a:xfrm>
        </p:grpSpPr>
        <p:sp>
          <p:nvSpPr>
            <p:cNvPr name="Freeform 102" id="102"/>
            <p:cNvSpPr/>
            <p:nvPr/>
          </p:nvSpPr>
          <p:spPr>
            <a:xfrm flipH="false" flipV="false" rot="0">
              <a:off x="0" y="0"/>
              <a:ext cx="411498" cy="367482"/>
            </a:xfrm>
            <a:custGeom>
              <a:avLst/>
              <a:gdLst/>
              <a:ahLst/>
              <a:cxnLst/>
              <a:rect r="r" b="b" t="t" l="l"/>
              <a:pathLst>
                <a:path h="367482" w="411498">
                  <a:moveTo>
                    <a:pt x="0" y="0"/>
                  </a:moveTo>
                  <a:lnTo>
                    <a:pt x="411498" y="0"/>
                  </a:lnTo>
                  <a:lnTo>
                    <a:pt x="411498" y="367482"/>
                  </a:lnTo>
                  <a:lnTo>
                    <a:pt x="0" y="367482"/>
                  </a:lnTo>
                  <a:close/>
                </a:path>
              </a:pathLst>
            </a:custGeom>
            <a:solidFill>
              <a:srgbClr val="F1BB77"/>
            </a:solidFill>
          </p:spPr>
        </p:sp>
        <p:sp>
          <p:nvSpPr>
            <p:cNvPr name="TextBox 103" id="103"/>
            <p:cNvSpPr txBox="true"/>
            <p:nvPr/>
          </p:nvSpPr>
          <p:spPr>
            <a:xfrm>
              <a:off x="0" y="9525"/>
              <a:ext cx="411498" cy="357957"/>
            </a:xfrm>
            <a:prstGeom prst="rect">
              <a:avLst/>
            </a:prstGeom>
          </p:spPr>
          <p:txBody>
            <a:bodyPr anchor="ctr" rtlCol="false" tIns="32341" lIns="32341" bIns="32341" rIns="32341"/>
            <a:lstStyle/>
            <a:p>
              <a:pPr algn="ctr">
                <a:lnSpc>
                  <a:spcPts val="1157"/>
                </a:lnSpc>
              </a:pPr>
            </a:p>
          </p:txBody>
        </p:sp>
      </p:grpSp>
      <p:sp>
        <p:nvSpPr>
          <p:cNvPr name="Freeform 104" id="104"/>
          <p:cNvSpPr/>
          <p:nvPr/>
        </p:nvSpPr>
        <p:spPr>
          <a:xfrm flipH="false" flipV="false" rot="0">
            <a:off x="5530988" y="1926881"/>
            <a:ext cx="1957887" cy="1299632"/>
          </a:xfrm>
          <a:custGeom>
            <a:avLst/>
            <a:gdLst/>
            <a:ahLst/>
            <a:cxnLst/>
            <a:rect r="r" b="b" t="t" l="l"/>
            <a:pathLst>
              <a:path h="1299632" w="1957887">
                <a:moveTo>
                  <a:pt x="0" y="0"/>
                </a:moveTo>
                <a:lnTo>
                  <a:pt x="1957886" y="0"/>
                </a:lnTo>
                <a:lnTo>
                  <a:pt x="1957886" y="1299632"/>
                </a:lnTo>
                <a:lnTo>
                  <a:pt x="0" y="12996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05" id="105"/>
          <p:cNvSpPr txBox="true"/>
          <p:nvPr/>
        </p:nvSpPr>
        <p:spPr>
          <a:xfrm rot="0">
            <a:off x="810367" y="2244602"/>
            <a:ext cx="722307" cy="182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8"/>
              </a:lnSpc>
            </a:pPr>
            <a:r>
              <a:rPr lang="en-US" sz="120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HCl on ...</a:t>
            </a:r>
          </a:p>
        </p:txBody>
      </p:sp>
      <p:sp>
        <p:nvSpPr>
          <p:cNvPr name="TextBox 106" id="106"/>
          <p:cNvSpPr txBox="true"/>
          <p:nvPr/>
        </p:nvSpPr>
        <p:spPr>
          <a:xfrm rot="0">
            <a:off x="2407436" y="2113628"/>
            <a:ext cx="784337" cy="362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5"/>
              </a:lnSpc>
            </a:pPr>
            <a:r>
              <a:rPr lang="en-US" sz="91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Milline keemiline side on HCl-is?</a:t>
            </a:r>
          </a:p>
        </p:txBody>
      </p:sp>
      <p:sp>
        <p:nvSpPr>
          <p:cNvPr name="TextBox 107" id="107"/>
          <p:cNvSpPr txBox="true"/>
          <p:nvPr/>
        </p:nvSpPr>
        <p:spPr>
          <a:xfrm rot="0">
            <a:off x="642483" y="3633340"/>
            <a:ext cx="798434" cy="362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5"/>
              </a:lnSpc>
            </a:pPr>
            <a:r>
              <a:rPr lang="en-US" sz="91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Milline keemiline side on HCl-is?</a:t>
            </a:r>
          </a:p>
        </p:txBody>
      </p:sp>
      <p:sp>
        <p:nvSpPr>
          <p:cNvPr name="TextBox 108" id="108"/>
          <p:cNvSpPr txBox="true"/>
          <p:nvPr/>
        </p:nvSpPr>
        <p:spPr>
          <a:xfrm rot="0">
            <a:off x="4069539" y="3648465"/>
            <a:ext cx="840890" cy="249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5"/>
              </a:lnSpc>
            </a:pPr>
            <a:r>
              <a:rPr lang="en-US" sz="91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Milline side on Na-s?</a:t>
            </a:r>
          </a:p>
        </p:txBody>
      </p:sp>
      <p:sp>
        <p:nvSpPr>
          <p:cNvPr name="TextBox 109" id="109"/>
          <p:cNvSpPr txBox="true"/>
          <p:nvPr/>
        </p:nvSpPr>
        <p:spPr>
          <a:xfrm rot="0">
            <a:off x="2285041" y="3565299"/>
            <a:ext cx="1017653" cy="589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5"/>
              </a:lnSpc>
            </a:pPr>
            <a:r>
              <a:rPr lang="en-US" sz="91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Millise keemilise sideme korral on ühine elektronpaar võrdselt mõlema aatomi valduses?</a:t>
            </a:r>
          </a:p>
        </p:txBody>
      </p:sp>
      <p:sp>
        <p:nvSpPr>
          <p:cNvPr name="TextBox 110" id="110"/>
          <p:cNvSpPr txBox="true"/>
          <p:nvPr/>
        </p:nvSpPr>
        <p:spPr>
          <a:xfrm rot="0">
            <a:off x="1705269" y="2232912"/>
            <a:ext cx="519876" cy="166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1"/>
              </a:lnSpc>
            </a:pPr>
            <a:r>
              <a:rPr lang="en-US" sz="1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lihtaine</a:t>
            </a:r>
          </a:p>
        </p:txBody>
      </p:sp>
      <p:sp>
        <p:nvSpPr>
          <p:cNvPr name="TextBox 111" id="111"/>
          <p:cNvSpPr txBox="true"/>
          <p:nvPr/>
        </p:nvSpPr>
        <p:spPr>
          <a:xfrm rot="-5400000">
            <a:off x="849909" y="2992523"/>
            <a:ext cx="519876" cy="166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1"/>
              </a:lnSpc>
            </a:pPr>
            <a:r>
              <a:rPr lang="en-US" sz="1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liitaine</a:t>
            </a:r>
          </a:p>
        </p:txBody>
      </p:sp>
      <p:sp>
        <p:nvSpPr>
          <p:cNvPr name="TextBox 112" id="112"/>
          <p:cNvSpPr txBox="true"/>
          <p:nvPr/>
        </p:nvSpPr>
        <p:spPr>
          <a:xfrm rot="3042523">
            <a:off x="3273881" y="2826414"/>
            <a:ext cx="901854" cy="305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1"/>
              </a:lnSpc>
            </a:pPr>
            <a:r>
              <a:rPr lang="en-US" sz="1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mittepolaarne kovalentne</a:t>
            </a:r>
          </a:p>
        </p:txBody>
      </p:sp>
      <p:sp>
        <p:nvSpPr>
          <p:cNvPr name="TextBox 113" id="113"/>
          <p:cNvSpPr txBox="true"/>
          <p:nvPr/>
        </p:nvSpPr>
        <p:spPr>
          <a:xfrm rot="0">
            <a:off x="1495972" y="3718920"/>
            <a:ext cx="802052" cy="305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1"/>
              </a:lnSpc>
            </a:pPr>
            <a:r>
              <a:rPr lang="en-US" sz="1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polaarne kovalentne</a:t>
            </a:r>
          </a:p>
        </p:txBody>
      </p:sp>
      <p:sp>
        <p:nvSpPr>
          <p:cNvPr name="TextBox 114" id="114"/>
          <p:cNvSpPr txBox="true"/>
          <p:nvPr/>
        </p:nvSpPr>
        <p:spPr>
          <a:xfrm rot="-5400000">
            <a:off x="695130" y="4490338"/>
            <a:ext cx="908133" cy="305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1"/>
              </a:lnSpc>
            </a:pPr>
            <a:r>
              <a:rPr lang="en-US" sz="1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mittepolaarne kovalentne</a:t>
            </a:r>
          </a:p>
        </p:txBody>
      </p:sp>
      <p:sp>
        <p:nvSpPr>
          <p:cNvPr name="TextBox 115" id="115"/>
          <p:cNvSpPr txBox="true"/>
          <p:nvPr/>
        </p:nvSpPr>
        <p:spPr>
          <a:xfrm rot="-5400000">
            <a:off x="2411604" y="6219018"/>
            <a:ext cx="854519" cy="166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1"/>
              </a:lnSpc>
            </a:pPr>
            <a:r>
              <a:rPr lang="en-US" sz="1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ioonidest</a:t>
            </a:r>
          </a:p>
        </p:txBody>
      </p:sp>
      <p:sp>
        <p:nvSpPr>
          <p:cNvPr name="TextBox 116" id="116"/>
          <p:cNvSpPr txBox="true"/>
          <p:nvPr/>
        </p:nvSpPr>
        <p:spPr>
          <a:xfrm rot="-5400000">
            <a:off x="785369" y="6134845"/>
            <a:ext cx="710146" cy="305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1"/>
              </a:lnSpc>
            </a:pPr>
            <a:r>
              <a:rPr lang="en-US" sz="1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polaarne kovalentne</a:t>
            </a:r>
          </a:p>
        </p:txBody>
      </p:sp>
      <p:sp>
        <p:nvSpPr>
          <p:cNvPr name="TextBox 117" id="117"/>
          <p:cNvSpPr txBox="true"/>
          <p:nvPr/>
        </p:nvSpPr>
        <p:spPr>
          <a:xfrm rot="-5400000">
            <a:off x="4100491" y="4548003"/>
            <a:ext cx="805577" cy="166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1"/>
              </a:lnSpc>
            </a:pPr>
            <a:r>
              <a:rPr lang="en-US" sz="1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kovalentne</a:t>
            </a:r>
          </a:p>
        </p:txBody>
      </p:sp>
      <p:sp>
        <p:nvSpPr>
          <p:cNvPr name="TextBox 118" id="118"/>
          <p:cNvSpPr txBox="true"/>
          <p:nvPr/>
        </p:nvSpPr>
        <p:spPr>
          <a:xfrm rot="2700000">
            <a:off x="1674174" y="4619160"/>
            <a:ext cx="851109" cy="166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1"/>
              </a:lnSpc>
            </a:pPr>
            <a:r>
              <a:rPr lang="en-US" sz="1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metalliline</a:t>
            </a:r>
          </a:p>
        </p:txBody>
      </p:sp>
      <p:sp>
        <p:nvSpPr>
          <p:cNvPr name="TextBox 119" id="119"/>
          <p:cNvSpPr txBox="true"/>
          <p:nvPr/>
        </p:nvSpPr>
        <p:spPr>
          <a:xfrm rot="0">
            <a:off x="3304028" y="6851299"/>
            <a:ext cx="890303" cy="166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1"/>
              </a:lnSpc>
            </a:pPr>
            <a:r>
              <a:rPr lang="en-US" sz="1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molekulidest</a:t>
            </a:r>
          </a:p>
        </p:txBody>
      </p:sp>
      <p:sp>
        <p:nvSpPr>
          <p:cNvPr name="TextBox 120" id="120"/>
          <p:cNvSpPr txBox="true"/>
          <p:nvPr/>
        </p:nvSpPr>
        <p:spPr>
          <a:xfrm rot="0">
            <a:off x="3355415" y="2210202"/>
            <a:ext cx="738787" cy="166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1"/>
              </a:lnSpc>
            </a:pPr>
            <a:r>
              <a:rPr lang="en-US" sz="1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metalliline</a:t>
            </a:r>
          </a:p>
        </p:txBody>
      </p:sp>
      <p:sp>
        <p:nvSpPr>
          <p:cNvPr name="TextBox 121" id="121"/>
          <p:cNvSpPr txBox="true"/>
          <p:nvPr/>
        </p:nvSpPr>
        <p:spPr>
          <a:xfrm rot="-2700000">
            <a:off x="1460198" y="2857224"/>
            <a:ext cx="983012" cy="166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1"/>
              </a:lnSpc>
            </a:pPr>
            <a:r>
              <a:rPr lang="en-US" sz="1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iooniline</a:t>
            </a:r>
          </a:p>
        </p:txBody>
      </p:sp>
      <p:sp>
        <p:nvSpPr>
          <p:cNvPr name="TextBox 122" id="122"/>
          <p:cNvSpPr txBox="true"/>
          <p:nvPr/>
        </p:nvSpPr>
        <p:spPr>
          <a:xfrm rot="-2487538">
            <a:off x="1503418" y="6179474"/>
            <a:ext cx="896571" cy="166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1"/>
              </a:lnSpc>
            </a:pPr>
            <a:r>
              <a:rPr lang="en-US" sz="1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molekulidest</a:t>
            </a:r>
          </a:p>
        </p:txBody>
      </p:sp>
      <p:sp>
        <p:nvSpPr>
          <p:cNvPr name="TextBox 123" id="123"/>
          <p:cNvSpPr txBox="true"/>
          <p:nvPr/>
        </p:nvSpPr>
        <p:spPr>
          <a:xfrm rot="-5400000">
            <a:off x="4188877" y="2999116"/>
            <a:ext cx="594234" cy="182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8"/>
              </a:lnSpc>
            </a:pPr>
            <a:r>
              <a:rPr lang="en-US" sz="120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iooniline</a:t>
            </a:r>
          </a:p>
        </p:txBody>
      </p:sp>
      <p:sp>
        <p:nvSpPr>
          <p:cNvPr name="TextBox 124" id="124"/>
          <p:cNvSpPr txBox="true"/>
          <p:nvPr/>
        </p:nvSpPr>
        <p:spPr>
          <a:xfrm rot="-5400000">
            <a:off x="4103057" y="6161400"/>
            <a:ext cx="739284" cy="166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1"/>
              </a:lnSpc>
            </a:pPr>
            <a:r>
              <a:rPr lang="en-US" sz="1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metalliline</a:t>
            </a:r>
          </a:p>
        </p:txBody>
      </p:sp>
      <p:sp>
        <p:nvSpPr>
          <p:cNvPr name="TextBox 125" id="125"/>
          <p:cNvSpPr txBox="true"/>
          <p:nvPr/>
        </p:nvSpPr>
        <p:spPr>
          <a:xfrm rot="0">
            <a:off x="3304028" y="3707201"/>
            <a:ext cx="690492" cy="166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1"/>
              </a:lnSpc>
            </a:pPr>
            <a:r>
              <a:rPr lang="en-US" sz="1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metalliline</a:t>
            </a:r>
          </a:p>
        </p:txBody>
      </p:sp>
      <p:sp>
        <p:nvSpPr>
          <p:cNvPr name="TextBox 126" id="126"/>
          <p:cNvSpPr txBox="true"/>
          <p:nvPr/>
        </p:nvSpPr>
        <p:spPr>
          <a:xfrm rot="-5400000">
            <a:off x="2307344" y="2817415"/>
            <a:ext cx="1032419" cy="305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1"/>
              </a:lnSpc>
            </a:pPr>
            <a:r>
              <a:rPr lang="en-US" sz="1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polaarne kovalentne</a:t>
            </a:r>
          </a:p>
        </p:txBody>
      </p:sp>
      <p:sp>
        <p:nvSpPr>
          <p:cNvPr name="TextBox 127" id="127"/>
          <p:cNvSpPr txBox="true"/>
          <p:nvPr/>
        </p:nvSpPr>
        <p:spPr>
          <a:xfrm rot="0">
            <a:off x="577857" y="8478"/>
            <a:ext cx="6220096" cy="853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54"/>
              </a:lnSpc>
              <a:spcBef>
                <a:spcPct val="0"/>
              </a:spcBef>
            </a:pPr>
            <a:r>
              <a:rPr lang="en-US" sz="4753">
                <a:solidFill>
                  <a:srgbClr val="FFFFFF"/>
                </a:solidFill>
                <a:latin typeface="Sailors"/>
                <a:ea typeface="Sailors"/>
                <a:cs typeface="Sailors"/>
                <a:sym typeface="Sailors"/>
              </a:rPr>
              <a:t>KEEMILINE SIDE</a:t>
            </a:r>
          </a:p>
        </p:txBody>
      </p:sp>
      <p:sp>
        <p:nvSpPr>
          <p:cNvPr name="TextBox 128" id="128"/>
          <p:cNvSpPr txBox="true"/>
          <p:nvPr/>
        </p:nvSpPr>
        <p:spPr>
          <a:xfrm rot="0">
            <a:off x="500205" y="5287295"/>
            <a:ext cx="1239826" cy="589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5"/>
              </a:lnSpc>
            </a:pPr>
            <a:r>
              <a:rPr lang="en-US" sz="91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Millise keemilise sideme korral on ühine elektronpaar tõmmatud elektronegatiivnema aatomi poole?</a:t>
            </a:r>
          </a:p>
        </p:txBody>
      </p:sp>
      <p:sp>
        <p:nvSpPr>
          <p:cNvPr name="TextBox 129" id="129"/>
          <p:cNvSpPr txBox="true"/>
          <p:nvPr/>
        </p:nvSpPr>
        <p:spPr>
          <a:xfrm rot="0">
            <a:off x="2550853" y="5389548"/>
            <a:ext cx="722307" cy="249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5"/>
              </a:lnSpc>
            </a:pPr>
            <a:r>
              <a:rPr lang="en-US" sz="91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Kas HCl koosneb ....</a:t>
            </a:r>
          </a:p>
        </p:txBody>
      </p:sp>
      <p:sp>
        <p:nvSpPr>
          <p:cNvPr name="TextBox 130" id="130"/>
          <p:cNvSpPr txBox="true"/>
          <p:nvPr/>
        </p:nvSpPr>
        <p:spPr>
          <a:xfrm rot="-5400000">
            <a:off x="2402826" y="4537830"/>
            <a:ext cx="914378" cy="305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1"/>
              </a:lnSpc>
            </a:pPr>
            <a:r>
              <a:rPr lang="en-US" sz="1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mittepolaarne kovalentne</a:t>
            </a:r>
          </a:p>
        </p:txBody>
      </p:sp>
      <p:sp>
        <p:nvSpPr>
          <p:cNvPr name="TextBox 131" id="131"/>
          <p:cNvSpPr txBox="true"/>
          <p:nvPr/>
        </p:nvSpPr>
        <p:spPr>
          <a:xfrm rot="0">
            <a:off x="4094202" y="5120053"/>
            <a:ext cx="1079761" cy="703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5"/>
              </a:lnSpc>
            </a:pPr>
            <a:r>
              <a:rPr lang="en-US" sz="91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Millise keemilise sideme korral metalliline element loovutab elektrone ja mittemetalliline liidab elektrone?</a:t>
            </a:r>
          </a:p>
        </p:txBody>
      </p:sp>
      <p:sp>
        <p:nvSpPr>
          <p:cNvPr name="TextBox 132" id="132"/>
          <p:cNvSpPr txBox="true"/>
          <p:nvPr/>
        </p:nvSpPr>
        <p:spPr>
          <a:xfrm rot="0">
            <a:off x="3326165" y="5395780"/>
            <a:ext cx="690492" cy="166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1"/>
              </a:lnSpc>
            </a:pPr>
            <a:r>
              <a:rPr lang="en-US" sz="1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iooniline</a:t>
            </a:r>
          </a:p>
        </p:txBody>
      </p:sp>
      <p:sp>
        <p:nvSpPr>
          <p:cNvPr name="TextBox 133" id="133"/>
          <p:cNvSpPr txBox="true"/>
          <p:nvPr/>
        </p:nvSpPr>
        <p:spPr>
          <a:xfrm rot="0">
            <a:off x="985405" y="1901248"/>
            <a:ext cx="244968" cy="183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 b="true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</a:t>
            </a:r>
          </a:p>
        </p:txBody>
      </p:sp>
      <p:sp>
        <p:nvSpPr>
          <p:cNvPr name="TextBox 134" id="134"/>
          <p:cNvSpPr txBox="true"/>
          <p:nvPr/>
        </p:nvSpPr>
        <p:spPr>
          <a:xfrm rot="0">
            <a:off x="2621292" y="3378904"/>
            <a:ext cx="244968" cy="183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 b="true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</a:t>
            </a:r>
          </a:p>
        </p:txBody>
      </p:sp>
      <p:sp>
        <p:nvSpPr>
          <p:cNvPr name="TextBox 135" id="135"/>
          <p:cNvSpPr txBox="true"/>
          <p:nvPr/>
        </p:nvSpPr>
        <p:spPr>
          <a:xfrm rot="0">
            <a:off x="982647" y="3430071"/>
            <a:ext cx="244968" cy="183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 b="true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</a:t>
            </a:r>
          </a:p>
        </p:txBody>
      </p:sp>
      <p:sp>
        <p:nvSpPr>
          <p:cNvPr name="TextBox 136" id="136"/>
          <p:cNvSpPr txBox="true"/>
          <p:nvPr/>
        </p:nvSpPr>
        <p:spPr>
          <a:xfrm rot="0">
            <a:off x="4527937" y="1843363"/>
            <a:ext cx="244968" cy="183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 b="true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</a:t>
            </a:r>
          </a:p>
        </p:txBody>
      </p:sp>
      <p:sp>
        <p:nvSpPr>
          <p:cNvPr name="TextBox 137" id="137"/>
          <p:cNvSpPr txBox="true"/>
          <p:nvPr/>
        </p:nvSpPr>
        <p:spPr>
          <a:xfrm rot="0">
            <a:off x="2690069" y="1895473"/>
            <a:ext cx="244968" cy="183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 b="true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</a:p>
        </p:txBody>
      </p:sp>
      <p:sp>
        <p:nvSpPr>
          <p:cNvPr name="TextBox 138" id="138"/>
          <p:cNvSpPr txBox="true"/>
          <p:nvPr/>
        </p:nvSpPr>
        <p:spPr>
          <a:xfrm rot="0">
            <a:off x="4385574" y="3388988"/>
            <a:ext cx="244968" cy="183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 b="true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6</a:t>
            </a:r>
          </a:p>
        </p:txBody>
      </p:sp>
      <p:sp>
        <p:nvSpPr>
          <p:cNvPr name="TextBox 139" id="139"/>
          <p:cNvSpPr txBox="true"/>
          <p:nvPr/>
        </p:nvSpPr>
        <p:spPr>
          <a:xfrm rot="0">
            <a:off x="1026713" y="5077873"/>
            <a:ext cx="244968" cy="183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 b="true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7</a:t>
            </a:r>
          </a:p>
        </p:txBody>
      </p:sp>
      <p:sp>
        <p:nvSpPr>
          <p:cNvPr name="TextBox 140" id="140"/>
          <p:cNvSpPr txBox="true"/>
          <p:nvPr/>
        </p:nvSpPr>
        <p:spPr>
          <a:xfrm rot="0">
            <a:off x="2755729" y="5153928"/>
            <a:ext cx="244968" cy="183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 b="true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8</a:t>
            </a:r>
          </a:p>
        </p:txBody>
      </p:sp>
      <p:sp>
        <p:nvSpPr>
          <p:cNvPr name="TextBox 141" id="141"/>
          <p:cNvSpPr txBox="true"/>
          <p:nvPr/>
        </p:nvSpPr>
        <p:spPr>
          <a:xfrm rot="0">
            <a:off x="4478338" y="4952123"/>
            <a:ext cx="244968" cy="183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 b="true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9</a:t>
            </a:r>
          </a:p>
        </p:txBody>
      </p:sp>
      <p:sp>
        <p:nvSpPr>
          <p:cNvPr name="TextBox 142" id="142"/>
          <p:cNvSpPr txBox="true"/>
          <p:nvPr/>
        </p:nvSpPr>
        <p:spPr>
          <a:xfrm rot="0">
            <a:off x="982647" y="6710363"/>
            <a:ext cx="244968" cy="183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 b="true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10</a:t>
            </a:r>
          </a:p>
        </p:txBody>
      </p:sp>
      <p:sp>
        <p:nvSpPr>
          <p:cNvPr name="TextBox 143" id="143"/>
          <p:cNvSpPr txBox="true"/>
          <p:nvPr/>
        </p:nvSpPr>
        <p:spPr>
          <a:xfrm rot="0">
            <a:off x="2742315" y="6658792"/>
            <a:ext cx="244968" cy="1832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 b="true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11</a:t>
            </a:r>
          </a:p>
        </p:txBody>
      </p:sp>
      <p:sp>
        <p:nvSpPr>
          <p:cNvPr name="TextBox 144" id="144"/>
          <p:cNvSpPr txBox="true"/>
          <p:nvPr/>
        </p:nvSpPr>
        <p:spPr>
          <a:xfrm rot="0">
            <a:off x="697535" y="6925892"/>
            <a:ext cx="722307" cy="249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5"/>
              </a:lnSpc>
            </a:pPr>
            <a:r>
              <a:rPr lang="en-US" sz="91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Kas Na koosneb ....</a:t>
            </a:r>
          </a:p>
        </p:txBody>
      </p:sp>
      <p:sp>
        <p:nvSpPr>
          <p:cNvPr name="TextBox 145" id="145"/>
          <p:cNvSpPr txBox="true"/>
          <p:nvPr/>
        </p:nvSpPr>
        <p:spPr>
          <a:xfrm rot="0">
            <a:off x="1440916" y="6882229"/>
            <a:ext cx="1037812" cy="166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1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aatomitest</a:t>
            </a:r>
          </a:p>
        </p:txBody>
      </p:sp>
      <p:sp>
        <p:nvSpPr>
          <p:cNvPr name="TextBox 146" id="146"/>
          <p:cNvSpPr txBox="true"/>
          <p:nvPr/>
        </p:nvSpPr>
        <p:spPr>
          <a:xfrm rot="0">
            <a:off x="2534572" y="6882229"/>
            <a:ext cx="722307" cy="249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5"/>
              </a:lnSpc>
            </a:pPr>
            <a:r>
              <a:rPr lang="en-US" sz="91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Kas H</a:t>
            </a:r>
            <a:r>
              <a:rPr lang="en-US" sz="91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2</a:t>
            </a:r>
            <a:r>
              <a:rPr lang="en-US" sz="91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koosneb ....</a:t>
            </a:r>
          </a:p>
        </p:txBody>
      </p:sp>
      <p:sp>
        <p:nvSpPr>
          <p:cNvPr name="TextBox 147" id="147"/>
          <p:cNvSpPr txBox="true"/>
          <p:nvPr/>
        </p:nvSpPr>
        <p:spPr>
          <a:xfrm rot="0">
            <a:off x="1799638" y="5407074"/>
            <a:ext cx="690492" cy="166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1"/>
              </a:lnSpc>
            </a:pPr>
            <a:r>
              <a:rPr lang="en-US" sz="1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aatomitest</a:t>
            </a:r>
          </a:p>
        </p:txBody>
      </p:sp>
      <p:sp>
        <p:nvSpPr>
          <p:cNvPr name="TextBox 148" id="148"/>
          <p:cNvSpPr txBox="true"/>
          <p:nvPr/>
        </p:nvSpPr>
        <p:spPr>
          <a:xfrm rot="0">
            <a:off x="5599183" y="5804272"/>
            <a:ext cx="1631562" cy="826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Selgita täislausega, kuidas vastav keemiline side moodustub.</a:t>
            </a:r>
          </a:p>
        </p:txBody>
      </p:sp>
      <p:sp>
        <p:nvSpPr>
          <p:cNvPr name="TextBox 149" id="149"/>
          <p:cNvSpPr txBox="true"/>
          <p:nvPr/>
        </p:nvSpPr>
        <p:spPr>
          <a:xfrm rot="0">
            <a:off x="5514035" y="3910747"/>
            <a:ext cx="1842166" cy="1245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Millise keemilise sideme moodustumist on kujutatud joonisel?</a:t>
            </a:r>
          </a:p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Joonise number on sama mis labürindis. </a:t>
            </a:r>
          </a:p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Kirjuta vastus lehele.</a:t>
            </a:r>
          </a:p>
        </p:txBody>
      </p:sp>
      <p:sp>
        <p:nvSpPr>
          <p:cNvPr name="TextBox 150" id="150"/>
          <p:cNvSpPr txBox="true"/>
          <p:nvPr/>
        </p:nvSpPr>
        <p:spPr>
          <a:xfrm rot="0">
            <a:off x="500205" y="826728"/>
            <a:ext cx="4870955" cy="1035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true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 etapp</a:t>
            </a:r>
          </a:p>
          <a:p>
            <a:pPr algn="l">
              <a:lnSpc>
                <a:spcPts val="1960"/>
              </a:lnSpc>
            </a:pPr>
            <a:r>
              <a:rPr lang="en-US" b="true" sz="1400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</a:t>
            </a:r>
            <a:r>
              <a:rPr lang="en-US" b="true" sz="1400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lusta Sulle antud numbrist ja liigu labürindis.</a:t>
            </a:r>
          </a:p>
          <a:p>
            <a:pPr algn="l">
              <a:lnSpc>
                <a:spcPts val="1960"/>
              </a:lnSpc>
            </a:pPr>
            <a:r>
              <a:rPr lang="en-US" sz="1400" b="true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Kirjuta küsimuste numbrid läbimise järjekorras lehele.</a:t>
            </a:r>
          </a:p>
          <a:p>
            <a:pPr algn="l">
              <a:lnSpc>
                <a:spcPts val="2239"/>
              </a:lnSpc>
            </a:pPr>
          </a:p>
        </p:txBody>
      </p:sp>
      <p:sp>
        <p:nvSpPr>
          <p:cNvPr name="TextBox 151" id="151"/>
          <p:cNvSpPr txBox="true"/>
          <p:nvPr/>
        </p:nvSpPr>
        <p:spPr>
          <a:xfrm rot="0">
            <a:off x="5724619" y="1589752"/>
            <a:ext cx="1103226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true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Joonised</a:t>
            </a:r>
          </a:p>
        </p:txBody>
      </p:sp>
      <p:sp>
        <p:nvSpPr>
          <p:cNvPr name="TextBox 152" id="152"/>
          <p:cNvSpPr txBox="true"/>
          <p:nvPr/>
        </p:nvSpPr>
        <p:spPr>
          <a:xfrm rot="0">
            <a:off x="5664338" y="3451215"/>
            <a:ext cx="1103226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true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II etapp</a:t>
            </a:r>
          </a:p>
        </p:txBody>
      </p:sp>
      <p:sp>
        <p:nvSpPr>
          <p:cNvPr name="TextBox 153" id="153"/>
          <p:cNvSpPr txBox="true"/>
          <p:nvPr/>
        </p:nvSpPr>
        <p:spPr>
          <a:xfrm rot="0">
            <a:off x="5599183" y="5407521"/>
            <a:ext cx="1103226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true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III etapp</a:t>
            </a:r>
          </a:p>
        </p:txBody>
      </p:sp>
      <p:sp>
        <p:nvSpPr>
          <p:cNvPr name="AutoShape 154" id="154"/>
          <p:cNvSpPr/>
          <p:nvPr/>
        </p:nvSpPr>
        <p:spPr>
          <a:xfrm flipV="true">
            <a:off x="5371160" y="953398"/>
            <a:ext cx="0" cy="6221665"/>
          </a:xfrm>
          <a:prstGeom prst="line">
            <a:avLst/>
          </a:prstGeom>
          <a:ln cap="flat" w="38100">
            <a:solidFill>
              <a:srgbClr val="95BEAC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55" id="155"/>
          <p:cNvSpPr txBox="true"/>
          <p:nvPr/>
        </p:nvSpPr>
        <p:spPr>
          <a:xfrm rot="0">
            <a:off x="124282" y="7326321"/>
            <a:ext cx="7249794" cy="233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sz="1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Autor</a:t>
            </a:r>
            <a:r>
              <a:rPr lang="en-US" sz="13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[R. Aadelbert] | Keemiaõpetajate inspiratsioonilaager 2026 | CC BY-NC 4.0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DAHSK_ohbKE</dc:identifier>
  <dcterms:modified xsi:type="dcterms:W3CDTF">2011-08-01T06:04:30Z</dcterms:modified>
  <cp:revision>1</cp:revision>
  <dc:title>Decimals Maze Worksheet (21 x 21 cm)</dc:title>
</cp:coreProperties>
</file>