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Canva Sans Bold" charset="1" panose="020B0803030501040103"/>
      <p:regular r:id="rId9"/>
    </p:embeddedFont>
    <p:embeddedFont>
      <p:font typeface="Canva Sans" charset="1" panose="020B0503030501040103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4567" y="2029038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88626" y="2029038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11673" y="2029038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34720" y="2029038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657766" y="2029038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65073" y="409215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89132" y="409215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212179" y="409215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435226" y="409215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58273" y="409215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4567" y="615526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88626" y="615526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11673" y="615526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434720" y="615526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657766" y="615526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02819" y="814899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686628" y="811440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950660" y="811440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173706" y="811440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396753" y="8114402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9819680" y="2247806"/>
            <a:ext cx="987557" cy="73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polaarne</a:t>
            </a:r>
          </a:p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kovalentne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99714" y="4005324"/>
            <a:ext cx="1817553" cy="1147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positiivse osalaenguga </a:t>
            </a:r>
          </a:p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 ja negatiivse osalaenguga </a:t>
            </a:r>
          </a:p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N, O või F vahel 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02746" y="6271643"/>
            <a:ext cx="1403326" cy="973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7"/>
              </a:lnSpc>
            </a:pPr>
            <a:r>
              <a:rPr lang="en-US" sz="142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anooni ja katiooni vahel</a:t>
            </a:r>
          </a:p>
          <a:p>
            <a:pPr algn="ctr">
              <a:lnSpc>
                <a:spcPts val="1997"/>
              </a:lnSpc>
            </a:pPr>
            <a:r>
              <a:rPr lang="en-US" sz="142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moodustub</a:t>
            </a:r>
          </a:p>
          <a:p>
            <a:pPr algn="ctr">
              <a:lnSpc>
                <a:spcPts val="1997"/>
              </a:lnSpc>
              <a:spcBef>
                <a:spcPct val="0"/>
              </a:spcBef>
            </a:pPr>
            <a:r>
              <a:rPr lang="en-US" b="true" sz="142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900906" y="4186794"/>
            <a:ext cx="1488548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sidet moodustav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elektronipaar on võrdselt mõlema aatomi oma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900906" y="6136212"/>
            <a:ext cx="1530014" cy="1221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7"/>
              </a:lnSpc>
              <a:spcBef>
                <a:spcPct val="0"/>
              </a:spcBef>
            </a:pPr>
            <a:r>
              <a:rPr lang="en-US" b="true" sz="142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molekulide või molekuli osade vahel moodustub täiendav side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51480" y="4148804"/>
            <a:ext cx="1550794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positiivsete osakeste vahel liigub elektrongaas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321741" y="4206525"/>
            <a:ext cx="1488548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elektrostaatiline tõmbejõud kahe erilaengulise osakese vahel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084779" y="3983789"/>
            <a:ext cx="1488548" cy="1376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üks aatom </a:t>
            </a:r>
          </a:p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tõmbab sidet moodustavat</a:t>
            </a:r>
          </a:p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elektronipaari rohkem enda poole</a:t>
            </a:r>
          </a:p>
        </p:txBody>
      </p:sp>
      <p:sp>
        <p:nvSpPr>
          <p:cNvPr name="AutoShape 30" id="30"/>
          <p:cNvSpPr/>
          <p:nvPr/>
        </p:nvSpPr>
        <p:spPr>
          <a:xfrm>
            <a:off x="1376705" y="3162055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1" id="31"/>
          <p:cNvSpPr/>
          <p:nvPr/>
        </p:nvSpPr>
        <p:spPr>
          <a:xfrm>
            <a:off x="1404409" y="5321762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2" id="32"/>
          <p:cNvSpPr/>
          <p:nvPr/>
        </p:nvSpPr>
        <p:spPr>
          <a:xfrm>
            <a:off x="1414805" y="7355198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3" id="33"/>
          <p:cNvSpPr/>
          <p:nvPr/>
        </p:nvSpPr>
        <p:spPr>
          <a:xfrm>
            <a:off x="4305933" y="7381289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4" id="34"/>
          <p:cNvSpPr/>
          <p:nvPr/>
        </p:nvSpPr>
        <p:spPr>
          <a:xfrm>
            <a:off x="2074300" y="5245328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5" id="35"/>
          <p:cNvSpPr/>
          <p:nvPr/>
        </p:nvSpPr>
        <p:spPr>
          <a:xfrm>
            <a:off x="2069816" y="2636640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6" id="36"/>
          <p:cNvSpPr/>
          <p:nvPr/>
        </p:nvSpPr>
        <p:spPr>
          <a:xfrm>
            <a:off x="2069816" y="463588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7" id="37"/>
          <p:cNvSpPr/>
          <p:nvPr/>
        </p:nvSpPr>
        <p:spPr>
          <a:xfrm>
            <a:off x="2095261" y="6777366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8" id="38"/>
          <p:cNvSpPr/>
          <p:nvPr/>
        </p:nvSpPr>
        <p:spPr>
          <a:xfrm flipH="true">
            <a:off x="2106073" y="8768010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9" id="39"/>
          <p:cNvSpPr/>
          <p:nvPr/>
        </p:nvSpPr>
        <p:spPr>
          <a:xfrm>
            <a:off x="10276980" y="5313704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0" id="40"/>
          <p:cNvSpPr/>
          <p:nvPr/>
        </p:nvSpPr>
        <p:spPr>
          <a:xfrm>
            <a:off x="10324891" y="3162055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1" id="41"/>
          <p:cNvSpPr/>
          <p:nvPr/>
        </p:nvSpPr>
        <p:spPr>
          <a:xfrm>
            <a:off x="4351786" y="463588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2" id="42"/>
          <p:cNvSpPr/>
          <p:nvPr/>
        </p:nvSpPr>
        <p:spPr>
          <a:xfrm>
            <a:off x="4304232" y="2636640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3" id="43"/>
          <p:cNvSpPr/>
          <p:nvPr/>
        </p:nvSpPr>
        <p:spPr>
          <a:xfrm>
            <a:off x="8788180" y="465493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4" id="44"/>
          <p:cNvSpPr/>
          <p:nvPr/>
        </p:nvSpPr>
        <p:spPr>
          <a:xfrm>
            <a:off x="3667269" y="5321762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45" id="45"/>
          <p:cNvSpPr txBox="true"/>
          <p:nvPr/>
        </p:nvSpPr>
        <p:spPr>
          <a:xfrm rot="0">
            <a:off x="3450986" y="5581897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AutoShape 46" id="46"/>
          <p:cNvSpPr/>
          <p:nvPr/>
        </p:nvSpPr>
        <p:spPr>
          <a:xfrm>
            <a:off x="4328009" y="6788226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7" id="47"/>
          <p:cNvSpPr/>
          <p:nvPr/>
        </p:nvSpPr>
        <p:spPr>
          <a:xfrm flipH="true">
            <a:off x="2099015" y="7431029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8" id="48"/>
          <p:cNvSpPr/>
          <p:nvPr/>
        </p:nvSpPr>
        <p:spPr>
          <a:xfrm>
            <a:off x="8767219" y="7445208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9" id="49"/>
          <p:cNvSpPr/>
          <p:nvPr/>
        </p:nvSpPr>
        <p:spPr>
          <a:xfrm flipV="true">
            <a:off x="5888224" y="3162055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50" id="50"/>
          <p:cNvSpPr/>
          <p:nvPr/>
        </p:nvSpPr>
        <p:spPr>
          <a:xfrm flipV="true">
            <a:off x="6571277" y="5360356"/>
            <a:ext cx="800757" cy="72845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51" id="51"/>
          <p:cNvSpPr/>
          <p:nvPr/>
        </p:nvSpPr>
        <p:spPr>
          <a:xfrm flipH="true">
            <a:off x="8749396" y="5502986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52" id="52"/>
          <p:cNvSpPr txBox="true"/>
          <p:nvPr/>
        </p:nvSpPr>
        <p:spPr>
          <a:xfrm rot="0">
            <a:off x="5375435" y="2421999"/>
            <a:ext cx="949004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metalliline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7431440" y="2295862"/>
            <a:ext cx="1269150" cy="73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mittepolaarne</a:t>
            </a:r>
          </a:p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kovalentne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214246" y="2373944"/>
            <a:ext cx="776647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iooniline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912568" y="2373944"/>
            <a:ext cx="983683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vesinikside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on...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157431" y="6271643"/>
            <a:ext cx="1403326" cy="98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4"/>
              </a:lnSpc>
              <a:spcBef>
                <a:spcPct val="0"/>
              </a:spcBef>
            </a:pPr>
            <a:r>
              <a:rPr lang="en-US" b="true" sz="117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moodustub sama või lähedase elektro-negatiivsusega elementide vahel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9612276" y="6244404"/>
            <a:ext cx="1403326" cy="98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4"/>
              </a:lnSpc>
              <a:spcBef>
                <a:spcPct val="0"/>
              </a:spcBef>
            </a:pPr>
            <a:r>
              <a:rPr lang="en-US" b="true" sz="117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moodustub (väga) erineva elektro-negatiivsusega elementide vahel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7396753" y="6449635"/>
            <a:ext cx="1312027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sideme tõttu on plastiline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4966986" y="8211481"/>
            <a:ext cx="1784216" cy="919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2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aine keemis-temperatuur on erandlikult kõrge</a:t>
            </a:r>
          </a:p>
          <a:p>
            <a:pPr algn="ctr">
              <a:lnSpc>
                <a:spcPts val="1819"/>
              </a:lnSpc>
              <a:spcBef>
                <a:spcPct val="0"/>
              </a:spcBef>
            </a:pPr>
            <a:r>
              <a:rPr lang="en-US" b="true" sz="12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lisa sideme tõttu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7426574" y="8097181"/>
            <a:ext cx="1252386" cy="1230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aine on selles esineva keemilise sideme tõttu habras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2093015" y="2341345"/>
            <a:ext cx="69736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HF ja F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vahel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411037" y="3251606"/>
            <a:ext cx="1030046" cy="488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HF ja HF vahel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1863648" y="3568993"/>
            <a:ext cx="5973971" cy="4697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01"/>
              </a:lnSpc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Igas kastis on väide ja nooltel on ühend või ühendid. Vali lausega sobiv(ad) ühend(id) ja liigu edasi järgmisesse kasti kuni jõuad üheni kahest elemendist.</a:t>
            </a: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Raskusaste</a:t>
            </a: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</a:t>
            </a:r>
          </a:p>
          <a:p>
            <a:pPr algn="l">
              <a:lnSpc>
                <a:spcPts val="2001"/>
              </a:lnSpc>
            </a:pP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Mitme sammuga jõudsid lõpuni? (üks samm on väite kast ja ühend või ühendid noolel) </a:t>
            </a: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Millise elemendiga lõppeb labürint?</a:t>
            </a: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Raskusaste: </a:t>
            </a:r>
          </a:p>
          <a:p>
            <a:pPr algn="l">
              <a:lnSpc>
                <a:spcPts val="2001"/>
              </a:lnSpc>
            </a:pP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Kirjuta kõik sammud vihikusse ja põhjenda oma vastust. </a:t>
            </a:r>
          </a:p>
          <a:p>
            <a:pPr algn="l">
              <a:lnSpc>
                <a:spcPts val="2001"/>
              </a:lnSpc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Näiteks: vesinikside on ühendi A ja B vahel, sest ...(põhjendus)</a:t>
            </a: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</p:txBody>
      </p:sp>
      <p:sp>
        <p:nvSpPr>
          <p:cNvPr name="TextBox 64" id="64"/>
          <p:cNvSpPr txBox="true"/>
          <p:nvPr/>
        </p:nvSpPr>
        <p:spPr>
          <a:xfrm rot="0">
            <a:off x="1882759" y="4305729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 tükk</a:t>
            </a:r>
          </a:p>
        </p:txBody>
      </p:sp>
      <p:sp>
        <p:nvSpPr>
          <p:cNvPr name="TextBox 65" id="65"/>
          <p:cNvSpPr txBox="true"/>
          <p:nvPr/>
        </p:nvSpPr>
        <p:spPr>
          <a:xfrm rot="2528496">
            <a:off x="1891505" y="5356075"/>
            <a:ext cx="1197901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vee molekulides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374364" y="5435428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molekulis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733992" y="1355900"/>
            <a:ext cx="1307609" cy="339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Alusta siit!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4304232" y="6580635"/>
            <a:ext cx="1030046" cy="617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NH</a:t>
            </a:r>
            <a:r>
              <a:rPr lang="en-US" b="true" sz="1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molekulide vahel</a:t>
            </a:r>
          </a:p>
        </p:txBody>
      </p:sp>
      <p:grpSp>
        <p:nvGrpSpPr>
          <p:cNvPr name="Group 69" id="69"/>
          <p:cNvGrpSpPr/>
          <p:nvPr/>
        </p:nvGrpSpPr>
        <p:grpSpPr>
          <a:xfrm rot="0">
            <a:off x="929212" y="8297637"/>
            <a:ext cx="995331" cy="902646"/>
            <a:chOff x="0" y="0"/>
            <a:chExt cx="262145" cy="237734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262145" cy="237734"/>
            </a:xfrm>
            <a:custGeom>
              <a:avLst/>
              <a:gdLst/>
              <a:ahLst/>
              <a:cxnLst/>
              <a:rect r="r" b="b" t="t" l="l"/>
              <a:pathLst>
                <a:path h="237734" w="262145">
                  <a:moveTo>
                    <a:pt x="0" y="0"/>
                  </a:moveTo>
                  <a:lnTo>
                    <a:pt x="262145" y="0"/>
                  </a:lnTo>
                  <a:lnTo>
                    <a:pt x="262145" y="237734"/>
                  </a:lnTo>
                  <a:lnTo>
                    <a:pt x="0" y="23773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1" id="71"/>
            <p:cNvSpPr txBox="true"/>
            <p:nvPr/>
          </p:nvSpPr>
          <p:spPr>
            <a:xfrm>
              <a:off x="0" y="-28575"/>
              <a:ext cx="262145" cy="2663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1"/>
                </a:lnSpc>
              </a:pPr>
            </a:p>
          </p:txBody>
        </p:sp>
      </p:grpSp>
      <p:sp>
        <p:nvSpPr>
          <p:cNvPr name="TextBox 72" id="72"/>
          <p:cNvSpPr txBox="true"/>
          <p:nvPr/>
        </p:nvSpPr>
        <p:spPr>
          <a:xfrm rot="0">
            <a:off x="1036193" y="8334317"/>
            <a:ext cx="757223" cy="81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11</a:t>
            </a:r>
          </a:p>
          <a:p>
            <a:pPr algn="ctr">
              <a:lnSpc>
                <a:spcPts val="2401"/>
              </a:lnSpc>
            </a:pPr>
            <a:r>
              <a:rPr lang="en-US" sz="1715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</a:t>
            </a:r>
          </a:p>
          <a:p>
            <a:pPr algn="ctr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Naatrium</a:t>
            </a:r>
          </a:p>
          <a:p>
            <a:pPr algn="ctr">
              <a:lnSpc>
                <a:spcPts val="1390"/>
              </a:lnSpc>
              <a:spcBef>
                <a:spcPct val="0"/>
              </a:spcBef>
            </a:pPr>
            <a:r>
              <a:rPr lang="en-US" b="true" sz="9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22,990</a:t>
            </a:r>
          </a:p>
        </p:txBody>
      </p:sp>
      <p:grpSp>
        <p:nvGrpSpPr>
          <p:cNvPr name="Group 73" id="73"/>
          <p:cNvGrpSpPr/>
          <p:nvPr/>
        </p:nvGrpSpPr>
        <p:grpSpPr>
          <a:xfrm rot="0">
            <a:off x="9827226" y="8297637"/>
            <a:ext cx="995331" cy="902646"/>
            <a:chOff x="0" y="0"/>
            <a:chExt cx="262145" cy="237734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262145" cy="237734"/>
            </a:xfrm>
            <a:custGeom>
              <a:avLst/>
              <a:gdLst/>
              <a:ahLst/>
              <a:cxnLst/>
              <a:rect r="r" b="b" t="t" l="l"/>
              <a:pathLst>
                <a:path h="237734" w="262145">
                  <a:moveTo>
                    <a:pt x="0" y="0"/>
                  </a:moveTo>
                  <a:lnTo>
                    <a:pt x="262145" y="0"/>
                  </a:lnTo>
                  <a:lnTo>
                    <a:pt x="262145" y="237734"/>
                  </a:lnTo>
                  <a:lnTo>
                    <a:pt x="0" y="23773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5" id="75"/>
            <p:cNvSpPr txBox="true"/>
            <p:nvPr/>
          </p:nvSpPr>
          <p:spPr>
            <a:xfrm>
              <a:off x="0" y="-28575"/>
              <a:ext cx="262145" cy="2663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1"/>
                </a:lnSpc>
              </a:pPr>
            </a:p>
          </p:txBody>
        </p:sp>
      </p:grpSp>
      <p:sp>
        <p:nvSpPr>
          <p:cNvPr name="TextBox 76" id="76"/>
          <p:cNvSpPr txBox="true"/>
          <p:nvPr/>
        </p:nvSpPr>
        <p:spPr>
          <a:xfrm rot="0">
            <a:off x="9917418" y="8334317"/>
            <a:ext cx="757223" cy="81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17</a:t>
            </a:r>
          </a:p>
          <a:p>
            <a:pPr algn="ctr">
              <a:lnSpc>
                <a:spcPts val="2401"/>
              </a:lnSpc>
            </a:pPr>
            <a:r>
              <a:rPr lang="en-US" sz="1715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</a:t>
            </a:r>
          </a:p>
          <a:p>
            <a:pPr algn="ctr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Kloor</a:t>
            </a:r>
          </a:p>
          <a:p>
            <a:pPr algn="ctr">
              <a:lnSpc>
                <a:spcPts val="1390"/>
              </a:lnSpc>
              <a:spcBef>
                <a:spcPct val="0"/>
              </a:spcBef>
            </a:pPr>
            <a:r>
              <a:rPr lang="en-US" b="true" sz="9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35,45</a:t>
            </a:r>
          </a:p>
        </p:txBody>
      </p:sp>
      <p:sp>
        <p:nvSpPr>
          <p:cNvPr name="TextBox 77" id="77"/>
          <p:cNvSpPr txBox="true"/>
          <p:nvPr/>
        </p:nvSpPr>
        <p:spPr>
          <a:xfrm rot="-2494010">
            <a:off x="6375048" y="5551736"/>
            <a:ext cx="942728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molekulis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7780243" y="551185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NaCl</a:t>
            </a:r>
          </a:p>
        </p:txBody>
      </p:sp>
      <p:sp>
        <p:nvSpPr>
          <p:cNvPr name="AutoShape 79" id="79"/>
          <p:cNvSpPr/>
          <p:nvPr/>
        </p:nvSpPr>
        <p:spPr>
          <a:xfrm>
            <a:off x="8015967" y="5321762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80" id="80"/>
          <p:cNvSpPr/>
          <p:nvPr/>
        </p:nvSpPr>
        <p:spPr>
          <a:xfrm flipH="true">
            <a:off x="6462226" y="7262461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81" id="81"/>
          <p:cNvSpPr txBox="true"/>
          <p:nvPr/>
        </p:nvSpPr>
        <p:spPr>
          <a:xfrm rot="-2363696">
            <a:off x="6242075" y="7300020"/>
            <a:ext cx="1106813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Mg tükk</a:t>
            </a:r>
          </a:p>
        </p:txBody>
      </p:sp>
      <p:sp>
        <p:nvSpPr>
          <p:cNvPr name="AutoShape 82" id="82"/>
          <p:cNvSpPr/>
          <p:nvPr/>
        </p:nvSpPr>
        <p:spPr>
          <a:xfrm flipH="true">
            <a:off x="4297624" y="8695320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83" id="83"/>
          <p:cNvSpPr txBox="true"/>
          <p:nvPr/>
        </p:nvSpPr>
        <p:spPr>
          <a:xfrm rot="0">
            <a:off x="4181627" y="8425878"/>
            <a:ext cx="1030046" cy="198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2696815" y="8326231"/>
            <a:ext cx="1784216" cy="736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lahustub mittepolaarses lahustis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305777" y="9743819"/>
            <a:ext cx="5028501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Keemiaõpetajate inspiratsioonilaager 2026 | CC BY-NC 4.0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11850237" y="2020227"/>
            <a:ext cx="5894728" cy="75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Leia tee läbi labürindi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2069816" y="8440531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AutoShape 88" id="88"/>
          <p:cNvSpPr/>
          <p:nvPr/>
        </p:nvSpPr>
        <p:spPr>
          <a:xfrm flipV="true">
            <a:off x="3621619" y="3239842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89" id="89"/>
          <p:cNvSpPr txBox="true"/>
          <p:nvPr/>
        </p:nvSpPr>
        <p:spPr>
          <a:xfrm rot="0">
            <a:off x="4246985" y="4329276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3400874" y="3614090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KBr 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4197852" y="2268264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AutoShape 92" id="92"/>
          <p:cNvSpPr/>
          <p:nvPr/>
        </p:nvSpPr>
        <p:spPr>
          <a:xfrm>
            <a:off x="4305933" y="3204184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93" id="93"/>
          <p:cNvSpPr txBox="true"/>
          <p:nvPr/>
        </p:nvSpPr>
        <p:spPr>
          <a:xfrm rot="2528496">
            <a:off x="4253667" y="3323673"/>
            <a:ext cx="1197901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soolades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5630386" y="3457355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AutoShape 95" id="95"/>
          <p:cNvSpPr/>
          <p:nvPr/>
        </p:nvSpPr>
        <p:spPr>
          <a:xfrm>
            <a:off x="6529498" y="3213231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96" id="96"/>
          <p:cNvSpPr txBox="true"/>
          <p:nvPr/>
        </p:nvSpPr>
        <p:spPr>
          <a:xfrm rot="2491160">
            <a:off x="6514763" y="3279549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 tükk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6414121" y="4376977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AutoShape 98" id="98"/>
          <p:cNvSpPr/>
          <p:nvPr/>
        </p:nvSpPr>
        <p:spPr>
          <a:xfrm>
            <a:off x="6517281" y="465493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99" id="99"/>
          <p:cNvSpPr/>
          <p:nvPr/>
        </p:nvSpPr>
        <p:spPr>
          <a:xfrm>
            <a:off x="6558637" y="2636640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00" id="100"/>
          <p:cNvSpPr txBox="true"/>
          <p:nvPr/>
        </p:nvSpPr>
        <p:spPr>
          <a:xfrm rot="0">
            <a:off x="6488200" y="2320504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CaO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8687863" y="2341345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 tükk</a:t>
            </a:r>
          </a:p>
        </p:txBody>
      </p:sp>
      <p:sp>
        <p:nvSpPr>
          <p:cNvPr name="AutoShape 102" id="102"/>
          <p:cNvSpPr/>
          <p:nvPr/>
        </p:nvSpPr>
        <p:spPr>
          <a:xfrm>
            <a:off x="8800063" y="2636640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103" id="103"/>
          <p:cNvSpPr/>
          <p:nvPr/>
        </p:nvSpPr>
        <p:spPr>
          <a:xfrm>
            <a:off x="8054440" y="3189162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04" id="104"/>
          <p:cNvSpPr txBox="true"/>
          <p:nvPr/>
        </p:nvSpPr>
        <p:spPr>
          <a:xfrm rot="0">
            <a:off x="8091723" y="3382013"/>
            <a:ext cx="459952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AutoShape 105" id="105"/>
          <p:cNvSpPr/>
          <p:nvPr/>
        </p:nvSpPr>
        <p:spPr>
          <a:xfrm>
            <a:off x="8812785" y="3190005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06" id="106"/>
          <p:cNvSpPr txBox="true"/>
          <p:nvPr/>
        </p:nvSpPr>
        <p:spPr>
          <a:xfrm rot="2491160">
            <a:off x="8739362" y="3275031"/>
            <a:ext cx="1030046" cy="488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 ja H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 vahel</a:t>
            </a:r>
          </a:p>
        </p:txBody>
      </p:sp>
      <p:sp>
        <p:nvSpPr>
          <p:cNvPr name="TextBox 107" id="107"/>
          <p:cNvSpPr txBox="true"/>
          <p:nvPr/>
        </p:nvSpPr>
        <p:spPr>
          <a:xfrm rot="-2363696">
            <a:off x="8519730" y="5524909"/>
            <a:ext cx="1106813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vesinikside</a:t>
            </a:r>
          </a:p>
        </p:txBody>
      </p:sp>
      <p:sp>
        <p:nvSpPr>
          <p:cNvPr name="TextBox 108" id="108"/>
          <p:cNvSpPr txBox="true"/>
          <p:nvPr/>
        </p:nvSpPr>
        <p:spPr>
          <a:xfrm rot="0">
            <a:off x="10324891" y="5397828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iooniline side</a:t>
            </a:r>
          </a:p>
        </p:txBody>
      </p:sp>
      <p:sp>
        <p:nvSpPr>
          <p:cNvPr name="AutoShape 109" id="109"/>
          <p:cNvSpPr/>
          <p:nvPr/>
        </p:nvSpPr>
        <p:spPr>
          <a:xfrm flipV="true">
            <a:off x="5868987" y="5320852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10" id="110"/>
          <p:cNvSpPr txBox="true"/>
          <p:nvPr/>
        </p:nvSpPr>
        <p:spPr>
          <a:xfrm rot="0">
            <a:off x="4712874" y="5488011"/>
            <a:ext cx="1030046" cy="488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HF molekulis</a:t>
            </a:r>
          </a:p>
        </p:txBody>
      </p:sp>
      <p:sp>
        <p:nvSpPr>
          <p:cNvPr name="AutoShape 111" id="111"/>
          <p:cNvSpPr/>
          <p:nvPr/>
        </p:nvSpPr>
        <p:spPr>
          <a:xfrm>
            <a:off x="10315586" y="7302138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12" id="112"/>
          <p:cNvSpPr txBox="true"/>
          <p:nvPr/>
        </p:nvSpPr>
        <p:spPr>
          <a:xfrm rot="0">
            <a:off x="10280023" y="745044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 tükis</a:t>
            </a:r>
          </a:p>
        </p:txBody>
      </p:sp>
      <p:sp>
        <p:nvSpPr>
          <p:cNvPr name="AutoShape 113" id="113"/>
          <p:cNvSpPr/>
          <p:nvPr/>
        </p:nvSpPr>
        <p:spPr>
          <a:xfrm flipH="true">
            <a:off x="8771298" y="6794544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14" id="114"/>
          <p:cNvSpPr txBox="true"/>
          <p:nvPr/>
        </p:nvSpPr>
        <p:spPr>
          <a:xfrm rot="0">
            <a:off x="8711753" y="6472395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TextBox 115" id="115"/>
          <p:cNvSpPr txBox="true"/>
          <p:nvPr/>
        </p:nvSpPr>
        <p:spPr>
          <a:xfrm rot="2547821">
            <a:off x="8761249" y="7493125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CaCl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name="AutoShape 116" id="116"/>
          <p:cNvSpPr/>
          <p:nvPr/>
        </p:nvSpPr>
        <p:spPr>
          <a:xfrm>
            <a:off x="8775457" y="8761174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17" id="117"/>
          <p:cNvSpPr txBox="true"/>
          <p:nvPr/>
        </p:nvSpPr>
        <p:spPr>
          <a:xfrm rot="0">
            <a:off x="8687863" y="8400227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name="TextBox 118" id="118"/>
          <p:cNvSpPr txBox="true"/>
          <p:nvPr/>
        </p:nvSpPr>
        <p:spPr>
          <a:xfrm rot="-2262031">
            <a:off x="2093907" y="7446389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ja NO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vahel</a:t>
            </a:r>
          </a:p>
        </p:txBody>
      </p:sp>
      <p:sp>
        <p:nvSpPr>
          <p:cNvPr name="AutoShape 119" id="119"/>
          <p:cNvSpPr/>
          <p:nvPr/>
        </p:nvSpPr>
        <p:spPr>
          <a:xfrm>
            <a:off x="3633723" y="7343347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20" id="120"/>
          <p:cNvSpPr txBox="true"/>
          <p:nvPr/>
        </p:nvSpPr>
        <p:spPr>
          <a:xfrm rot="0">
            <a:off x="414189" y="7432294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molekulis</a:t>
            </a:r>
          </a:p>
        </p:txBody>
      </p:sp>
      <p:sp>
        <p:nvSpPr>
          <p:cNvPr name="AutoShape 121" id="121"/>
          <p:cNvSpPr/>
          <p:nvPr/>
        </p:nvSpPr>
        <p:spPr>
          <a:xfrm>
            <a:off x="6529498" y="869951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22" id="122"/>
          <p:cNvSpPr txBox="true"/>
          <p:nvPr/>
        </p:nvSpPr>
        <p:spPr>
          <a:xfrm rot="0">
            <a:off x="6434745" y="839578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AutoShape 123" id="123"/>
          <p:cNvSpPr/>
          <p:nvPr/>
        </p:nvSpPr>
        <p:spPr>
          <a:xfrm flipV="true">
            <a:off x="8054440" y="7324810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24" id="124"/>
          <p:cNvSpPr txBox="true"/>
          <p:nvPr/>
        </p:nvSpPr>
        <p:spPr>
          <a:xfrm rot="0">
            <a:off x="7806676" y="762189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LiF </a:t>
            </a:r>
          </a:p>
        </p:txBody>
      </p:sp>
      <p:sp>
        <p:nvSpPr>
          <p:cNvPr name="AutoShape 125" id="125"/>
          <p:cNvSpPr/>
          <p:nvPr/>
        </p:nvSpPr>
        <p:spPr>
          <a:xfrm flipH="true">
            <a:off x="6566389" y="6756835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126" id="126"/>
          <p:cNvSpPr txBox="true"/>
          <p:nvPr/>
        </p:nvSpPr>
        <p:spPr>
          <a:xfrm rot="0">
            <a:off x="6488200" y="641451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CaO</a:t>
            </a:r>
          </a:p>
        </p:txBody>
      </p:sp>
      <p:sp>
        <p:nvSpPr>
          <p:cNvPr name="Freeform 127" id="127"/>
          <p:cNvSpPr/>
          <p:nvPr/>
        </p:nvSpPr>
        <p:spPr>
          <a:xfrm flipH="false" flipV="false" rot="0">
            <a:off x="13063906" y="4314541"/>
            <a:ext cx="810465" cy="680791"/>
          </a:xfrm>
          <a:custGeom>
            <a:avLst/>
            <a:gdLst/>
            <a:ahLst/>
            <a:cxnLst/>
            <a:rect r="r" b="b" t="t" l="l"/>
            <a:pathLst>
              <a:path h="680791" w="810465">
                <a:moveTo>
                  <a:pt x="0" y="0"/>
                </a:moveTo>
                <a:lnTo>
                  <a:pt x="810465" y="0"/>
                </a:lnTo>
                <a:lnTo>
                  <a:pt x="810465" y="680791"/>
                </a:lnTo>
                <a:lnTo>
                  <a:pt x="0" y="680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8" id="128"/>
          <p:cNvSpPr txBox="true"/>
          <p:nvPr/>
        </p:nvSpPr>
        <p:spPr>
          <a:xfrm rot="0">
            <a:off x="5328522" y="255447"/>
            <a:ext cx="6689517" cy="75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Keemilise sideme tüübid</a:t>
            </a:r>
          </a:p>
        </p:txBody>
      </p:sp>
      <p:sp>
        <p:nvSpPr>
          <p:cNvPr name="TextBox 129" id="129"/>
          <p:cNvSpPr txBox="true"/>
          <p:nvPr/>
        </p:nvSpPr>
        <p:spPr>
          <a:xfrm rot="0">
            <a:off x="5358055" y="1304896"/>
            <a:ext cx="1082807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Raskusaste: </a:t>
            </a:r>
          </a:p>
        </p:txBody>
      </p:sp>
      <p:sp>
        <p:nvSpPr>
          <p:cNvPr name="Freeform 130" id="130"/>
          <p:cNvSpPr/>
          <p:nvPr/>
        </p:nvSpPr>
        <p:spPr>
          <a:xfrm flipH="false" flipV="false" rot="0">
            <a:off x="13044427" y="5976364"/>
            <a:ext cx="810465" cy="680791"/>
          </a:xfrm>
          <a:custGeom>
            <a:avLst/>
            <a:gdLst/>
            <a:ahLst/>
            <a:cxnLst/>
            <a:rect r="r" b="b" t="t" l="l"/>
            <a:pathLst>
              <a:path h="680791" w="810465">
                <a:moveTo>
                  <a:pt x="0" y="0"/>
                </a:moveTo>
                <a:lnTo>
                  <a:pt x="810466" y="0"/>
                </a:lnTo>
                <a:lnTo>
                  <a:pt x="810466" y="680791"/>
                </a:lnTo>
                <a:lnTo>
                  <a:pt x="0" y="680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1" id="131"/>
          <p:cNvSpPr/>
          <p:nvPr/>
        </p:nvSpPr>
        <p:spPr>
          <a:xfrm flipH="false" flipV="false" rot="0">
            <a:off x="13758802" y="5950298"/>
            <a:ext cx="810465" cy="680791"/>
          </a:xfrm>
          <a:custGeom>
            <a:avLst/>
            <a:gdLst/>
            <a:ahLst/>
            <a:cxnLst/>
            <a:rect r="r" b="b" t="t" l="l"/>
            <a:pathLst>
              <a:path h="680791" w="810465">
                <a:moveTo>
                  <a:pt x="0" y="0"/>
                </a:moveTo>
                <a:lnTo>
                  <a:pt x="810466" y="0"/>
                </a:lnTo>
                <a:lnTo>
                  <a:pt x="810466" y="680791"/>
                </a:lnTo>
                <a:lnTo>
                  <a:pt x="0" y="680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4567" y="210986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88626" y="210986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11673" y="210986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34720" y="210986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657766" y="2109860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65073" y="417297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89132" y="417297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212179" y="417297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435226" y="417297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58273" y="417297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4567" y="6236085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88626" y="6236085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11673" y="6236085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434720" y="6236085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657766" y="6236085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02819" y="822981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686628" y="819522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950660" y="819522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173706" y="819522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396753" y="819522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9399714" y="4086147"/>
            <a:ext cx="1817553" cy="1147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positiivse osalaenguga </a:t>
            </a:r>
          </a:p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 ja negatiivse osalaenguga </a:t>
            </a:r>
          </a:p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N, O või F vahel 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02746" y="6352466"/>
            <a:ext cx="1403326" cy="973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7"/>
              </a:lnSpc>
            </a:pPr>
            <a:r>
              <a:rPr lang="en-US" sz="142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anooni ja katiooni vahel</a:t>
            </a:r>
          </a:p>
          <a:p>
            <a:pPr algn="ctr">
              <a:lnSpc>
                <a:spcPts val="1997"/>
              </a:lnSpc>
            </a:pPr>
            <a:r>
              <a:rPr lang="en-US" sz="142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moodustub</a:t>
            </a:r>
          </a:p>
          <a:p>
            <a:pPr algn="ctr">
              <a:lnSpc>
                <a:spcPts val="1997"/>
              </a:lnSpc>
              <a:spcBef>
                <a:spcPct val="0"/>
              </a:spcBef>
            </a:pPr>
            <a:r>
              <a:rPr lang="en-US" b="true" sz="142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900906" y="4267617"/>
            <a:ext cx="1488548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sidet moodustav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elektronipaar on võrdselt mõlema aatomi oma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900906" y="6217035"/>
            <a:ext cx="1530014" cy="1221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7"/>
              </a:lnSpc>
              <a:spcBef>
                <a:spcPct val="0"/>
              </a:spcBef>
            </a:pPr>
            <a:r>
              <a:rPr lang="en-US" b="true" sz="142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molekulide või molekuli osade vahel moodustub täiendav side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51480" y="4229627"/>
            <a:ext cx="1550794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positiivsete osakeste vahel liigub elektrongaas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321741" y="4287347"/>
            <a:ext cx="1488548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elektrostaatiline tõmbejõud kahe erilaengulise osakese vahel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084779" y="4064612"/>
            <a:ext cx="1488548" cy="1376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üks aatom </a:t>
            </a:r>
          </a:p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tõmbab sidet moodustavat</a:t>
            </a:r>
          </a:p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elektronipaari rohkem enda poole</a:t>
            </a:r>
          </a:p>
        </p:txBody>
      </p:sp>
      <p:sp>
        <p:nvSpPr>
          <p:cNvPr name="AutoShape 29" id="29"/>
          <p:cNvSpPr/>
          <p:nvPr/>
        </p:nvSpPr>
        <p:spPr>
          <a:xfrm>
            <a:off x="1376705" y="3242878"/>
            <a:ext cx="0" cy="805645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0" id="30"/>
          <p:cNvSpPr/>
          <p:nvPr/>
        </p:nvSpPr>
        <p:spPr>
          <a:xfrm>
            <a:off x="1404409" y="5402585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1" id="31"/>
          <p:cNvSpPr/>
          <p:nvPr/>
        </p:nvSpPr>
        <p:spPr>
          <a:xfrm>
            <a:off x="1414805" y="7436021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2" id="32"/>
          <p:cNvSpPr/>
          <p:nvPr/>
        </p:nvSpPr>
        <p:spPr>
          <a:xfrm>
            <a:off x="4305933" y="7462112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3" id="33"/>
          <p:cNvSpPr/>
          <p:nvPr/>
        </p:nvSpPr>
        <p:spPr>
          <a:xfrm>
            <a:off x="2074300" y="5326151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4" id="34"/>
          <p:cNvSpPr/>
          <p:nvPr/>
        </p:nvSpPr>
        <p:spPr>
          <a:xfrm>
            <a:off x="2069816" y="2717462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5" id="35"/>
          <p:cNvSpPr/>
          <p:nvPr/>
        </p:nvSpPr>
        <p:spPr>
          <a:xfrm>
            <a:off x="2069816" y="4716709"/>
            <a:ext cx="805645" cy="0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6" id="36"/>
          <p:cNvSpPr/>
          <p:nvPr/>
        </p:nvSpPr>
        <p:spPr>
          <a:xfrm>
            <a:off x="2095261" y="685818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7" id="37"/>
          <p:cNvSpPr/>
          <p:nvPr/>
        </p:nvSpPr>
        <p:spPr>
          <a:xfrm flipH="true">
            <a:off x="2106073" y="8848832"/>
            <a:ext cx="805645" cy="0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8" id="38"/>
          <p:cNvSpPr/>
          <p:nvPr/>
        </p:nvSpPr>
        <p:spPr>
          <a:xfrm>
            <a:off x="10276980" y="5394527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9" id="39"/>
          <p:cNvSpPr/>
          <p:nvPr/>
        </p:nvSpPr>
        <p:spPr>
          <a:xfrm>
            <a:off x="10324891" y="3242878"/>
            <a:ext cx="0" cy="805645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0" id="40"/>
          <p:cNvSpPr/>
          <p:nvPr/>
        </p:nvSpPr>
        <p:spPr>
          <a:xfrm>
            <a:off x="4351786" y="4716709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1" id="41"/>
          <p:cNvSpPr/>
          <p:nvPr/>
        </p:nvSpPr>
        <p:spPr>
          <a:xfrm>
            <a:off x="4304232" y="2717462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2" id="42"/>
          <p:cNvSpPr/>
          <p:nvPr/>
        </p:nvSpPr>
        <p:spPr>
          <a:xfrm>
            <a:off x="8788180" y="4735759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3" id="43"/>
          <p:cNvSpPr/>
          <p:nvPr/>
        </p:nvSpPr>
        <p:spPr>
          <a:xfrm>
            <a:off x="3667269" y="5402585"/>
            <a:ext cx="0" cy="805645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4" id="44"/>
          <p:cNvSpPr/>
          <p:nvPr/>
        </p:nvSpPr>
        <p:spPr>
          <a:xfrm>
            <a:off x="4328009" y="6869049"/>
            <a:ext cx="805645" cy="0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5" id="45"/>
          <p:cNvSpPr/>
          <p:nvPr/>
        </p:nvSpPr>
        <p:spPr>
          <a:xfrm flipH="true">
            <a:off x="2099015" y="7511852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6" id="46"/>
          <p:cNvSpPr/>
          <p:nvPr/>
        </p:nvSpPr>
        <p:spPr>
          <a:xfrm>
            <a:off x="8767219" y="7526031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7" id="47"/>
          <p:cNvSpPr/>
          <p:nvPr/>
        </p:nvSpPr>
        <p:spPr>
          <a:xfrm flipV="true">
            <a:off x="5888224" y="3242878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8" id="48"/>
          <p:cNvSpPr/>
          <p:nvPr/>
        </p:nvSpPr>
        <p:spPr>
          <a:xfrm flipV="true">
            <a:off x="6571277" y="5441179"/>
            <a:ext cx="800757" cy="728457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9" id="49"/>
          <p:cNvSpPr/>
          <p:nvPr/>
        </p:nvSpPr>
        <p:spPr>
          <a:xfrm flipH="true">
            <a:off x="8749396" y="5583808"/>
            <a:ext cx="863227" cy="699426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50" id="50"/>
          <p:cNvSpPr txBox="true"/>
          <p:nvPr/>
        </p:nvSpPr>
        <p:spPr>
          <a:xfrm rot="0">
            <a:off x="4966986" y="8292303"/>
            <a:ext cx="1784216" cy="919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2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aine keemis-temperatuur on erandlikult kõrge</a:t>
            </a:r>
          </a:p>
          <a:p>
            <a:pPr algn="ctr">
              <a:lnSpc>
                <a:spcPts val="1819"/>
              </a:lnSpc>
              <a:spcBef>
                <a:spcPct val="0"/>
              </a:spcBef>
            </a:pPr>
            <a:r>
              <a:rPr lang="en-US" b="true" sz="12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lisa sideme tõttu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7426574" y="8178003"/>
            <a:ext cx="1252386" cy="1230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aine on selles esineva keemilise sideme tõttu habras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929212" y="8378459"/>
            <a:ext cx="995331" cy="902646"/>
            <a:chOff x="0" y="0"/>
            <a:chExt cx="262145" cy="237734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62145" cy="237734"/>
            </a:xfrm>
            <a:custGeom>
              <a:avLst/>
              <a:gdLst/>
              <a:ahLst/>
              <a:cxnLst/>
              <a:rect r="r" b="b" t="t" l="l"/>
              <a:pathLst>
                <a:path h="237734" w="262145">
                  <a:moveTo>
                    <a:pt x="0" y="0"/>
                  </a:moveTo>
                  <a:lnTo>
                    <a:pt x="262145" y="0"/>
                  </a:lnTo>
                  <a:lnTo>
                    <a:pt x="262145" y="237734"/>
                  </a:lnTo>
                  <a:lnTo>
                    <a:pt x="0" y="23773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28575"/>
              <a:ext cx="262145" cy="2663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1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9827226" y="8378459"/>
            <a:ext cx="995331" cy="902646"/>
            <a:chOff x="0" y="0"/>
            <a:chExt cx="262145" cy="237734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262145" cy="237734"/>
            </a:xfrm>
            <a:custGeom>
              <a:avLst/>
              <a:gdLst/>
              <a:ahLst/>
              <a:cxnLst/>
              <a:rect r="r" b="b" t="t" l="l"/>
              <a:pathLst>
                <a:path h="237734" w="262145">
                  <a:moveTo>
                    <a:pt x="0" y="0"/>
                  </a:moveTo>
                  <a:lnTo>
                    <a:pt x="262145" y="0"/>
                  </a:lnTo>
                  <a:lnTo>
                    <a:pt x="262145" y="237734"/>
                  </a:lnTo>
                  <a:lnTo>
                    <a:pt x="0" y="23773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28575"/>
              <a:ext cx="262145" cy="2663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1"/>
                </a:lnSpc>
              </a:pPr>
            </a:p>
          </p:txBody>
        </p:sp>
      </p:grpSp>
      <p:sp>
        <p:nvSpPr>
          <p:cNvPr name="TextBox 58" id="58"/>
          <p:cNvSpPr txBox="true"/>
          <p:nvPr/>
        </p:nvSpPr>
        <p:spPr>
          <a:xfrm rot="0">
            <a:off x="7780243" y="5592680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NaCl</a:t>
            </a:r>
          </a:p>
        </p:txBody>
      </p:sp>
      <p:sp>
        <p:nvSpPr>
          <p:cNvPr name="AutoShape 59" id="59"/>
          <p:cNvSpPr/>
          <p:nvPr/>
        </p:nvSpPr>
        <p:spPr>
          <a:xfrm>
            <a:off x="8015967" y="5402585"/>
            <a:ext cx="0" cy="805645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0" id="60"/>
          <p:cNvSpPr/>
          <p:nvPr/>
        </p:nvSpPr>
        <p:spPr>
          <a:xfrm flipH="true">
            <a:off x="6462226" y="7343283"/>
            <a:ext cx="863227" cy="699426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1" id="61"/>
          <p:cNvSpPr/>
          <p:nvPr/>
        </p:nvSpPr>
        <p:spPr>
          <a:xfrm flipH="true">
            <a:off x="4297624" y="8776142"/>
            <a:ext cx="805645" cy="0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2" id="62"/>
          <p:cNvSpPr/>
          <p:nvPr/>
        </p:nvSpPr>
        <p:spPr>
          <a:xfrm flipV="true">
            <a:off x="3621619" y="3320665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3" id="63"/>
          <p:cNvSpPr/>
          <p:nvPr/>
        </p:nvSpPr>
        <p:spPr>
          <a:xfrm>
            <a:off x="4305933" y="3285006"/>
            <a:ext cx="813883" cy="730287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4" id="64"/>
          <p:cNvSpPr/>
          <p:nvPr/>
        </p:nvSpPr>
        <p:spPr>
          <a:xfrm>
            <a:off x="6529498" y="3294053"/>
            <a:ext cx="813883" cy="730287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5" id="65"/>
          <p:cNvSpPr/>
          <p:nvPr/>
        </p:nvSpPr>
        <p:spPr>
          <a:xfrm>
            <a:off x="6517281" y="4735759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6" id="66"/>
          <p:cNvSpPr/>
          <p:nvPr/>
        </p:nvSpPr>
        <p:spPr>
          <a:xfrm>
            <a:off x="6558637" y="2717462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7" id="67"/>
          <p:cNvSpPr/>
          <p:nvPr/>
        </p:nvSpPr>
        <p:spPr>
          <a:xfrm>
            <a:off x="8800063" y="2717462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8" id="68"/>
          <p:cNvSpPr/>
          <p:nvPr/>
        </p:nvSpPr>
        <p:spPr>
          <a:xfrm>
            <a:off x="8054440" y="3269985"/>
            <a:ext cx="0" cy="805645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9" id="69"/>
          <p:cNvSpPr/>
          <p:nvPr/>
        </p:nvSpPr>
        <p:spPr>
          <a:xfrm>
            <a:off x="8812785" y="3270828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0" id="70"/>
          <p:cNvSpPr/>
          <p:nvPr/>
        </p:nvSpPr>
        <p:spPr>
          <a:xfrm flipV="true">
            <a:off x="5868987" y="5401674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1" id="71"/>
          <p:cNvSpPr/>
          <p:nvPr/>
        </p:nvSpPr>
        <p:spPr>
          <a:xfrm>
            <a:off x="10315586" y="7382960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2" id="72"/>
          <p:cNvSpPr/>
          <p:nvPr/>
        </p:nvSpPr>
        <p:spPr>
          <a:xfrm flipH="true">
            <a:off x="8771298" y="6875367"/>
            <a:ext cx="805645" cy="0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3" id="73"/>
          <p:cNvSpPr/>
          <p:nvPr/>
        </p:nvSpPr>
        <p:spPr>
          <a:xfrm>
            <a:off x="8775457" y="884199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4" id="74"/>
          <p:cNvSpPr/>
          <p:nvPr/>
        </p:nvSpPr>
        <p:spPr>
          <a:xfrm>
            <a:off x="3633723" y="7424169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5" id="75"/>
          <p:cNvSpPr/>
          <p:nvPr/>
        </p:nvSpPr>
        <p:spPr>
          <a:xfrm>
            <a:off x="6529498" y="8780339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6" id="76"/>
          <p:cNvSpPr/>
          <p:nvPr/>
        </p:nvSpPr>
        <p:spPr>
          <a:xfrm flipV="true">
            <a:off x="8054440" y="7405633"/>
            <a:ext cx="0" cy="805645"/>
          </a:xfrm>
          <a:prstGeom prst="line">
            <a:avLst/>
          </a:prstGeom>
          <a:ln cap="flat" w="38100">
            <a:solidFill>
              <a:srgbClr val="F7941D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7" id="77"/>
          <p:cNvSpPr/>
          <p:nvPr/>
        </p:nvSpPr>
        <p:spPr>
          <a:xfrm flipH="true">
            <a:off x="6566389" y="683765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78" id="78"/>
          <p:cNvSpPr/>
          <p:nvPr/>
        </p:nvSpPr>
        <p:spPr>
          <a:xfrm flipH="false" flipV="false" rot="0">
            <a:off x="16582408" y="675849"/>
            <a:ext cx="676892" cy="1100637"/>
          </a:xfrm>
          <a:custGeom>
            <a:avLst/>
            <a:gdLst/>
            <a:ahLst/>
            <a:cxnLst/>
            <a:rect r="r" b="b" t="t" l="l"/>
            <a:pathLst>
              <a:path h="1100637" w="676892">
                <a:moveTo>
                  <a:pt x="0" y="0"/>
                </a:moveTo>
                <a:lnTo>
                  <a:pt x="676892" y="0"/>
                </a:lnTo>
                <a:lnTo>
                  <a:pt x="676892" y="1100636"/>
                </a:lnTo>
                <a:lnTo>
                  <a:pt x="0" y="110063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79" id="79"/>
          <p:cNvSpPr txBox="true"/>
          <p:nvPr/>
        </p:nvSpPr>
        <p:spPr>
          <a:xfrm rot="0">
            <a:off x="9819680" y="2328629"/>
            <a:ext cx="987557" cy="73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polaarne</a:t>
            </a:r>
          </a:p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kovalentne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3450986" y="5662720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</a:t>
            </a:r>
            <a:r>
              <a:rPr lang="en-US" b="true" sz="139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39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5375435" y="2502822"/>
            <a:ext cx="949004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metalliline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7431440" y="2376685"/>
            <a:ext cx="1269150" cy="73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mittepolaarne</a:t>
            </a:r>
          </a:p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kovalentne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3214246" y="2454767"/>
            <a:ext cx="776647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iooniline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912568" y="2454767"/>
            <a:ext cx="983683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vesinikside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on...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5157431" y="6352466"/>
            <a:ext cx="1403326" cy="98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4"/>
              </a:lnSpc>
              <a:spcBef>
                <a:spcPct val="0"/>
              </a:spcBef>
            </a:pPr>
            <a:r>
              <a:rPr lang="en-US" b="true" sz="117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moodustub sama või lähedase elektro-negatiivsusega elementide vahel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9612276" y="6325227"/>
            <a:ext cx="1403326" cy="98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4"/>
              </a:lnSpc>
              <a:spcBef>
                <a:spcPct val="0"/>
              </a:spcBef>
            </a:pPr>
            <a:r>
              <a:rPr lang="en-US" b="true" sz="117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moodustub (väga) erineva elektro-negatiivsusega elementide vahel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2093015" y="2422168"/>
            <a:ext cx="69736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HF ja F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vahel</a:t>
            </a:r>
          </a:p>
        </p:txBody>
      </p:sp>
      <p:sp>
        <p:nvSpPr>
          <p:cNvPr name="TextBox 88" id="88"/>
          <p:cNvSpPr txBox="true"/>
          <p:nvPr/>
        </p:nvSpPr>
        <p:spPr>
          <a:xfrm rot="0">
            <a:off x="411037" y="3332428"/>
            <a:ext cx="1030046" cy="488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HF ja HF vahel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11897862" y="3083130"/>
            <a:ext cx="5973971" cy="420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01"/>
              </a:lnSpc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Igas kastis on väide ja nooltel on ühend või ühendid. Vali lausega sobiv(ad) ühend(id) ja liigu edasi järgmisesse kasti kuni jõuad üheni kahest elemendist.</a:t>
            </a:r>
          </a:p>
          <a:p>
            <a:pPr algn="l">
              <a:lnSpc>
                <a:spcPts val="2001"/>
              </a:lnSpc>
            </a:pP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Mitme sammuga jõudsid lõpuni? (üks samm on väite kast ja ühend või ühendid noolel) </a:t>
            </a:r>
            <a:r>
              <a:rPr lang="en-US" sz="1429">
                <a:solidFill>
                  <a:srgbClr val="FF3131"/>
                </a:solidFill>
                <a:latin typeface="Canva Sans"/>
                <a:ea typeface="Canva Sans"/>
                <a:cs typeface="Canva Sans"/>
                <a:sym typeface="Canva Sans"/>
              </a:rPr>
              <a:t>9 sammuga, märgitud punaselt. </a:t>
            </a:r>
            <a:r>
              <a:rPr lang="en-US" sz="1429">
                <a:solidFill>
                  <a:srgbClr val="F7941D"/>
                </a:solidFill>
                <a:latin typeface="Canva Sans"/>
                <a:ea typeface="Canva Sans"/>
                <a:cs typeface="Canva Sans"/>
                <a:sym typeface="Canva Sans"/>
              </a:rPr>
              <a:t>Oranžidel nooltel on vastused, mis aitavad õigele teele tagasi, kui õpilane on eksinud</a:t>
            </a:r>
          </a:p>
          <a:p>
            <a:pPr algn="l">
              <a:lnSpc>
                <a:spcPts val="2001"/>
              </a:lnSpc>
            </a:pP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Millise elemendiga lõppeb labürint? </a:t>
            </a:r>
            <a:r>
              <a:rPr lang="en-US" sz="1429">
                <a:solidFill>
                  <a:srgbClr val="FF3131"/>
                </a:solidFill>
                <a:latin typeface="Canva Sans"/>
                <a:ea typeface="Canva Sans"/>
                <a:cs typeface="Canva Sans"/>
                <a:sym typeface="Canva Sans"/>
              </a:rPr>
              <a:t>Na</a:t>
            </a:r>
          </a:p>
          <a:p>
            <a:pPr algn="l">
              <a:lnSpc>
                <a:spcPts val="2001"/>
              </a:lnSpc>
            </a:pP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Kirjuta kõik sammud vihikusse ja põhjenda oma vastust. </a:t>
            </a:r>
          </a:p>
          <a:p>
            <a:pPr algn="l">
              <a:lnSpc>
                <a:spcPts val="2001"/>
              </a:lnSpc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Näiteks: vesinikside on ühendi A ja B vahel, sest ...(põhjendus)</a:t>
            </a: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</p:txBody>
      </p:sp>
      <p:sp>
        <p:nvSpPr>
          <p:cNvPr name="TextBox 90" id="90"/>
          <p:cNvSpPr txBox="true"/>
          <p:nvPr/>
        </p:nvSpPr>
        <p:spPr>
          <a:xfrm rot="0">
            <a:off x="1882759" y="4386552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 tükk</a:t>
            </a:r>
          </a:p>
        </p:txBody>
      </p:sp>
      <p:sp>
        <p:nvSpPr>
          <p:cNvPr name="TextBox 91" id="91"/>
          <p:cNvSpPr txBox="true"/>
          <p:nvPr/>
        </p:nvSpPr>
        <p:spPr>
          <a:xfrm rot="2528496">
            <a:off x="1891505" y="5436898"/>
            <a:ext cx="1197901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vee molekulides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374364" y="5516250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molekulis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733992" y="1436723"/>
            <a:ext cx="1307609" cy="339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Alusta siit!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4304232" y="6661457"/>
            <a:ext cx="1030046" cy="617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NH</a:t>
            </a:r>
            <a:r>
              <a:rPr lang="en-US" b="true" sz="12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2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molekulide vahel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1036193" y="8415139"/>
            <a:ext cx="757223" cy="81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11</a:t>
            </a:r>
          </a:p>
          <a:p>
            <a:pPr algn="ctr">
              <a:lnSpc>
                <a:spcPts val="2401"/>
              </a:lnSpc>
            </a:pPr>
            <a:r>
              <a:rPr lang="en-US" sz="1715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</a:t>
            </a:r>
          </a:p>
          <a:p>
            <a:pPr algn="ctr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Naatrium</a:t>
            </a:r>
          </a:p>
          <a:p>
            <a:pPr algn="ctr">
              <a:lnSpc>
                <a:spcPts val="1390"/>
              </a:lnSpc>
              <a:spcBef>
                <a:spcPct val="0"/>
              </a:spcBef>
            </a:pPr>
            <a:r>
              <a:rPr lang="en-US" b="true" sz="9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22,990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9917418" y="8415139"/>
            <a:ext cx="757223" cy="81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17</a:t>
            </a:r>
          </a:p>
          <a:p>
            <a:pPr algn="ctr">
              <a:lnSpc>
                <a:spcPts val="2401"/>
              </a:lnSpc>
            </a:pPr>
            <a:r>
              <a:rPr lang="en-US" sz="1715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</a:t>
            </a:r>
          </a:p>
          <a:p>
            <a:pPr algn="ctr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Kloor</a:t>
            </a:r>
          </a:p>
          <a:p>
            <a:pPr algn="ctr">
              <a:lnSpc>
                <a:spcPts val="1390"/>
              </a:lnSpc>
              <a:spcBef>
                <a:spcPct val="0"/>
              </a:spcBef>
            </a:pPr>
            <a:r>
              <a:rPr lang="en-US" b="true" sz="9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35,45</a:t>
            </a:r>
          </a:p>
        </p:txBody>
      </p:sp>
      <p:sp>
        <p:nvSpPr>
          <p:cNvPr name="TextBox 97" id="97"/>
          <p:cNvSpPr txBox="true"/>
          <p:nvPr/>
        </p:nvSpPr>
        <p:spPr>
          <a:xfrm rot="-2494010">
            <a:off x="6375048" y="5632559"/>
            <a:ext cx="942728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molekulis</a:t>
            </a:r>
          </a:p>
        </p:txBody>
      </p:sp>
      <p:sp>
        <p:nvSpPr>
          <p:cNvPr name="TextBox 98" id="98"/>
          <p:cNvSpPr txBox="true"/>
          <p:nvPr/>
        </p:nvSpPr>
        <p:spPr>
          <a:xfrm rot="-2363696">
            <a:off x="6242075" y="7380843"/>
            <a:ext cx="1106813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Mg tükk</a:t>
            </a:r>
          </a:p>
        </p:txBody>
      </p:sp>
      <p:sp>
        <p:nvSpPr>
          <p:cNvPr name="TextBox 99" id="99"/>
          <p:cNvSpPr txBox="true"/>
          <p:nvPr/>
        </p:nvSpPr>
        <p:spPr>
          <a:xfrm rot="0">
            <a:off x="4181627" y="8506701"/>
            <a:ext cx="1030046" cy="198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2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20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TextBox 100" id="100"/>
          <p:cNvSpPr txBox="true"/>
          <p:nvPr/>
        </p:nvSpPr>
        <p:spPr>
          <a:xfrm rot="0">
            <a:off x="2696815" y="8407054"/>
            <a:ext cx="1784216" cy="736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lahustub mittepolaarses lahustis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305777" y="9743819"/>
            <a:ext cx="5028501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Keemiaõpetajate inspiratsioonilaager 2026 | CC BY-NC 4.0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11877269" y="2037946"/>
            <a:ext cx="5894728" cy="75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Leia tee läbi labürindi</a:t>
            </a:r>
          </a:p>
        </p:txBody>
      </p:sp>
      <p:sp>
        <p:nvSpPr>
          <p:cNvPr name="TextBox 103" id="103"/>
          <p:cNvSpPr txBox="true"/>
          <p:nvPr/>
        </p:nvSpPr>
        <p:spPr>
          <a:xfrm rot="0">
            <a:off x="11855557" y="1579701"/>
            <a:ext cx="3022109" cy="355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1"/>
              </a:lnSpc>
              <a:spcBef>
                <a:spcPct val="0"/>
              </a:spcBef>
            </a:pPr>
            <a:r>
              <a:rPr lang="en-US" b="true" sz="21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Lahendusega  versioon</a:t>
            </a:r>
          </a:p>
        </p:txBody>
      </p:sp>
      <p:sp>
        <p:nvSpPr>
          <p:cNvPr name="TextBox 104" id="104"/>
          <p:cNvSpPr txBox="true"/>
          <p:nvPr/>
        </p:nvSpPr>
        <p:spPr>
          <a:xfrm rot="0">
            <a:off x="2069816" y="8521354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</a:t>
            </a: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  <a:r>
              <a:rPr lang="en-US" b="true" sz="142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105" id="105"/>
          <p:cNvSpPr txBox="true"/>
          <p:nvPr/>
        </p:nvSpPr>
        <p:spPr>
          <a:xfrm rot="0">
            <a:off x="4246985" y="4410099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106" id="106"/>
          <p:cNvSpPr txBox="true"/>
          <p:nvPr/>
        </p:nvSpPr>
        <p:spPr>
          <a:xfrm rot="0">
            <a:off x="3400874" y="3694912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KBr </a:t>
            </a:r>
          </a:p>
        </p:txBody>
      </p:sp>
      <p:sp>
        <p:nvSpPr>
          <p:cNvPr name="TextBox 107" id="107"/>
          <p:cNvSpPr txBox="true"/>
          <p:nvPr/>
        </p:nvSpPr>
        <p:spPr>
          <a:xfrm rot="0">
            <a:off x="4197852" y="2349086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TextBox 108" id="108"/>
          <p:cNvSpPr txBox="true"/>
          <p:nvPr/>
        </p:nvSpPr>
        <p:spPr>
          <a:xfrm rot="2528496">
            <a:off x="4253667" y="3404496"/>
            <a:ext cx="1197901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soolades</a:t>
            </a:r>
          </a:p>
        </p:txBody>
      </p:sp>
      <p:sp>
        <p:nvSpPr>
          <p:cNvPr name="TextBox 109" id="109"/>
          <p:cNvSpPr txBox="true"/>
          <p:nvPr/>
        </p:nvSpPr>
        <p:spPr>
          <a:xfrm rot="0">
            <a:off x="5630386" y="3538178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110" id="110"/>
          <p:cNvSpPr txBox="true"/>
          <p:nvPr/>
        </p:nvSpPr>
        <p:spPr>
          <a:xfrm rot="2491160">
            <a:off x="6514763" y="3360372"/>
            <a:ext cx="1030046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 tükk</a:t>
            </a:r>
          </a:p>
        </p:txBody>
      </p:sp>
      <p:sp>
        <p:nvSpPr>
          <p:cNvPr name="TextBox 111" id="111"/>
          <p:cNvSpPr txBox="true"/>
          <p:nvPr/>
        </p:nvSpPr>
        <p:spPr>
          <a:xfrm rot="0">
            <a:off x="6414121" y="4457799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112" id="112"/>
          <p:cNvSpPr txBox="true"/>
          <p:nvPr/>
        </p:nvSpPr>
        <p:spPr>
          <a:xfrm rot="0">
            <a:off x="6488200" y="2401327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CaO</a:t>
            </a:r>
          </a:p>
        </p:txBody>
      </p:sp>
      <p:sp>
        <p:nvSpPr>
          <p:cNvPr name="TextBox 113" id="113"/>
          <p:cNvSpPr txBox="true"/>
          <p:nvPr/>
        </p:nvSpPr>
        <p:spPr>
          <a:xfrm rot="0">
            <a:off x="8687863" y="242216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 tükk</a:t>
            </a:r>
          </a:p>
        </p:txBody>
      </p:sp>
      <p:sp>
        <p:nvSpPr>
          <p:cNvPr name="TextBox 114" id="114"/>
          <p:cNvSpPr txBox="true"/>
          <p:nvPr/>
        </p:nvSpPr>
        <p:spPr>
          <a:xfrm rot="0">
            <a:off x="8091723" y="3462836"/>
            <a:ext cx="459952" cy="24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</a:t>
            </a:r>
            <a:r>
              <a:rPr lang="en-US" b="true" sz="139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39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115" id="115"/>
          <p:cNvSpPr txBox="true"/>
          <p:nvPr/>
        </p:nvSpPr>
        <p:spPr>
          <a:xfrm rot="2491160">
            <a:off x="8739362" y="3355853"/>
            <a:ext cx="1030046" cy="488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 ja H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 vahel</a:t>
            </a:r>
          </a:p>
        </p:txBody>
      </p:sp>
      <p:sp>
        <p:nvSpPr>
          <p:cNvPr name="TextBox 116" id="116"/>
          <p:cNvSpPr txBox="true"/>
          <p:nvPr/>
        </p:nvSpPr>
        <p:spPr>
          <a:xfrm rot="-2363696">
            <a:off x="8519730" y="5605732"/>
            <a:ext cx="1106813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vesinikside</a:t>
            </a:r>
          </a:p>
        </p:txBody>
      </p:sp>
      <p:sp>
        <p:nvSpPr>
          <p:cNvPr name="TextBox 117" id="117"/>
          <p:cNvSpPr txBox="true"/>
          <p:nvPr/>
        </p:nvSpPr>
        <p:spPr>
          <a:xfrm rot="0">
            <a:off x="10324891" y="5478651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iooniline side</a:t>
            </a:r>
          </a:p>
        </p:txBody>
      </p:sp>
      <p:sp>
        <p:nvSpPr>
          <p:cNvPr name="TextBox 118" id="118"/>
          <p:cNvSpPr txBox="true"/>
          <p:nvPr/>
        </p:nvSpPr>
        <p:spPr>
          <a:xfrm rot="0">
            <a:off x="4901799" y="5592680"/>
            <a:ext cx="1030046" cy="488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HF molekulis</a:t>
            </a:r>
          </a:p>
        </p:txBody>
      </p:sp>
      <p:sp>
        <p:nvSpPr>
          <p:cNvPr name="TextBox 119" id="119"/>
          <p:cNvSpPr txBox="true"/>
          <p:nvPr/>
        </p:nvSpPr>
        <p:spPr>
          <a:xfrm rot="0">
            <a:off x="10280023" y="7531271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 tükis</a:t>
            </a:r>
          </a:p>
        </p:txBody>
      </p:sp>
      <p:sp>
        <p:nvSpPr>
          <p:cNvPr name="TextBox 120" id="120"/>
          <p:cNvSpPr txBox="true"/>
          <p:nvPr/>
        </p:nvSpPr>
        <p:spPr>
          <a:xfrm rot="0">
            <a:off x="8711753" y="655321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b="true" sz="142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TextBox 121" id="121"/>
          <p:cNvSpPr txBox="true"/>
          <p:nvPr/>
        </p:nvSpPr>
        <p:spPr>
          <a:xfrm rot="2547821">
            <a:off x="8761249" y="7573948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CaCl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name="TextBox 122" id="122"/>
          <p:cNvSpPr txBox="true"/>
          <p:nvPr/>
        </p:nvSpPr>
        <p:spPr>
          <a:xfrm rot="0">
            <a:off x="8687863" y="8481049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name="TextBox 123" id="123"/>
          <p:cNvSpPr txBox="true"/>
          <p:nvPr/>
        </p:nvSpPr>
        <p:spPr>
          <a:xfrm rot="-2262031">
            <a:off x="2093907" y="7527211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ja NO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vahel</a:t>
            </a:r>
          </a:p>
        </p:txBody>
      </p:sp>
      <p:sp>
        <p:nvSpPr>
          <p:cNvPr name="TextBox 124" id="124"/>
          <p:cNvSpPr txBox="true"/>
          <p:nvPr/>
        </p:nvSpPr>
        <p:spPr>
          <a:xfrm rot="0">
            <a:off x="414189" y="7513116"/>
            <a:ext cx="1030046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molekulis</a:t>
            </a:r>
          </a:p>
        </p:txBody>
      </p:sp>
      <p:sp>
        <p:nvSpPr>
          <p:cNvPr name="TextBox 125" id="125"/>
          <p:cNvSpPr txBox="true"/>
          <p:nvPr/>
        </p:nvSpPr>
        <p:spPr>
          <a:xfrm rot="0">
            <a:off x="6434745" y="8476610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</a:t>
            </a:r>
          </a:p>
        </p:txBody>
      </p:sp>
      <p:sp>
        <p:nvSpPr>
          <p:cNvPr name="TextBox 126" id="126"/>
          <p:cNvSpPr txBox="true"/>
          <p:nvPr/>
        </p:nvSpPr>
        <p:spPr>
          <a:xfrm rot="0">
            <a:off x="7806676" y="7702721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F7941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LiF </a:t>
            </a:r>
          </a:p>
        </p:txBody>
      </p:sp>
      <p:sp>
        <p:nvSpPr>
          <p:cNvPr name="TextBox 127" id="127"/>
          <p:cNvSpPr txBox="true"/>
          <p:nvPr/>
        </p:nvSpPr>
        <p:spPr>
          <a:xfrm rot="0">
            <a:off x="7396753" y="6530457"/>
            <a:ext cx="1312027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sideme tõttu on plastiline</a:t>
            </a:r>
          </a:p>
        </p:txBody>
      </p:sp>
      <p:sp>
        <p:nvSpPr>
          <p:cNvPr name="TextBox 128" id="128"/>
          <p:cNvSpPr txBox="true"/>
          <p:nvPr/>
        </p:nvSpPr>
        <p:spPr>
          <a:xfrm rot="0">
            <a:off x="6488200" y="6495341"/>
            <a:ext cx="1030046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CaO</a:t>
            </a:r>
          </a:p>
        </p:txBody>
      </p:sp>
      <p:sp>
        <p:nvSpPr>
          <p:cNvPr name="TextBox 129" id="129"/>
          <p:cNvSpPr txBox="true"/>
          <p:nvPr/>
        </p:nvSpPr>
        <p:spPr>
          <a:xfrm rot="0">
            <a:off x="5328522" y="255447"/>
            <a:ext cx="6689517" cy="75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Keemilise sideme tüübid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4567" y="1829649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88626" y="1829649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11673" y="1829649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34720" y="1829649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657766" y="1829649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65073" y="3892761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89132" y="3892761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212179" y="3892761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435226" y="3892761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58273" y="3892761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4567" y="595587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88626" y="595587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11673" y="595587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434720" y="595587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657766" y="5955874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5"/>
                </a:lnTo>
                <a:lnTo>
                  <a:pt x="0" y="11999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02819" y="794960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686628" y="791501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950660" y="791501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7" y="0"/>
                </a:lnTo>
                <a:lnTo>
                  <a:pt x="1276527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173706" y="791501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396753" y="7915013"/>
            <a:ext cx="1276527" cy="1199936"/>
          </a:xfrm>
          <a:custGeom>
            <a:avLst/>
            <a:gdLst/>
            <a:ahLst/>
            <a:cxnLst/>
            <a:rect r="r" b="b" t="t" l="l"/>
            <a:pathLst>
              <a:path h="1199936" w="1276527">
                <a:moveTo>
                  <a:pt x="0" y="0"/>
                </a:moveTo>
                <a:lnTo>
                  <a:pt x="1276528" y="0"/>
                </a:lnTo>
                <a:lnTo>
                  <a:pt x="1276528" y="1199936"/>
                </a:lnTo>
                <a:lnTo>
                  <a:pt x="0" y="1199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9399714" y="3805936"/>
            <a:ext cx="1817553" cy="1147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positiivse osalaenguga </a:t>
            </a:r>
          </a:p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 ja negatiivse osalaenguga </a:t>
            </a:r>
          </a:p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N, O või F vahel 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02746" y="6072255"/>
            <a:ext cx="1403326" cy="973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7"/>
              </a:lnSpc>
            </a:pPr>
            <a:r>
              <a:rPr lang="en-US" sz="142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anooni ja katiooni vahel</a:t>
            </a:r>
          </a:p>
          <a:p>
            <a:pPr algn="ctr">
              <a:lnSpc>
                <a:spcPts val="1997"/>
              </a:lnSpc>
            </a:pPr>
            <a:r>
              <a:rPr lang="en-US" sz="1426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moodustub</a:t>
            </a:r>
          </a:p>
          <a:p>
            <a:pPr algn="ctr">
              <a:lnSpc>
                <a:spcPts val="1997"/>
              </a:lnSpc>
              <a:spcBef>
                <a:spcPct val="0"/>
              </a:spcBef>
            </a:pPr>
            <a:r>
              <a:rPr lang="en-US" b="true" sz="142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900906" y="3987405"/>
            <a:ext cx="1488548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sidet moodustav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elektronipaar on võrdselt mõlema aatomi oma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900906" y="5936824"/>
            <a:ext cx="1530014" cy="1221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7"/>
              </a:lnSpc>
              <a:spcBef>
                <a:spcPct val="0"/>
              </a:spcBef>
            </a:pPr>
            <a:r>
              <a:rPr lang="en-US" b="true" sz="142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molekulide või molekuli osade vahel moodustub täiendav side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51480" y="3949415"/>
            <a:ext cx="1550794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positiivsete osakeste vahel liigub elektrongaas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321741" y="4007136"/>
            <a:ext cx="1488548" cy="98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elektrostaatiline tõmbejõud kahe erilaengulise osakese vahel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084779" y="3784401"/>
            <a:ext cx="1488548" cy="1376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üks aatom </a:t>
            </a:r>
          </a:p>
          <a:p>
            <a:pPr algn="ctr">
              <a:lnSpc>
                <a:spcPts val="1820"/>
              </a:lnSpc>
            </a:pPr>
            <a:r>
              <a:rPr lang="en-US" sz="1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tõmbab sidet moodustavat</a:t>
            </a:r>
          </a:p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elektronipaari rohkem enda poole</a:t>
            </a:r>
          </a:p>
        </p:txBody>
      </p:sp>
      <p:sp>
        <p:nvSpPr>
          <p:cNvPr name="AutoShape 29" id="29"/>
          <p:cNvSpPr/>
          <p:nvPr/>
        </p:nvSpPr>
        <p:spPr>
          <a:xfrm>
            <a:off x="1376705" y="2962666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0" id="30"/>
          <p:cNvSpPr/>
          <p:nvPr/>
        </p:nvSpPr>
        <p:spPr>
          <a:xfrm>
            <a:off x="1404409" y="5122373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1" id="31"/>
          <p:cNvSpPr/>
          <p:nvPr/>
        </p:nvSpPr>
        <p:spPr>
          <a:xfrm>
            <a:off x="1414805" y="7155809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2" id="32"/>
          <p:cNvSpPr/>
          <p:nvPr/>
        </p:nvSpPr>
        <p:spPr>
          <a:xfrm>
            <a:off x="4305933" y="7181901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3" id="33"/>
          <p:cNvSpPr/>
          <p:nvPr/>
        </p:nvSpPr>
        <p:spPr>
          <a:xfrm>
            <a:off x="2074300" y="5045940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4" id="34"/>
          <p:cNvSpPr/>
          <p:nvPr/>
        </p:nvSpPr>
        <p:spPr>
          <a:xfrm>
            <a:off x="2069816" y="2437251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5" id="35"/>
          <p:cNvSpPr/>
          <p:nvPr/>
        </p:nvSpPr>
        <p:spPr>
          <a:xfrm>
            <a:off x="2069816" y="443649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6" id="36"/>
          <p:cNvSpPr/>
          <p:nvPr/>
        </p:nvSpPr>
        <p:spPr>
          <a:xfrm>
            <a:off x="2095261" y="6577977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7" id="37"/>
          <p:cNvSpPr/>
          <p:nvPr/>
        </p:nvSpPr>
        <p:spPr>
          <a:xfrm flipH="true">
            <a:off x="2106073" y="8568621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8" id="38"/>
          <p:cNvSpPr/>
          <p:nvPr/>
        </p:nvSpPr>
        <p:spPr>
          <a:xfrm>
            <a:off x="10276980" y="5114315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9" id="39"/>
          <p:cNvSpPr/>
          <p:nvPr/>
        </p:nvSpPr>
        <p:spPr>
          <a:xfrm>
            <a:off x="10324891" y="2962666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0" id="40"/>
          <p:cNvSpPr/>
          <p:nvPr/>
        </p:nvSpPr>
        <p:spPr>
          <a:xfrm>
            <a:off x="4351786" y="443649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1" id="41"/>
          <p:cNvSpPr/>
          <p:nvPr/>
        </p:nvSpPr>
        <p:spPr>
          <a:xfrm>
            <a:off x="4304232" y="2437251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2" id="42"/>
          <p:cNvSpPr/>
          <p:nvPr/>
        </p:nvSpPr>
        <p:spPr>
          <a:xfrm>
            <a:off x="8788180" y="445554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3" id="43"/>
          <p:cNvSpPr/>
          <p:nvPr/>
        </p:nvSpPr>
        <p:spPr>
          <a:xfrm>
            <a:off x="3667269" y="5122373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4" id="44"/>
          <p:cNvSpPr/>
          <p:nvPr/>
        </p:nvSpPr>
        <p:spPr>
          <a:xfrm>
            <a:off x="4328009" y="658883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5" id="45"/>
          <p:cNvSpPr/>
          <p:nvPr/>
        </p:nvSpPr>
        <p:spPr>
          <a:xfrm flipH="true">
            <a:off x="2099015" y="7231641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6" id="46"/>
          <p:cNvSpPr/>
          <p:nvPr/>
        </p:nvSpPr>
        <p:spPr>
          <a:xfrm>
            <a:off x="8767219" y="7245819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7" id="47"/>
          <p:cNvSpPr/>
          <p:nvPr/>
        </p:nvSpPr>
        <p:spPr>
          <a:xfrm flipV="true">
            <a:off x="5888224" y="2962666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8" id="48"/>
          <p:cNvSpPr/>
          <p:nvPr/>
        </p:nvSpPr>
        <p:spPr>
          <a:xfrm flipV="true">
            <a:off x="6571277" y="5160967"/>
            <a:ext cx="800757" cy="72845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49" id="49"/>
          <p:cNvSpPr/>
          <p:nvPr/>
        </p:nvSpPr>
        <p:spPr>
          <a:xfrm flipH="true">
            <a:off x="8749396" y="5303597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50" id="50"/>
          <p:cNvSpPr txBox="true"/>
          <p:nvPr/>
        </p:nvSpPr>
        <p:spPr>
          <a:xfrm rot="0">
            <a:off x="4966986" y="8012092"/>
            <a:ext cx="1784216" cy="919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2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aine keemis-temperatuur on erandlikult kõrge</a:t>
            </a:r>
          </a:p>
          <a:p>
            <a:pPr algn="ctr">
              <a:lnSpc>
                <a:spcPts val="1819"/>
              </a:lnSpc>
              <a:spcBef>
                <a:spcPct val="0"/>
              </a:spcBef>
            </a:pPr>
            <a:r>
              <a:rPr lang="en-US" b="true" sz="12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lisa sideme tõttu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7426574" y="7897792"/>
            <a:ext cx="1252386" cy="1230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aine on selles esineva keemilise sideme tõttu habras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929212" y="8098248"/>
            <a:ext cx="995331" cy="902646"/>
            <a:chOff x="0" y="0"/>
            <a:chExt cx="262145" cy="237734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62145" cy="237734"/>
            </a:xfrm>
            <a:custGeom>
              <a:avLst/>
              <a:gdLst/>
              <a:ahLst/>
              <a:cxnLst/>
              <a:rect r="r" b="b" t="t" l="l"/>
              <a:pathLst>
                <a:path h="237734" w="262145">
                  <a:moveTo>
                    <a:pt x="0" y="0"/>
                  </a:moveTo>
                  <a:lnTo>
                    <a:pt x="262145" y="0"/>
                  </a:lnTo>
                  <a:lnTo>
                    <a:pt x="262145" y="237734"/>
                  </a:lnTo>
                  <a:lnTo>
                    <a:pt x="0" y="23773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28575"/>
              <a:ext cx="262145" cy="2663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1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9827226" y="8098248"/>
            <a:ext cx="995331" cy="902646"/>
            <a:chOff x="0" y="0"/>
            <a:chExt cx="262145" cy="237734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262145" cy="237734"/>
            </a:xfrm>
            <a:custGeom>
              <a:avLst/>
              <a:gdLst/>
              <a:ahLst/>
              <a:cxnLst/>
              <a:rect r="r" b="b" t="t" l="l"/>
              <a:pathLst>
                <a:path h="237734" w="262145">
                  <a:moveTo>
                    <a:pt x="0" y="0"/>
                  </a:moveTo>
                  <a:lnTo>
                    <a:pt x="262145" y="0"/>
                  </a:lnTo>
                  <a:lnTo>
                    <a:pt x="262145" y="237734"/>
                  </a:lnTo>
                  <a:lnTo>
                    <a:pt x="0" y="23773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28575"/>
              <a:ext cx="262145" cy="2663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01"/>
                </a:lnSpc>
              </a:pPr>
            </a:p>
          </p:txBody>
        </p:sp>
      </p:grpSp>
      <p:sp>
        <p:nvSpPr>
          <p:cNvPr name="AutoShape 58" id="58"/>
          <p:cNvSpPr/>
          <p:nvPr/>
        </p:nvSpPr>
        <p:spPr>
          <a:xfrm>
            <a:off x="8015967" y="5122373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59" id="59"/>
          <p:cNvSpPr/>
          <p:nvPr/>
        </p:nvSpPr>
        <p:spPr>
          <a:xfrm flipH="true">
            <a:off x="6462226" y="7063072"/>
            <a:ext cx="863227" cy="69942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0" id="60"/>
          <p:cNvSpPr/>
          <p:nvPr/>
        </p:nvSpPr>
        <p:spPr>
          <a:xfrm flipH="true">
            <a:off x="4297624" y="8495931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1" id="61"/>
          <p:cNvSpPr/>
          <p:nvPr/>
        </p:nvSpPr>
        <p:spPr>
          <a:xfrm flipV="true">
            <a:off x="3621619" y="3040454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2" id="62"/>
          <p:cNvSpPr/>
          <p:nvPr/>
        </p:nvSpPr>
        <p:spPr>
          <a:xfrm>
            <a:off x="4305933" y="3004795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3" id="63"/>
          <p:cNvSpPr/>
          <p:nvPr/>
        </p:nvSpPr>
        <p:spPr>
          <a:xfrm>
            <a:off x="6529498" y="3013842"/>
            <a:ext cx="813883" cy="73028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4" id="64"/>
          <p:cNvSpPr/>
          <p:nvPr/>
        </p:nvSpPr>
        <p:spPr>
          <a:xfrm>
            <a:off x="6517281" y="445554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5" id="65"/>
          <p:cNvSpPr/>
          <p:nvPr/>
        </p:nvSpPr>
        <p:spPr>
          <a:xfrm>
            <a:off x="6558637" y="2437251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6" id="66"/>
          <p:cNvSpPr/>
          <p:nvPr/>
        </p:nvSpPr>
        <p:spPr>
          <a:xfrm>
            <a:off x="8800063" y="2437251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7" id="67"/>
          <p:cNvSpPr/>
          <p:nvPr/>
        </p:nvSpPr>
        <p:spPr>
          <a:xfrm>
            <a:off x="8054440" y="2989774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8" id="68"/>
          <p:cNvSpPr/>
          <p:nvPr/>
        </p:nvSpPr>
        <p:spPr>
          <a:xfrm flipH="true" flipV="true">
            <a:off x="8797657" y="3008213"/>
            <a:ext cx="844139" cy="695093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69" id="69"/>
          <p:cNvSpPr/>
          <p:nvPr/>
        </p:nvSpPr>
        <p:spPr>
          <a:xfrm flipV="true">
            <a:off x="5868987" y="5121463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0" id="70"/>
          <p:cNvSpPr/>
          <p:nvPr/>
        </p:nvSpPr>
        <p:spPr>
          <a:xfrm>
            <a:off x="10315586" y="7102749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1" id="71"/>
          <p:cNvSpPr/>
          <p:nvPr/>
        </p:nvSpPr>
        <p:spPr>
          <a:xfrm flipH="true">
            <a:off x="8771298" y="6595155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2" id="72"/>
          <p:cNvSpPr/>
          <p:nvPr/>
        </p:nvSpPr>
        <p:spPr>
          <a:xfrm>
            <a:off x="8775457" y="8561786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3" id="73"/>
          <p:cNvSpPr/>
          <p:nvPr/>
        </p:nvSpPr>
        <p:spPr>
          <a:xfrm>
            <a:off x="3633723" y="7143958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4" id="74"/>
          <p:cNvSpPr/>
          <p:nvPr/>
        </p:nvSpPr>
        <p:spPr>
          <a:xfrm>
            <a:off x="6529498" y="8500128"/>
            <a:ext cx="80564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75" id="75"/>
          <p:cNvSpPr/>
          <p:nvPr/>
        </p:nvSpPr>
        <p:spPr>
          <a:xfrm flipV="true">
            <a:off x="8054440" y="7125421"/>
            <a:ext cx="0" cy="805645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76" id="76"/>
          <p:cNvSpPr/>
          <p:nvPr/>
        </p:nvSpPr>
        <p:spPr>
          <a:xfrm flipH="false" flipV="false" rot="0">
            <a:off x="13293718" y="3846099"/>
            <a:ext cx="810465" cy="680791"/>
          </a:xfrm>
          <a:custGeom>
            <a:avLst/>
            <a:gdLst/>
            <a:ahLst/>
            <a:cxnLst/>
            <a:rect r="r" b="b" t="t" l="l"/>
            <a:pathLst>
              <a:path h="680791" w="810465">
                <a:moveTo>
                  <a:pt x="0" y="0"/>
                </a:moveTo>
                <a:lnTo>
                  <a:pt x="810465" y="0"/>
                </a:lnTo>
                <a:lnTo>
                  <a:pt x="810465" y="680791"/>
                </a:lnTo>
                <a:lnTo>
                  <a:pt x="0" y="680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7" id="77"/>
          <p:cNvSpPr txBox="true"/>
          <p:nvPr/>
        </p:nvSpPr>
        <p:spPr>
          <a:xfrm rot="0">
            <a:off x="9819680" y="2048418"/>
            <a:ext cx="987557" cy="73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polaarne</a:t>
            </a:r>
          </a:p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kovalentne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5375435" y="2222611"/>
            <a:ext cx="949004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metalliline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7431440" y="2096473"/>
            <a:ext cx="1269150" cy="73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mittepolaarne</a:t>
            </a:r>
          </a:p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kovalentne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3214246" y="2174555"/>
            <a:ext cx="776647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iooniline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912568" y="2174555"/>
            <a:ext cx="983683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vesinikside</a:t>
            </a:r>
          </a:p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on...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5157431" y="6072255"/>
            <a:ext cx="1403326" cy="98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4"/>
              </a:lnSpc>
              <a:spcBef>
                <a:spcPct val="0"/>
              </a:spcBef>
            </a:pPr>
            <a:r>
              <a:rPr lang="en-US" b="true" sz="117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moodustub sama või lähedase elektro-negatiivsusega elementide vahel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9612276" y="6045016"/>
            <a:ext cx="1403326" cy="989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4"/>
              </a:lnSpc>
              <a:spcBef>
                <a:spcPct val="0"/>
              </a:spcBef>
            </a:pPr>
            <a:r>
              <a:rPr lang="en-US" b="true" sz="117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 moodustub (väga) erineva elektro-negatiivsusega elementide vahel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11893543" y="4097395"/>
            <a:ext cx="5973971" cy="2964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01"/>
              </a:lnSpc>
            </a:pPr>
            <a:r>
              <a:rPr lang="en-US" sz="142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Raskusaste</a:t>
            </a: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</a:t>
            </a: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Igas kastis on väide ja nooltel on ühend või ühendid. Vali väitegs sobiv(ad) ühend(id) ja liigu edasi järgmisesse kasti kuni jõuad üheni kahest elemendist.</a:t>
            </a:r>
          </a:p>
          <a:p>
            <a:pPr algn="l">
              <a:lnSpc>
                <a:spcPts val="2001"/>
              </a:lnSpc>
            </a:pP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Moodusta rada oma valitud alguspunktist lõpp-punkti selliselt, et läbiksid selleks vähemalt 10 sammu (iga nool on 1 samm)</a:t>
            </a:r>
          </a:p>
          <a:p>
            <a:pPr algn="l" marL="308623" indent="-154311" lvl="1">
              <a:lnSpc>
                <a:spcPts val="2001"/>
              </a:lnSpc>
              <a:buFont typeface="Arial"/>
              <a:buChar char="•"/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Lisa igale noolele kastis oleva lausega sobiv ühend või ühendid.</a:t>
            </a: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  <a:p>
            <a:pPr algn="l">
              <a:lnSpc>
                <a:spcPts val="2001"/>
              </a:lnSpc>
            </a:pPr>
          </a:p>
        </p:txBody>
      </p:sp>
      <p:sp>
        <p:nvSpPr>
          <p:cNvPr name="TextBox 85" id="85"/>
          <p:cNvSpPr txBox="true"/>
          <p:nvPr/>
        </p:nvSpPr>
        <p:spPr>
          <a:xfrm rot="0">
            <a:off x="733992" y="1156511"/>
            <a:ext cx="1307609" cy="339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Alusta siit!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1036193" y="8134928"/>
            <a:ext cx="757223" cy="81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11</a:t>
            </a:r>
          </a:p>
          <a:p>
            <a:pPr algn="ctr">
              <a:lnSpc>
                <a:spcPts val="2401"/>
              </a:lnSpc>
            </a:pPr>
            <a:r>
              <a:rPr lang="en-US" sz="1715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</a:t>
            </a:r>
          </a:p>
          <a:p>
            <a:pPr algn="ctr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Naatrium</a:t>
            </a:r>
          </a:p>
          <a:p>
            <a:pPr algn="ctr">
              <a:lnSpc>
                <a:spcPts val="1390"/>
              </a:lnSpc>
              <a:spcBef>
                <a:spcPct val="0"/>
              </a:spcBef>
            </a:pPr>
            <a:r>
              <a:rPr lang="en-US" b="true" sz="9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22,990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9917418" y="8134928"/>
            <a:ext cx="757223" cy="81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17</a:t>
            </a:r>
          </a:p>
          <a:p>
            <a:pPr algn="ctr">
              <a:lnSpc>
                <a:spcPts val="2401"/>
              </a:lnSpc>
            </a:pPr>
            <a:r>
              <a:rPr lang="en-US" sz="1715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</a:t>
            </a:r>
          </a:p>
          <a:p>
            <a:pPr algn="ctr">
              <a:lnSpc>
                <a:spcPts val="1390"/>
              </a:lnSpc>
            </a:pPr>
            <a:r>
              <a:rPr lang="en-US" sz="99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Kloor</a:t>
            </a:r>
          </a:p>
          <a:p>
            <a:pPr algn="ctr">
              <a:lnSpc>
                <a:spcPts val="1390"/>
              </a:lnSpc>
              <a:spcBef>
                <a:spcPct val="0"/>
              </a:spcBef>
            </a:pPr>
            <a:r>
              <a:rPr lang="en-US" b="true" sz="9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35,45</a:t>
            </a:r>
          </a:p>
        </p:txBody>
      </p:sp>
      <p:sp>
        <p:nvSpPr>
          <p:cNvPr name="TextBox 88" id="88"/>
          <p:cNvSpPr txBox="true"/>
          <p:nvPr/>
        </p:nvSpPr>
        <p:spPr>
          <a:xfrm rot="0">
            <a:off x="2696815" y="8126843"/>
            <a:ext cx="1784216" cy="736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lahustub mittepolaarses lahustis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305777" y="9743819"/>
            <a:ext cx="5028501" cy="239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sz="142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Keemiaõpetajate inspiratsioonilaager 2026 | CC BY-NC 4.0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11884018" y="2908281"/>
            <a:ext cx="5894728" cy="75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Leia tee läbi labürindi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7410001" y="6291168"/>
            <a:ext cx="1312027" cy="4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b="true" sz="142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sideme tõttu on plastiline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5328522" y="255447"/>
            <a:ext cx="6689517" cy="75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Keemilise sideme tüübid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9661782" y="1156511"/>
            <a:ext cx="1307609" cy="339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Alusta siit!</a:t>
            </a:r>
          </a:p>
        </p:txBody>
      </p:sp>
      <p:sp>
        <p:nvSpPr>
          <p:cNvPr name="Freeform 94" id="94"/>
          <p:cNvSpPr/>
          <p:nvPr/>
        </p:nvSpPr>
        <p:spPr>
          <a:xfrm flipH="false" flipV="false" rot="0">
            <a:off x="14104183" y="3846099"/>
            <a:ext cx="810465" cy="680791"/>
          </a:xfrm>
          <a:custGeom>
            <a:avLst/>
            <a:gdLst/>
            <a:ahLst/>
            <a:cxnLst/>
            <a:rect r="r" b="b" t="t" l="l"/>
            <a:pathLst>
              <a:path h="680791" w="810465">
                <a:moveTo>
                  <a:pt x="0" y="0"/>
                </a:moveTo>
                <a:lnTo>
                  <a:pt x="810465" y="0"/>
                </a:lnTo>
                <a:lnTo>
                  <a:pt x="810465" y="680791"/>
                </a:lnTo>
                <a:lnTo>
                  <a:pt x="0" y="680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5" id="95"/>
          <p:cNvSpPr/>
          <p:nvPr/>
        </p:nvSpPr>
        <p:spPr>
          <a:xfrm flipH="false" flipV="false" rot="0">
            <a:off x="15017043" y="3846099"/>
            <a:ext cx="810465" cy="680791"/>
          </a:xfrm>
          <a:custGeom>
            <a:avLst/>
            <a:gdLst/>
            <a:ahLst/>
            <a:cxnLst/>
            <a:rect r="r" b="b" t="t" l="l"/>
            <a:pathLst>
              <a:path h="680791" w="810465">
                <a:moveTo>
                  <a:pt x="0" y="0"/>
                </a:moveTo>
                <a:lnTo>
                  <a:pt x="810465" y="0"/>
                </a:lnTo>
                <a:lnTo>
                  <a:pt x="810465" y="680791"/>
                </a:lnTo>
                <a:lnTo>
                  <a:pt x="0" y="680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DAHSKUGdE-4</dc:identifier>
  <dcterms:modified xsi:type="dcterms:W3CDTF">2011-08-01T06:04:30Z</dcterms:modified>
  <cp:revision>1</cp:revision>
  <dc:title>Your paragraph text</dc:title>
</cp:coreProperties>
</file>