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2" r:id="rId3"/>
    <p:sldId id="266" r:id="rId4"/>
    <p:sldId id="267" r:id="rId5"/>
    <p:sldId id="258" r:id="rId6"/>
    <p:sldId id="257" r:id="rId7"/>
    <p:sldId id="264" r:id="rId8"/>
    <p:sldId id="268" r:id="rId9"/>
    <p:sldId id="263" r:id="rId10"/>
    <p:sldId id="259" r:id="rId11"/>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0354" autoAdjust="0"/>
  </p:normalViewPr>
  <p:slideViewPr>
    <p:cSldViewPr snapToGrid="0">
      <p:cViewPr varScale="1">
        <p:scale>
          <a:sx n="90" d="100"/>
          <a:sy n="90" d="100"/>
        </p:scale>
        <p:origin x="114" y="5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lgasch\Downloads\RLV452_20221103-07554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olgasch\Downloads\RLV452_20221103-07554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olgasch\Downloads\RLV452_20221103-075547.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olgasch\Downloads\RLV452_20221103-07554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olgasch\Downloads\RLV452_20221103-075547.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t-EE" b="1" dirty="0"/>
              <a:t>Rahvaloendus 2021. Usk</a:t>
            </a:r>
          </a:p>
        </c:rich>
      </c:tx>
      <c:layout>
        <c:manualLayout>
          <c:xMode val="edge"/>
          <c:yMode val="edge"/>
          <c:x val="1.7284384196548479E-2"/>
          <c:y val="1.695428236756541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t-EE"/>
        </a:p>
      </c:txPr>
    </c:title>
    <c:autoTitleDeleted val="0"/>
    <c:plotArea>
      <c:layout>
        <c:manualLayout>
          <c:layoutTarget val="inner"/>
          <c:xMode val="edge"/>
          <c:yMode val="edge"/>
          <c:x val="1.522531370291866E-2"/>
          <c:y val="0.31607736454168139"/>
          <c:w val="0.98362043593921944"/>
          <c:h val="0.50633611473834428"/>
        </c:manualLayout>
      </c:layout>
      <c:ofPieChart>
        <c:ofPieType val="pie"/>
        <c:varyColors val="1"/>
        <c:ser>
          <c:idx val="0"/>
          <c:order val="0"/>
          <c:dPt>
            <c:idx val="0"/>
            <c:bubble3D val="0"/>
            <c:explosion val="4"/>
            <c:spPr>
              <a:solidFill>
                <a:schemeClr val="bg1">
                  <a:lumMod val="75000"/>
                </a:schemeClr>
              </a:solidFill>
              <a:ln w="19050">
                <a:solidFill>
                  <a:schemeClr val="lt1"/>
                </a:solidFill>
              </a:ln>
              <a:effectLst/>
            </c:spPr>
            <c:extLst>
              <c:ext xmlns:c16="http://schemas.microsoft.com/office/drawing/2014/chart" uri="{C3380CC4-5D6E-409C-BE32-E72D297353CC}">
                <c16:uniqueId val="{00000001-DDC0-4E24-AAA5-74DA3BC1A1CB}"/>
              </c:ext>
            </c:extLst>
          </c:dPt>
          <c:dPt>
            <c:idx val="1"/>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3-DDC0-4E24-AAA5-74DA3BC1A1CB}"/>
              </c:ext>
            </c:extLst>
          </c:dPt>
          <c:dPt>
            <c:idx val="2"/>
            <c:bubble3D val="0"/>
            <c:explosion val="38"/>
            <c:spPr>
              <a:solidFill>
                <a:schemeClr val="accent6"/>
              </a:solidFill>
              <a:ln w="19050">
                <a:solidFill>
                  <a:schemeClr val="lt1"/>
                </a:solidFill>
              </a:ln>
              <a:effectLst/>
            </c:spPr>
            <c:extLst>
              <c:ext xmlns:c16="http://schemas.microsoft.com/office/drawing/2014/chart" uri="{C3380CC4-5D6E-409C-BE32-E72D297353CC}">
                <c16:uniqueId val="{00000005-DDC0-4E24-AAA5-74DA3BC1A1CB}"/>
              </c:ext>
            </c:extLst>
          </c:dPt>
          <c:dPt>
            <c:idx val="3"/>
            <c:bubble3D val="0"/>
            <c:explosion val="41"/>
            <c:spPr>
              <a:solidFill>
                <a:schemeClr val="accent4"/>
              </a:solidFill>
              <a:ln w="19050">
                <a:solidFill>
                  <a:schemeClr val="lt1"/>
                </a:solidFill>
              </a:ln>
              <a:effectLst/>
            </c:spPr>
            <c:extLst>
              <c:ext xmlns:c16="http://schemas.microsoft.com/office/drawing/2014/chart" uri="{C3380CC4-5D6E-409C-BE32-E72D297353CC}">
                <c16:uniqueId val="{00000007-DDC0-4E24-AAA5-74DA3BC1A1CB}"/>
              </c:ext>
            </c:extLst>
          </c:dPt>
          <c:dPt>
            <c:idx val="4"/>
            <c:bubble3D val="0"/>
            <c:explosion val="38"/>
            <c:spPr>
              <a:solidFill>
                <a:schemeClr val="accent2">
                  <a:lumMod val="75000"/>
                </a:schemeClr>
              </a:solidFill>
              <a:ln w="19050">
                <a:solidFill>
                  <a:schemeClr val="lt1"/>
                </a:solidFill>
              </a:ln>
              <a:effectLst/>
            </c:spPr>
            <c:extLst>
              <c:ext xmlns:c16="http://schemas.microsoft.com/office/drawing/2014/chart" uri="{C3380CC4-5D6E-409C-BE32-E72D297353CC}">
                <c16:uniqueId val="{00000009-DDC0-4E24-AAA5-74DA3BC1A1CB}"/>
              </c:ext>
            </c:extLst>
          </c:dPt>
          <c:dPt>
            <c:idx val="5"/>
            <c:bubble3D val="0"/>
            <c:explosion val="3"/>
            <c:spPr>
              <a:solidFill>
                <a:schemeClr val="accent5">
                  <a:lumMod val="75000"/>
                </a:schemeClr>
              </a:solidFill>
              <a:ln w="19050">
                <a:solidFill>
                  <a:schemeClr val="lt1"/>
                </a:solidFill>
              </a:ln>
              <a:effectLst/>
            </c:spPr>
            <c:extLst>
              <c:ext xmlns:c16="http://schemas.microsoft.com/office/drawing/2014/chart" uri="{C3380CC4-5D6E-409C-BE32-E72D297353CC}">
                <c16:uniqueId val="{0000000B-DDC0-4E24-AAA5-74DA3BC1A1CB}"/>
              </c:ext>
            </c:extLst>
          </c:dPt>
          <c:dPt>
            <c:idx val="6"/>
            <c:bubble3D val="0"/>
            <c:spPr>
              <a:solidFill>
                <a:srgbClr val="C00000"/>
              </a:solidFill>
              <a:ln w="19050">
                <a:solidFill>
                  <a:schemeClr val="lt1"/>
                </a:solidFill>
              </a:ln>
              <a:effectLst/>
            </c:spPr>
            <c:extLst>
              <c:ext xmlns:c16="http://schemas.microsoft.com/office/drawing/2014/chart" uri="{C3380CC4-5D6E-409C-BE32-E72D297353CC}">
                <c16:uniqueId val="{0000000D-DDC0-4E24-AAA5-74DA3BC1A1CB}"/>
              </c:ext>
            </c:extLst>
          </c:dPt>
          <c:dPt>
            <c:idx val="7"/>
            <c:bubble3D val="0"/>
            <c:spPr>
              <a:solidFill>
                <a:srgbClr val="7030A0"/>
              </a:solidFill>
              <a:ln w="19050">
                <a:solidFill>
                  <a:schemeClr val="lt1"/>
                </a:solidFill>
              </a:ln>
              <a:effectLst/>
            </c:spPr>
            <c:extLst>
              <c:ext xmlns:c16="http://schemas.microsoft.com/office/drawing/2014/chart" uri="{C3380CC4-5D6E-409C-BE32-E72D297353CC}">
                <c16:uniqueId val="{0000000F-DDC0-4E24-AAA5-74DA3BC1A1CB}"/>
              </c:ext>
            </c:extLst>
          </c:dPt>
          <c:dPt>
            <c:idx val="8"/>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11-DDC0-4E24-AAA5-74DA3BC1A1CB}"/>
              </c:ext>
            </c:extLst>
          </c:dPt>
          <c:dPt>
            <c:idx val="9"/>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13-DDC0-4E24-AAA5-74DA3BC1A1CB}"/>
              </c:ext>
            </c:extLst>
          </c:dPt>
          <c:dPt>
            <c:idx val="10"/>
            <c:bubble3D val="0"/>
            <c:spPr>
              <a:solidFill>
                <a:schemeClr val="accent2"/>
              </a:solidFill>
              <a:ln w="19050">
                <a:solidFill>
                  <a:schemeClr val="lt1"/>
                </a:solidFill>
              </a:ln>
              <a:effectLst/>
            </c:spPr>
            <c:extLst>
              <c:ext xmlns:c16="http://schemas.microsoft.com/office/drawing/2014/chart" uri="{C3380CC4-5D6E-409C-BE32-E72D297353CC}">
                <c16:uniqueId val="{00000015-DDC0-4E24-AAA5-74DA3BC1A1CB}"/>
              </c:ext>
            </c:extLst>
          </c:dPt>
          <c:dPt>
            <c:idx val="11"/>
            <c:bubble3D val="0"/>
            <c:spPr>
              <a:solidFill>
                <a:schemeClr val="accent4"/>
              </a:solidFill>
              <a:ln w="19050">
                <a:solidFill>
                  <a:schemeClr val="lt1"/>
                </a:solidFill>
              </a:ln>
              <a:effectLst/>
            </c:spPr>
            <c:extLst>
              <c:ext xmlns:c16="http://schemas.microsoft.com/office/drawing/2014/chart" uri="{C3380CC4-5D6E-409C-BE32-E72D297353CC}">
                <c16:uniqueId val="{00000017-DDC0-4E24-AAA5-74DA3BC1A1CB}"/>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DDC0-4E24-AAA5-74DA3BC1A1CB}"/>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DDC0-4E24-AAA5-74DA3BC1A1CB}"/>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DDC0-4E24-AAA5-74DA3BC1A1CB}"/>
              </c:ext>
            </c:extLst>
          </c:dPt>
          <c:dLbls>
            <c:dLbl>
              <c:idx val="0"/>
              <c:layout>
                <c:manualLayout>
                  <c:x val="1.6458471801057625E-2"/>
                  <c:y val="3.1406569488989934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C0-4E24-AAA5-74DA3BC1A1CB}"/>
                </c:ext>
              </c:extLst>
            </c:dLbl>
            <c:dLbl>
              <c:idx val="1"/>
              <c:layout>
                <c:manualLayout>
                  <c:x val="-3.3337124202868964E-3"/>
                  <c:y val="5.4692340802816736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C0-4E24-AAA5-74DA3BC1A1CB}"/>
                </c:ext>
              </c:extLst>
            </c:dLbl>
            <c:dLbl>
              <c:idx val="2"/>
              <c:layout>
                <c:manualLayout>
                  <c:x val="-7.1388556098623226E-2"/>
                  <c:y val="-4.608408110881904E-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C0-4E24-AAA5-74DA3BC1A1CB}"/>
                </c:ext>
              </c:extLst>
            </c:dLbl>
            <c:dLbl>
              <c:idx val="3"/>
              <c:layout>
                <c:manualLayout>
                  <c:x val="0.15594133778596708"/>
                  <c:y val="-4.4477226029902665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C0-4E24-AAA5-74DA3BC1A1CB}"/>
                </c:ext>
              </c:extLst>
            </c:dLbl>
            <c:dLbl>
              <c:idx val="4"/>
              <c:layout>
                <c:manualLayout>
                  <c:x val="9.6801887061677916E-2"/>
                  <c:y val="2.1460964830688878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C0-4E24-AAA5-74DA3BC1A1CB}"/>
                </c:ext>
              </c:extLst>
            </c:dLbl>
            <c:dLbl>
              <c:idx val="5"/>
              <c:layout>
                <c:manualLayout>
                  <c:x val="4.6821545468905268E-2"/>
                  <c:y val="1.0831945080219042E-2"/>
                </c:manualLayout>
              </c:layout>
              <c:tx>
                <c:rich>
                  <a:bodyPr/>
                  <a:lstStyle/>
                  <a:p>
                    <a:r>
                      <a:rPr lang="en-US" dirty="0" err="1"/>
                      <a:t>Luterlane</a:t>
                    </a:r>
                    <a:r>
                      <a:rPr lang="en-US" baseline="0" dirty="0"/>
                      <a:t>; </a:t>
                    </a:r>
                    <a:fld id="{52FEC4DF-C4FE-4473-AEAB-F793D470553F}" type="VALUE">
                      <a:rPr lang="en-US" baseline="0"/>
                      <a:pPr/>
                      <a:t>[VÄÄRTUS]</a:t>
                    </a:fld>
                    <a:endParaRPr lang="en-US" baseline="0" dirty="0"/>
                  </a:p>
                </c:rich>
              </c:tx>
              <c:dLblPos val="bestFit"/>
              <c:showLegendKey val="0"/>
              <c:showVal val="1"/>
              <c:showCatName val="1"/>
              <c:showSerName val="0"/>
              <c:showPercent val="0"/>
              <c:showBubbleSize val="0"/>
              <c:extLst>
                <c:ext xmlns:c15="http://schemas.microsoft.com/office/drawing/2012/chart" uri="{CE6537A1-D6FC-4f65-9D91-7224C49458BB}">
                  <c15:layout>
                    <c:manualLayout>
                      <c:w val="0.14198904909475898"/>
                      <c:h val="8.5659397585240826E-2"/>
                    </c:manualLayout>
                  </c15:layout>
                  <c15:dlblFieldTable/>
                  <c15:showDataLabelsRange val="0"/>
                </c:ext>
                <c:ext xmlns:c16="http://schemas.microsoft.com/office/drawing/2014/chart" uri="{C3380CC4-5D6E-409C-BE32-E72D297353CC}">
                  <c16:uniqueId val="{0000000B-DDC0-4E24-AAA5-74DA3BC1A1CB}"/>
                </c:ext>
              </c:extLst>
            </c:dLbl>
            <c:dLbl>
              <c:idx val="6"/>
              <c:layout>
                <c:manualLayout>
                  <c:x val="-1.4886949162432731E-3"/>
                  <c:y val="-2.0554855332529376E-2"/>
                </c:manualLayout>
              </c:layout>
              <c:tx>
                <c:rich>
                  <a:bodyPr/>
                  <a:lstStyle/>
                  <a:p>
                    <a:r>
                      <a:rPr lang="en-US" dirty="0" err="1"/>
                      <a:t>Õigeusklik</a:t>
                    </a:r>
                    <a:r>
                      <a:rPr lang="en-US" baseline="0" dirty="0"/>
                      <a:t>; </a:t>
                    </a:r>
                    <a:fld id="{D74A39AF-B6ED-4213-96C2-A25393661869}" type="VALUE">
                      <a:rPr lang="en-US" baseline="0"/>
                      <a:pPr/>
                      <a:t>[VÄÄRTUS]</a:t>
                    </a:fld>
                    <a:endParaRPr lang="en-US" baseline="0" dirty="0"/>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DC0-4E24-AAA5-74DA3BC1A1CB}"/>
                </c:ext>
              </c:extLst>
            </c:dLbl>
            <c:dLbl>
              <c:idx val="7"/>
              <c:layout>
                <c:manualLayout>
                  <c:x val="2.9143707824634376E-2"/>
                  <c:y val="9.4161025068365389E-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DC0-4E24-AAA5-74DA3BC1A1CB}"/>
                </c:ext>
              </c:extLst>
            </c:dLbl>
            <c:dLbl>
              <c:idx val="8"/>
              <c:layout>
                <c:manualLayout>
                  <c:x val="2.531780381877282E-2"/>
                  <c:y val="7.1023466299513352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DC0-4E24-AAA5-74DA3BC1A1CB}"/>
                </c:ext>
              </c:extLst>
            </c:dLbl>
            <c:dLbl>
              <c:idx val="9"/>
              <c:layout>
                <c:manualLayout>
                  <c:x val="0.10816615712281245"/>
                  <c:y val="-0.2004559113803312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DC0-4E24-AAA5-74DA3BC1A1CB}"/>
                </c:ext>
              </c:extLst>
            </c:dLbl>
            <c:dLbl>
              <c:idx val="10"/>
              <c:layout>
                <c:manualLayout>
                  <c:x val="0.11756394901853397"/>
                  <c:y val="-0.13420018157026931"/>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DC0-4E24-AAA5-74DA3BC1A1CB}"/>
                </c:ext>
              </c:extLst>
            </c:dLbl>
            <c:dLbl>
              <c:idx val="11"/>
              <c:layout>
                <c:manualLayout>
                  <c:x val="0.18293859951958671"/>
                  <c:y val="-0.13565236051801174"/>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7-DDC0-4E24-AAA5-74DA3BC1A1CB}"/>
                </c:ext>
              </c:extLst>
            </c:dLbl>
            <c:dLbl>
              <c:idx val="12"/>
              <c:layout>
                <c:manualLayout>
                  <c:x val="4.528302414442105E-2"/>
                  <c:y val="-1.8087482313827303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DDC0-4E24-AAA5-74DA3BC1A1CB}"/>
                </c:ext>
              </c:extLst>
            </c:dLbl>
            <c:dLbl>
              <c:idx val="13"/>
              <c:delete val="1"/>
              <c:extLst>
                <c:ext xmlns:c15="http://schemas.microsoft.com/office/drawing/2012/chart" uri="{CE6537A1-D6FC-4f65-9D91-7224C49458BB}">
                  <c15:layout>
                    <c:manualLayout>
                      <c:w val="0.11637050481119532"/>
                      <c:h val="0.10118989142711027"/>
                    </c:manualLayout>
                  </c15:layout>
                </c:ext>
                <c:ext xmlns:c16="http://schemas.microsoft.com/office/drawing/2014/chart" uri="{C3380CC4-5D6E-409C-BE32-E72D297353CC}">
                  <c16:uniqueId val="{0000001B-DDC0-4E24-AAA5-74DA3BC1A1CB}"/>
                </c:ext>
              </c:extLst>
            </c:dLbl>
            <c:dLbl>
              <c:idx val="14"/>
              <c:tx>
                <c:rich>
                  <a:bodyPr/>
                  <a:lstStyle/>
                  <a:p>
                    <a:r>
                      <a:rPr lang="en-US"/>
                      <a:t>Muud kristlased </a:t>
                    </a:r>
                    <a:fld id="{9813F671-5CEE-46CD-AA1E-5D0832A48482}" type="PERCENTAGE">
                      <a:rPr lang="en-US"/>
                      <a:pPr/>
                      <a:t>[PROTSENT]</a:t>
                    </a:fld>
                    <a:endParaRPr lang="en-US"/>
                  </a:p>
                </c:rich>
              </c:tx>
              <c:dLblPos val="ct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DDC0-4E24-AAA5-74DA3BC1A1CB}"/>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t-EE"/>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'[RLV452_20221103-075547.xlsx]Leht2'!$A$35:$A$47</c:f>
              <c:strCache>
                <c:ptCount val="13"/>
                <c:pt idx="0">
                  <c:v>Ei pea omaks ühtegi usku</c:v>
                </c:pt>
                <c:pt idx="1">
                  <c:v>Ei soovinud või ei osanud vastata</c:v>
                </c:pt>
                <c:pt idx="2">
                  <c:v>Islamiusuline</c:v>
                </c:pt>
                <c:pt idx="3">
                  <c:v>Maa- või taarausuline</c:v>
                </c:pt>
                <c:pt idx="4">
                  <c:v>Muu usk</c:v>
                </c:pt>
                <c:pt idx="5">
                  <c:v>..Luterlane</c:v>
                </c:pt>
                <c:pt idx="6">
                  <c:v>..Õigeusklik</c:v>
                </c:pt>
                <c:pt idx="7">
                  <c:v>..Katoliiklane</c:v>
                </c:pt>
                <c:pt idx="8">
                  <c:v>..Baptist</c:v>
                </c:pt>
                <c:pt idx="9">
                  <c:v>..Jehoova tunnistaja</c:v>
                </c:pt>
                <c:pt idx="10">
                  <c:v>..Nelipühilane</c:v>
                </c:pt>
                <c:pt idx="11">
                  <c:v>..Vanausuline</c:v>
                </c:pt>
                <c:pt idx="12">
                  <c:v>…teised kristlased</c:v>
                </c:pt>
              </c:strCache>
            </c:strRef>
          </c:cat>
          <c:val>
            <c:numRef>
              <c:f>'[RLV452_20221103-075547.xlsx]Leht2'!$C$35:$C$47</c:f>
              <c:numCache>
                <c:formatCode>0.0%</c:formatCode>
                <c:ptCount val="13"/>
                <c:pt idx="0">
                  <c:v>0.58427510928790072</c:v>
                </c:pt>
                <c:pt idx="1">
                  <c:v>0.12864105993554931</c:v>
                </c:pt>
                <c:pt idx="2">
                  <c:v>5.2063229895065663E-3</c:v>
                </c:pt>
                <c:pt idx="3">
                  <c:v>5.0537238674003395E-3</c:v>
                </c:pt>
                <c:pt idx="4">
                  <c:v>8.9584661095302633E-3</c:v>
                </c:pt>
                <c:pt idx="5">
                  <c:v>7.7224132204698259E-2</c:v>
                </c:pt>
                <c:pt idx="6">
                  <c:v>0.16316436720734631</c:v>
                </c:pt>
                <c:pt idx="7">
                  <c:v>7.8005080653124241E-3</c:v>
                </c:pt>
                <c:pt idx="8">
                  <c:v>4.6587614337136344E-3</c:v>
                </c:pt>
                <c:pt idx="9">
                  <c:v>3.3392278484421427E-3</c:v>
                </c:pt>
                <c:pt idx="10">
                  <c:v>2.0735527768552015E-3</c:v>
                </c:pt>
                <c:pt idx="11">
                  <c:v>2.0555999389603513E-3</c:v>
                </c:pt>
                <c:pt idx="12">
                  <c:v>7.5491683347845215E-3</c:v>
                </c:pt>
              </c:numCache>
            </c:numRef>
          </c:val>
          <c:extLst>
            <c:ext xmlns:c16="http://schemas.microsoft.com/office/drawing/2014/chart" uri="{C3380CC4-5D6E-409C-BE32-E72D297353CC}">
              <c16:uniqueId val="{0000001E-DDC0-4E24-AAA5-74DA3BC1A1CB}"/>
            </c:ext>
          </c:extLst>
        </c:ser>
        <c:dLbls>
          <c:dLblPos val="ctr"/>
          <c:showLegendKey val="0"/>
          <c:showVal val="0"/>
          <c:showCatName val="0"/>
          <c:showSerName val="0"/>
          <c:showPercent val="1"/>
          <c:showBubbleSize val="0"/>
          <c:showLeaderLines val="1"/>
        </c:dLbls>
        <c:gapWidth val="100"/>
        <c:splitType val="pos"/>
        <c:splitPos val="6"/>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sz="1600"/>
      </a:pPr>
      <a:endParaRPr lang="et-E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'[RLV452_20221103-075547.xlsx]Vanus'!$C$21</c:f>
              <c:strCache>
                <c:ptCount val="1"/>
                <c:pt idx="0">
                  <c:v>15-29</c:v>
                </c:pt>
              </c:strCache>
            </c:strRef>
          </c:tx>
          <c:spPr>
            <a:solidFill>
              <a:schemeClr val="accent1"/>
            </a:solidFill>
            <a:ln>
              <a:noFill/>
            </a:ln>
            <a:effectLst/>
          </c:spPr>
          <c:invertIfNegative val="0"/>
          <c:dLbls>
            <c:dLbl>
              <c:idx val="12"/>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extLst>
                <c:ext xmlns:c16="http://schemas.microsoft.com/office/drawing/2014/chart" uri="{C3380CC4-5D6E-409C-BE32-E72D297353CC}">
                  <c16:uniqueId val="{00000001-A529-4C65-B838-A1F143733A4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'[RLV452_20221103-075547.xlsx]Vanus'!$A$22:$A$39</c:f>
              <c:strCache>
                <c:ptCount val="18"/>
                <c:pt idx="0">
                  <c:v>Vastajad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Maa-või taarausulised</c:v>
                </c:pt>
                <c:pt idx="15">
                  <c:v>..Muu usk</c:v>
                </c:pt>
                <c:pt idx="16">
                  <c:v>Ei pea omaks ühtegi usku</c:v>
                </c:pt>
                <c:pt idx="17">
                  <c:v>?</c:v>
                </c:pt>
              </c:strCache>
            </c:strRef>
          </c:cat>
          <c:val>
            <c:numRef>
              <c:f>'[RLV452_20221103-075547.xlsx]Vanus'!$C$22:$C$39</c:f>
              <c:numCache>
                <c:formatCode>0%</c:formatCode>
                <c:ptCount val="18"/>
                <c:pt idx="0">
                  <c:v>0.18051578503271903</c:v>
                </c:pt>
                <c:pt idx="1">
                  <c:v>8.6637206696956501E-2</c:v>
                </c:pt>
                <c:pt idx="2">
                  <c:v>4.7192839707078924E-2</c:v>
                </c:pt>
                <c:pt idx="3">
                  <c:v>8.8023326181438086E-2</c:v>
                </c:pt>
                <c:pt idx="4">
                  <c:v>0.11277330264672036</c:v>
                </c:pt>
                <c:pt idx="5">
                  <c:v>0.15799614643545279</c:v>
                </c:pt>
                <c:pt idx="6">
                  <c:v>9.9462365591397844E-2</c:v>
                </c:pt>
                <c:pt idx="7">
                  <c:v>0.20346320346320346</c:v>
                </c:pt>
                <c:pt idx="8">
                  <c:v>7.4235807860262015E-2</c:v>
                </c:pt>
                <c:pt idx="9">
                  <c:v>0.12631578947368421</c:v>
                </c:pt>
                <c:pt idx="10">
                  <c:v>9.3525179856115109E-2</c:v>
                </c:pt>
                <c:pt idx="11">
                  <c:v>0.17957166392092258</c:v>
                </c:pt>
                <c:pt idx="12">
                  <c:v>0.30689655172413793</c:v>
                </c:pt>
                <c:pt idx="13">
                  <c:v>0.16489361702127658</c:v>
                </c:pt>
                <c:pt idx="14">
                  <c:v>8.1705150976909419E-2</c:v>
                </c:pt>
                <c:pt idx="15">
                  <c:v>0.12098765432098765</c:v>
                </c:pt>
                <c:pt idx="16">
                  <c:v>0.22345982485788907</c:v>
                </c:pt>
                <c:pt idx="17">
                  <c:v>0.19468285534854513</c:v>
                </c:pt>
              </c:numCache>
            </c:numRef>
          </c:val>
          <c:extLst>
            <c:ext xmlns:c16="http://schemas.microsoft.com/office/drawing/2014/chart" uri="{C3380CC4-5D6E-409C-BE32-E72D297353CC}">
              <c16:uniqueId val="{00000002-A529-4C65-B838-A1F143733A4E}"/>
            </c:ext>
          </c:extLst>
        </c:ser>
        <c:ser>
          <c:idx val="1"/>
          <c:order val="1"/>
          <c:tx>
            <c:strRef>
              <c:f>'[RLV452_20221103-075547.xlsx]Vanus'!$D$21</c:f>
              <c:strCache>
                <c:ptCount val="1"/>
                <c:pt idx="0">
                  <c:v>30-49</c:v>
                </c:pt>
              </c:strCache>
            </c:strRef>
          </c:tx>
          <c:spPr>
            <a:solidFill>
              <a:schemeClr val="accent2"/>
            </a:solidFill>
            <a:ln>
              <a:noFill/>
            </a:ln>
            <a:effectLst/>
          </c:spPr>
          <c:invertIfNegative val="0"/>
          <c:dLbls>
            <c:dLbl>
              <c:idx val="1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extLst>
                <c:ext xmlns:c16="http://schemas.microsoft.com/office/drawing/2014/chart" uri="{C3380CC4-5D6E-409C-BE32-E72D297353CC}">
                  <c16:uniqueId val="{0000000C-A529-4C65-B838-A1F143733A4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'[RLV452_20221103-075547.xlsx]Vanus'!$A$22:$A$39</c:f>
              <c:strCache>
                <c:ptCount val="18"/>
                <c:pt idx="0">
                  <c:v>Vastajad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Maa-või taarausulised</c:v>
                </c:pt>
                <c:pt idx="15">
                  <c:v>..Muu usk</c:v>
                </c:pt>
                <c:pt idx="16">
                  <c:v>Ei pea omaks ühtegi usku</c:v>
                </c:pt>
                <c:pt idx="17">
                  <c:v>?</c:v>
                </c:pt>
              </c:strCache>
            </c:strRef>
          </c:cat>
          <c:val>
            <c:numRef>
              <c:f>'[RLV452_20221103-075547.xlsx]Vanus'!$D$22:$D$39</c:f>
              <c:numCache>
                <c:formatCode>0%</c:formatCode>
                <c:ptCount val="18"/>
                <c:pt idx="0">
                  <c:v>0.3435185766990117</c:v>
                </c:pt>
                <c:pt idx="1">
                  <c:v>0.29152922138544846</c:v>
                </c:pt>
                <c:pt idx="2">
                  <c:v>0.23840520748576077</c:v>
                </c:pt>
                <c:pt idx="3">
                  <c:v>0.29058700555647249</c:v>
                </c:pt>
                <c:pt idx="4">
                  <c:v>0.42002301495972383</c:v>
                </c:pt>
                <c:pt idx="5">
                  <c:v>0.31213872832369943</c:v>
                </c:pt>
                <c:pt idx="6">
                  <c:v>0.24193548387096775</c:v>
                </c:pt>
                <c:pt idx="7">
                  <c:v>0.47619047619047616</c:v>
                </c:pt>
                <c:pt idx="8">
                  <c:v>0.31441048034934499</c:v>
                </c:pt>
                <c:pt idx="9">
                  <c:v>0.27368421052631581</c:v>
                </c:pt>
                <c:pt idx="10">
                  <c:v>0.51079136690647486</c:v>
                </c:pt>
                <c:pt idx="11">
                  <c:v>0.39209225700164746</c:v>
                </c:pt>
                <c:pt idx="12">
                  <c:v>0.41379310344827586</c:v>
                </c:pt>
                <c:pt idx="13">
                  <c:v>0.53723404255319152</c:v>
                </c:pt>
                <c:pt idx="14">
                  <c:v>0.30017761989342806</c:v>
                </c:pt>
                <c:pt idx="15">
                  <c:v>0.3925925925925926</c:v>
                </c:pt>
                <c:pt idx="16">
                  <c:v>0.36331233676447994</c:v>
                </c:pt>
                <c:pt idx="17">
                  <c:v>0.37164189519224061</c:v>
                </c:pt>
              </c:numCache>
            </c:numRef>
          </c:val>
          <c:extLst>
            <c:ext xmlns:c16="http://schemas.microsoft.com/office/drawing/2014/chart" uri="{C3380CC4-5D6E-409C-BE32-E72D297353CC}">
              <c16:uniqueId val="{00000005-A529-4C65-B838-A1F143733A4E}"/>
            </c:ext>
          </c:extLst>
        </c:ser>
        <c:ser>
          <c:idx val="2"/>
          <c:order val="2"/>
          <c:tx>
            <c:strRef>
              <c:f>'[RLV452_20221103-075547.xlsx]Vanus'!$E$21</c:f>
              <c:strCache>
                <c:ptCount val="1"/>
                <c:pt idx="0">
                  <c:v>50-64</c:v>
                </c:pt>
              </c:strCache>
            </c:strRef>
          </c:tx>
          <c:spPr>
            <a:solidFill>
              <a:schemeClr val="accent3"/>
            </a:solidFill>
            <a:ln>
              <a:noFill/>
            </a:ln>
            <a:effectLst/>
          </c:spPr>
          <c:invertIfNegative val="0"/>
          <c:dLbls>
            <c:dLbl>
              <c:idx val="6"/>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extLst>
                <c:ext xmlns:c16="http://schemas.microsoft.com/office/drawing/2014/chart" uri="{C3380CC4-5D6E-409C-BE32-E72D297353CC}">
                  <c16:uniqueId val="{0000000D-A529-4C65-B838-A1F143733A4E}"/>
                </c:ext>
              </c:extLst>
            </c:dLbl>
            <c:dLbl>
              <c:idx val="14"/>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extLst>
                <c:ext xmlns:c16="http://schemas.microsoft.com/office/drawing/2014/chart" uri="{C3380CC4-5D6E-409C-BE32-E72D297353CC}">
                  <c16:uniqueId val="{00000007-A529-4C65-B838-A1F143733A4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'[RLV452_20221103-075547.xlsx]Vanus'!$A$22:$A$39</c:f>
              <c:strCache>
                <c:ptCount val="18"/>
                <c:pt idx="0">
                  <c:v>Vastajad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Maa-või taarausulised</c:v>
                </c:pt>
                <c:pt idx="15">
                  <c:v>..Muu usk</c:v>
                </c:pt>
                <c:pt idx="16">
                  <c:v>Ei pea omaks ühtegi usku</c:v>
                </c:pt>
                <c:pt idx="17">
                  <c:v>?</c:v>
                </c:pt>
              </c:strCache>
            </c:strRef>
          </c:cat>
          <c:val>
            <c:numRef>
              <c:f>'[RLV452_20221103-075547.xlsx]Vanus'!$E$22:$E$39</c:f>
              <c:numCache>
                <c:formatCode>0%</c:formatCode>
                <c:ptCount val="18"/>
                <c:pt idx="0">
                  <c:v>0.23166342019514735</c:v>
                </c:pt>
                <c:pt idx="1">
                  <c:v>0.25664405302794546</c:v>
                </c:pt>
                <c:pt idx="2">
                  <c:v>0.22306172265488783</c:v>
                </c:pt>
                <c:pt idx="3">
                  <c:v>0.2695164218517907</c:v>
                </c:pt>
                <c:pt idx="4">
                  <c:v>0.28653624856156501</c:v>
                </c:pt>
                <c:pt idx="5">
                  <c:v>0.21579961464354527</c:v>
                </c:pt>
                <c:pt idx="6">
                  <c:v>0.37365591397849462</c:v>
                </c:pt>
                <c:pt idx="7">
                  <c:v>0.19913419913419914</c:v>
                </c:pt>
                <c:pt idx="8">
                  <c:v>0.22270742358078602</c:v>
                </c:pt>
                <c:pt idx="9">
                  <c:v>0.21052631578947367</c:v>
                </c:pt>
                <c:pt idx="10">
                  <c:v>0.15827338129496402</c:v>
                </c:pt>
                <c:pt idx="11">
                  <c:v>0.24876441515650741</c:v>
                </c:pt>
                <c:pt idx="12">
                  <c:v>0.1310344827586207</c:v>
                </c:pt>
                <c:pt idx="13">
                  <c:v>0.21808510638297873</c:v>
                </c:pt>
                <c:pt idx="14">
                  <c:v>0.37122557726465366</c:v>
                </c:pt>
                <c:pt idx="15">
                  <c:v>0.32222222222222224</c:v>
                </c:pt>
                <c:pt idx="16">
                  <c:v>0.21378091872791519</c:v>
                </c:pt>
                <c:pt idx="17">
                  <c:v>0.25818156444072293</c:v>
                </c:pt>
              </c:numCache>
            </c:numRef>
          </c:val>
          <c:extLst>
            <c:ext xmlns:c16="http://schemas.microsoft.com/office/drawing/2014/chart" uri="{C3380CC4-5D6E-409C-BE32-E72D297353CC}">
              <c16:uniqueId val="{00000008-A529-4C65-B838-A1F143733A4E}"/>
            </c:ext>
          </c:extLst>
        </c:ser>
        <c:ser>
          <c:idx val="3"/>
          <c:order val="3"/>
          <c:tx>
            <c:strRef>
              <c:f>'[RLV452_20221103-075547.xlsx]Vanus'!$F$21</c:f>
              <c:strCache>
                <c:ptCount val="1"/>
                <c:pt idx="0">
                  <c:v>65+</c:v>
                </c:pt>
              </c:strCache>
            </c:strRef>
          </c:tx>
          <c:spPr>
            <a:solidFill>
              <a:schemeClr val="accent4"/>
            </a:solidFill>
            <a:ln>
              <a:noFill/>
            </a:ln>
            <a:effectLst/>
          </c:spPr>
          <c:invertIfNegative val="0"/>
          <c:dLbls>
            <c:dLbl>
              <c:idx val="2"/>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extLst>
                <c:ext xmlns:c16="http://schemas.microsoft.com/office/drawing/2014/chart" uri="{C3380CC4-5D6E-409C-BE32-E72D297353CC}">
                  <c16:uniqueId val="{00000009-A529-4C65-B838-A1F143733A4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'[RLV452_20221103-075547.xlsx]Vanus'!$A$22:$A$39</c:f>
              <c:strCache>
                <c:ptCount val="18"/>
                <c:pt idx="0">
                  <c:v>Vastajad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Maa-või taarausulised</c:v>
                </c:pt>
                <c:pt idx="15">
                  <c:v>..Muu usk</c:v>
                </c:pt>
                <c:pt idx="16">
                  <c:v>Ei pea omaks ühtegi usku</c:v>
                </c:pt>
                <c:pt idx="17">
                  <c:v>?</c:v>
                </c:pt>
              </c:strCache>
            </c:strRef>
          </c:cat>
          <c:val>
            <c:numRef>
              <c:f>'[RLV452_20221103-075547.xlsx]Vanus'!$F$22:$F$39</c:f>
              <c:numCache>
                <c:formatCode>0%</c:formatCode>
                <c:ptCount val="18"/>
                <c:pt idx="0">
                  <c:v>0.24430221807312191</c:v>
                </c:pt>
                <c:pt idx="1">
                  <c:v>0.36522063857596315</c:v>
                </c:pt>
                <c:pt idx="2">
                  <c:v>0.49134023015227246</c:v>
                </c:pt>
                <c:pt idx="3">
                  <c:v>0.35187324641029871</c:v>
                </c:pt>
                <c:pt idx="4">
                  <c:v>0.1806674338319908</c:v>
                </c:pt>
                <c:pt idx="5">
                  <c:v>0.31213872832369943</c:v>
                </c:pt>
                <c:pt idx="6">
                  <c:v>0.28494623655913981</c:v>
                </c:pt>
                <c:pt idx="7">
                  <c:v>0.12121212121212122</c:v>
                </c:pt>
                <c:pt idx="8">
                  <c:v>0.388646288209607</c:v>
                </c:pt>
                <c:pt idx="9">
                  <c:v>0.4</c:v>
                </c:pt>
                <c:pt idx="10">
                  <c:v>0.23741007194244604</c:v>
                </c:pt>
                <c:pt idx="11">
                  <c:v>0.17792421746293247</c:v>
                </c:pt>
                <c:pt idx="12">
                  <c:v>0.14655172413793102</c:v>
                </c:pt>
                <c:pt idx="13">
                  <c:v>7.9787234042553196E-2</c:v>
                </c:pt>
                <c:pt idx="14">
                  <c:v>0.24866785079928952</c:v>
                </c:pt>
                <c:pt idx="15">
                  <c:v>0.16543209876543211</c:v>
                </c:pt>
                <c:pt idx="16">
                  <c:v>0.19944691964971578</c:v>
                </c:pt>
                <c:pt idx="17">
                  <c:v>0.17556346381969157</c:v>
                </c:pt>
              </c:numCache>
            </c:numRef>
          </c:val>
          <c:extLst>
            <c:ext xmlns:c16="http://schemas.microsoft.com/office/drawing/2014/chart" uri="{C3380CC4-5D6E-409C-BE32-E72D297353CC}">
              <c16:uniqueId val="{0000000B-A529-4C65-B838-A1F143733A4E}"/>
            </c:ext>
          </c:extLst>
        </c:ser>
        <c:dLbls>
          <c:dLblPos val="ctr"/>
          <c:showLegendKey val="0"/>
          <c:showVal val="1"/>
          <c:showCatName val="0"/>
          <c:showSerName val="0"/>
          <c:showPercent val="0"/>
          <c:showBubbleSize val="0"/>
        </c:dLbls>
        <c:gapWidth val="150"/>
        <c:overlap val="100"/>
        <c:axId val="531993056"/>
        <c:axId val="531987808"/>
      </c:barChart>
      <c:catAx>
        <c:axId val="53199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531987808"/>
        <c:crosses val="autoZero"/>
        <c:auto val="1"/>
        <c:lblAlgn val="ctr"/>
        <c:lblOffset val="100"/>
        <c:noMultiLvlLbl val="0"/>
      </c:catAx>
      <c:valAx>
        <c:axId val="5319878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531993056"/>
        <c:crosses val="autoZero"/>
        <c:crossBetween val="between"/>
      </c:valAx>
      <c:spPr>
        <a:noFill/>
        <a:ln>
          <a:noFill/>
        </a:ln>
        <a:effectLst/>
      </c:spPr>
    </c:plotArea>
    <c:legend>
      <c:legendPos val="r"/>
      <c:layout>
        <c:manualLayout>
          <c:xMode val="edge"/>
          <c:yMode val="edge"/>
          <c:x val="0.92983357849706583"/>
          <c:y val="8.2121680599492999E-2"/>
          <c:w val="6.3155171206543251E-2"/>
          <c:h val="0.5400086141769717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sz="1400"/>
      </a:pPr>
      <a:endParaRPr lang="et-E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609209174940086E-2"/>
          <c:y val="4.7646953649659027E-2"/>
          <c:w val="0.7430023013427669"/>
          <c:h val="0.88006769412075092"/>
        </c:manualLayout>
      </c:layout>
      <c:barChart>
        <c:barDir val="col"/>
        <c:grouping val="stacked"/>
        <c:varyColors val="0"/>
        <c:ser>
          <c:idx val="0"/>
          <c:order val="0"/>
          <c:tx>
            <c:strRef>
              <c:f>'[RLV452_20221103-075547.xlsx]Rahvus'!$A$113</c:f>
              <c:strCache>
                <c:ptCount val="1"/>
                <c:pt idx="0">
                  <c:v>Luterlane</c:v>
                </c:pt>
              </c:strCache>
            </c:strRef>
          </c:tx>
          <c:spPr>
            <a:solidFill>
              <a:schemeClr val="accent1"/>
            </a:solidFill>
            <a:ln>
              <a:noFill/>
            </a:ln>
            <a:effectLst/>
          </c:spPr>
          <c:invertIfNegative val="0"/>
          <c:dLbls>
            <c:dLbl>
              <c:idx val="1"/>
              <c:layout>
                <c:manualLayout>
                  <c:x val="-3.7439613526570048E-2"/>
                  <c:y val="-2.91864249571040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763-4696-B137-2DAE59A2523B}"/>
                </c:ext>
              </c:extLst>
            </c:dLbl>
            <c:dLbl>
              <c:idx val="2"/>
              <c:layout>
                <c:manualLayout>
                  <c:x val="-4.1062801932367152E-2"/>
                  <c:y val="-5.837284991421029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763-4696-B137-2DAE59A2523B}"/>
                </c:ext>
              </c:extLst>
            </c:dLbl>
            <c:dLbl>
              <c:idx val="3"/>
              <c:delete val="1"/>
              <c:extLst>
                <c:ext xmlns:c15="http://schemas.microsoft.com/office/drawing/2012/chart" uri="{CE6537A1-D6FC-4f65-9D91-7224C49458BB}"/>
                <c:ext xmlns:c16="http://schemas.microsoft.com/office/drawing/2014/chart" uri="{C3380CC4-5D6E-409C-BE32-E72D297353CC}">
                  <c16:uniqueId val="{00000010-9763-4696-B137-2DAE59A2523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'[RLV452_20221103-075547.xlsx]Rahvus'!$C$113:$I$113</c:f>
              <c:numCache>
                <c:formatCode>0.0%</c:formatCode>
                <c:ptCount val="7"/>
                <c:pt idx="0">
                  <c:v>0.10683964135523288</c:v>
                </c:pt>
                <c:pt idx="1">
                  <c:v>3.5601705915075097E-3</c:v>
                </c:pt>
                <c:pt idx="2">
                  <c:v>6.0096153846153849E-3</c:v>
                </c:pt>
                <c:pt idx="3">
                  <c:v>0</c:v>
                </c:pt>
                <c:pt idx="4">
                  <c:v>0.28848484848484851</c:v>
                </c:pt>
                <c:pt idx="5">
                  <c:v>7.7844311377245512E-2</c:v>
                </c:pt>
                <c:pt idx="6">
                  <c:v>3.0055365146322174E-2</c:v>
                </c:pt>
              </c:numCache>
            </c:numRef>
          </c:val>
          <c:extLst>
            <c:ext xmlns:c16="http://schemas.microsoft.com/office/drawing/2014/chart" uri="{C3380CC4-5D6E-409C-BE32-E72D297353CC}">
              <c16:uniqueId val="{00000000-9763-4696-B137-2DAE59A2523B}"/>
            </c:ext>
          </c:extLst>
        </c:ser>
        <c:ser>
          <c:idx val="1"/>
          <c:order val="1"/>
          <c:tx>
            <c:strRef>
              <c:f>'[RLV452_20221103-075547.xlsx]Rahvus'!$A$114</c:f>
              <c:strCache>
                <c:ptCount val="1"/>
                <c:pt idx="0">
                  <c:v>Õigeusklik</c:v>
                </c:pt>
              </c:strCache>
            </c:strRef>
          </c:tx>
          <c:spPr>
            <a:solidFill>
              <a:srgbClr val="FF0000"/>
            </a:solidFill>
            <a:ln>
              <a:noFill/>
            </a:ln>
            <a:effectLst/>
          </c:spPr>
          <c:invertIfNegative val="0"/>
          <c:dLbls>
            <c:dLbl>
              <c:idx val="0"/>
              <c:layout>
                <c:manualLayout>
                  <c:x val="-3.5024154589371984E-2"/>
                  <c:y val="2.918642495710514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763-4696-B137-2DAE59A2523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'[RLV452_20221103-075547.xlsx]Rahvus'!$C$114:$I$114</c:f>
              <c:numCache>
                <c:formatCode>0.0%</c:formatCode>
                <c:ptCount val="7"/>
                <c:pt idx="0">
                  <c:v>2.8405935094818695E-2</c:v>
                </c:pt>
                <c:pt idx="1">
                  <c:v>0.49864639347302059</c:v>
                </c:pt>
                <c:pt idx="2">
                  <c:v>0.47676282051282054</c:v>
                </c:pt>
                <c:pt idx="3">
                  <c:v>0.57602862254025045</c:v>
                </c:pt>
                <c:pt idx="4">
                  <c:v>0.12606060606060607</c:v>
                </c:pt>
                <c:pt idx="5">
                  <c:v>0.1467065868263473</c:v>
                </c:pt>
                <c:pt idx="6">
                  <c:v>0.14922225151595042</c:v>
                </c:pt>
              </c:numCache>
            </c:numRef>
          </c:val>
          <c:extLst>
            <c:ext xmlns:c16="http://schemas.microsoft.com/office/drawing/2014/chart" uri="{C3380CC4-5D6E-409C-BE32-E72D297353CC}">
              <c16:uniqueId val="{00000001-9763-4696-B137-2DAE59A2523B}"/>
            </c:ext>
          </c:extLst>
        </c:ser>
        <c:ser>
          <c:idx val="2"/>
          <c:order val="2"/>
          <c:tx>
            <c:strRef>
              <c:f>'[RLV452_20221103-075547.xlsx]Rahvus'!$A$115</c:f>
              <c:strCache>
                <c:ptCount val="1"/>
                <c:pt idx="0">
                  <c:v>Muu kristlane</c:v>
                </c:pt>
              </c:strCache>
            </c:strRef>
          </c:tx>
          <c:spPr>
            <a:solidFill>
              <a:schemeClr val="accent4">
                <a:lumMod val="75000"/>
              </a:schemeClr>
            </a:solidFill>
            <a:ln>
              <a:noFill/>
            </a:ln>
            <a:effectLst/>
          </c:spPr>
          <c:invertIfNegative val="0"/>
          <c:dLbls>
            <c:dLbl>
              <c:idx val="0"/>
              <c:layout>
                <c:manualLayout>
                  <c:x val="-4.8309178743961463E-3"/>
                  <c:y val="-1.070156552554040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763-4696-B137-2DAE59A2523B}"/>
                </c:ext>
              </c:extLst>
            </c:dLbl>
            <c:dLbl>
              <c:idx val="2"/>
              <c:layout>
                <c:manualLayout>
                  <c:x val="-4.830917874396135E-3"/>
                  <c:y val="1.167456998284195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763-4696-B137-2DAE59A2523B}"/>
                </c:ext>
              </c:extLst>
            </c:dLbl>
            <c:dLbl>
              <c:idx val="4"/>
              <c:layout>
                <c:manualLayout>
                  <c:x val="-8.4541062801932361E-3"/>
                  <c:y val="-1.070156552554040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63-4696-B137-2DAE59A2523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'[RLV452_20221103-075547.xlsx]Rahvus'!$C$115:$I$115</c:f>
              <c:numCache>
                <c:formatCode>0.0%</c:formatCode>
                <c:ptCount val="7"/>
                <c:pt idx="0">
                  <c:v>2.0458091988679941E-2</c:v>
                </c:pt>
                <c:pt idx="1">
                  <c:v>2.792508807713703E-2</c:v>
                </c:pt>
                <c:pt idx="2">
                  <c:v>5.9695512820512817E-2</c:v>
                </c:pt>
                <c:pt idx="3">
                  <c:v>4.9194991055456168E-2</c:v>
                </c:pt>
                <c:pt idx="4">
                  <c:v>1.5757575757575758E-2</c:v>
                </c:pt>
                <c:pt idx="5">
                  <c:v>0.16467065868263472</c:v>
                </c:pt>
                <c:pt idx="6">
                  <c:v>0.11152122330609018</c:v>
                </c:pt>
              </c:numCache>
            </c:numRef>
          </c:val>
          <c:extLst>
            <c:ext xmlns:c16="http://schemas.microsoft.com/office/drawing/2014/chart" uri="{C3380CC4-5D6E-409C-BE32-E72D297353CC}">
              <c16:uniqueId val="{00000002-9763-4696-B137-2DAE59A2523B}"/>
            </c:ext>
          </c:extLst>
        </c:ser>
        <c:ser>
          <c:idx val="3"/>
          <c:order val="3"/>
          <c:tx>
            <c:strRef>
              <c:f>'[RLV452_20221103-075547.xlsx]Rahvus'!$A$116</c:f>
              <c:strCache>
                <c:ptCount val="1"/>
                <c:pt idx="0">
                  <c:v>Muu usk</c:v>
                </c:pt>
              </c:strCache>
            </c:strRef>
          </c:tx>
          <c:spPr>
            <a:solidFill>
              <a:schemeClr val="accent6"/>
            </a:solidFill>
            <a:ln>
              <a:noFill/>
            </a:ln>
            <a:effectLst/>
          </c:spPr>
          <c:invertIfNegative val="0"/>
          <c:dLbls>
            <c:dLbl>
              <c:idx val="0"/>
              <c:layout>
                <c:manualLayout>
                  <c:x val="4.4082125603864736E-2"/>
                  <c:y val="-8.7558125799467815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4.9275362318840582E-2"/>
                      <c:h val="5.2491900192538472E-2"/>
                    </c:manualLayout>
                  </c15:layout>
                </c:ext>
                <c:ext xmlns:c16="http://schemas.microsoft.com/office/drawing/2014/chart" uri="{C3380CC4-5D6E-409C-BE32-E72D297353CC}">
                  <c16:uniqueId val="{00000007-9763-4696-B137-2DAE59A2523B}"/>
                </c:ext>
              </c:extLst>
            </c:dLbl>
            <c:dLbl>
              <c:idx val="1"/>
              <c:layout>
                <c:manualLayout>
                  <c:x val="3.0193236714975844E-2"/>
                  <c:y val="-2.918642495710568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763-4696-B137-2DAE59A2523B}"/>
                </c:ext>
              </c:extLst>
            </c:dLbl>
            <c:dLbl>
              <c:idx val="2"/>
              <c:layout>
                <c:manualLayout>
                  <c:x val="3.5024154589371984E-2"/>
                  <c:y val="-8.755927487131491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63-4696-B137-2DAE59A2523B}"/>
                </c:ext>
              </c:extLst>
            </c:dLbl>
            <c:dLbl>
              <c:idx val="3"/>
              <c:delete val="1"/>
              <c:extLst>
                <c:ext xmlns:c15="http://schemas.microsoft.com/office/drawing/2012/chart" uri="{CE6537A1-D6FC-4f65-9D91-7224C49458BB}"/>
                <c:ext xmlns:c16="http://schemas.microsoft.com/office/drawing/2014/chart" uri="{C3380CC4-5D6E-409C-BE32-E72D297353CC}">
                  <c16:uniqueId val="{0000000C-9763-4696-B137-2DAE59A2523B}"/>
                </c:ext>
              </c:extLst>
            </c:dLbl>
            <c:dLbl>
              <c:idx val="4"/>
              <c:layout>
                <c:manualLayout>
                  <c:x val="3.140096618357488E-2"/>
                  <c:y val="-1.16745699828420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763-4696-B137-2DAE59A2523B}"/>
                </c:ext>
              </c:extLst>
            </c:dLbl>
            <c:dLbl>
              <c:idx val="5"/>
              <c:delete val="1"/>
              <c:extLst>
                <c:ext xmlns:c15="http://schemas.microsoft.com/office/drawing/2012/chart" uri="{CE6537A1-D6FC-4f65-9D91-7224C49458BB}"/>
                <c:ext xmlns:c16="http://schemas.microsoft.com/office/drawing/2014/chart" uri="{C3380CC4-5D6E-409C-BE32-E72D297353CC}">
                  <c16:uniqueId val="{0000000F-9763-4696-B137-2DAE59A2523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'[RLV452_20221103-075547.xlsx]Rahvus'!$C$116:$I$116</c:f>
              <c:numCache>
                <c:formatCode>0.0%</c:formatCode>
                <c:ptCount val="7"/>
                <c:pt idx="0">
                  <c:v>1.5260916712951943E-2</c:v>
                </c:pt>
                <c:pt idx="1">
                  <c:v>5.1919154459484518E-3</c:v>
                </c:pt>
                <c:pt idx="2">
                  <c:v>1.842948717948718E-2</c:v>
                </c:pt>
                <c:pt idx="3">
                  <c:v>0</c:v>
                </c:pt>
                <c:pt idx="4">
                  <c:v>4.8484848484848485E-3</c:v>
                </c:pt>
                <c:pt idx="5">
                  <c:v>0</c:v>
                </c:pt>
                <c:pt idx="6">
                  <c:v>0.19931452675982073</c:v>
                </c:pt>
              </c:numCache>
            </c:numRef>
          </c:val>
          <c:extLst>
            <c:ext xmlns:c16="http://schemas.microsoft.com/office/drawing/2014/chart" uri="{C3380CC4-5D6E-409C-BE32-E72D297353CC}">
              <c16:uniqueId val="{00000003-9763-4696-B137-2DAE59A2523B}"/>
            </c:ext>
          </c:extLst>
        </c:ser>
        <c:ser>
          <c:idx val="4"/>
          <c:order val="4"/>
          <c:tx>
            <c:strRef>
              <c:f>'[RLV452_20221103-075547.xlsx]Rahvus'!$A$117</c:f>
              <c:strCache>
                <c:ptCount val="1"/>
                <c:pt idx="0">
                  <c:v>Ei pea omaks ühtegi usku</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'[RLV452_20221103-075547.xlsx]Rahvus'!$C$117:$I$117</c:f>
              <c:numCache>
                <c:formatCode>0.0%</c:formatCode>
                <c:ptCount val="7"/>
                <c:pt idx="0">
                  <c:v>0.70883916527810842</c:v>
                </c:pt>
                <c:pt idx="1">
                  <c:v>0.3129241609493788</c:v>
                </c:pt>
                <c:pt idx="2">
                  <c:v>0.29487179487179488</c:v>
                </c:pt>
                <c:pt idx="3">
                  <c:v>0.22719141323792486</c:v>
                </c:pt>
                <c:pt idx="4">
                  <c:v>0.41090909090909089</c:v>
                </c:pt>
                <c:pt idx="5">
                  <c:v>0.44311377245508982</c:v>
                </c:pt>
                <c:pt idx="6">
                  <c:v>0.38571051937780121</c:v>
                </c:pt>
              </c:numCache>
            </c:numRef>
          </c:val>
          <c:extLst>
            <c:ext xmlns:c16="http://schemas.microsoft.com/office/drawing/2014/chart" uri="{C3380CC4-5D6E-409C-BE32-E72D297353CC}">
              <c16:uniqueId val="{00000004-9763-4696-B137-2DAE59A2523B}"/>
            </c:ext>
          </c:extLst>
        </c:ser>
        <c:ser>
          <c:idx val="5"/>
          <c:order val="5"/>
          <c:tx>
            <c:strRef>
              <c:f>'[RLV452_20221103-075547.xlsx]Rahvus'!$A$118</c:f>
              <c:strCache>
                <c:ptCount val="1"/>
                <c:pt idx="0">
                  <c:v>?</c:v>
                </c:pt>
              </c:strCache>
            </c:strRef>
          </c:tx>
          <c:spPr>
            <a:solidFill>
              <a:schemeClr val="bg1">
                <a:lumMod val="9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'[RLV452_20221103-075547.xlsx]Rahvus'!$C$111:$I$111</c:f>
              <c:strCache>
                <c:ptCount val="7"/>
                <c:pt idx="0">
                  <c:v>Eestlane</c:v>
                </c:pt>
                <c:pt idx="1">
                  <c:v>Venelane</c:v>
                </c:pt>
                <c:pt idx="2">
                  <c:v>Ukrainlane</c:v>
                </c:pt>
                <c:pt idx="3">
                  <c:v>Valgevenelane</c:v>
                </c:pt>
                <c:pt idx="4">
                  <c:v>Soomlane</c:v>
                </c:pt>
                <c:pt idx="5">
                  <c:v>Lätlane</c:v>
                </c:pt>
                <c:pt idx="6">
                  <c:v>Muud rahvused</c:v>
                </c:pt>
              </c:strCache>
            </c:strRef>
          </c:cat>
          <c:val>
            <c:numRef>
              <c:f>'[RLV452_20221103-075547.xlsx]Rahvus'!$C$118:$I$118</c:f>
              <c:numCache>
                <c:formatCode>0.0%</c:formatCode>
                <c:ptCount val="7"/>
                <c:pt idx="0">
                  <c:v>0.12018302520563887</c:v>
                </c:pt>
                <c:pt idx="1">
                  <c:v>0.15164101613202299</c:v>
                </c:pt>
                <c:pt idx="2">
                  <c:v>0.14383012820512819</c:v>
                </c:pt>
                <c:pt idx="3">
                  <c:v>0.12522361359570661</c:v>
                </c:pt>
                <c:pt idx="4">
                  <c:v>0.12</c:v>
                </c:pt>
                <c:pt idx="5">
                  <c:v>0.12275449101796407</c:v>
                </c:pt>
                <c:pt idx="6">
                  <c:v>0.12312153967835486</c:v>
                </c:pt>
              </c:numCache>
            </c:numRef>
          </c:val>
          <c:extLst>
            <c:ext xmlns:c16="http://schemas.microsoft.com/office/drawing/2014/chart" uri="{C3380CC4-5D6E-409C-BE32-E72D297353CC}">
              <c16:uniqueId val="{00000005-9763-4696-B137-2DAE59A2523B}"/>
            </c:ext>
          </c:extLst>
        </c:ser>
        <c:dLbls>
          <c:dLblPos val="ctr"/>
          <c:showLegendKey val="0"/>
          <c:showVal val="1"/>
          <c:showCatName val="0"/>
          <c:showSerName val="0"/>
          <c:showPercent val="0"/>
          <c:showBubbleSize val="0"/>
        </c:dLbls>
        <c:gapWidth val="150"/>
        <c:overlap val="100"/>
        <c:axId val="612439776"/>
        <c:axId val="612439120"/>
      </c:barChart>
      <c:catAx>
        <c:axId val="61243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t-EE"/>
          </a:p>
        </c:txPr>
        <c:crossAx val="612439120"/>
        <c:crosses val="autoZero"/>
        <c:auto val="1"/>
        <c:lblAlgn val="ctr"/>
        <c:lblOffset val="100"/>
        <c:noMultiLvlLbl val="0"/>
      </c:catAx>
      <c:valAx>
        <c:axId val="6124391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t-EE"/>
          </a:p>
        </c:txPr>
        <c:crossAx val="612439776"/>
        <c:crosses val="autoZero"/>
        <c:crossBetween val="between"/>
      </c:valAx>
      <c:spPr>
        <a:noFill/>
        <a:ln>
          <a:noFill/>
        </a:ln>
        <a:effectLst/>
      </c:spPr>
    </c:plotArea>
    <c:legend>
      <c:legendPos val="r"/>
      <c:layout>
        <c:manualLayout>
          <c:xMode val="edge"/>
          <c:yMode val="edge"/>
          <c:x val="0.86209308075620983"/>
          <c:y val="3.9947942448966281E-2"/>
          <c:w val="0.13066054243219596"/>
          <c:h val="0.940534612572041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sz="1200"/>
      </a:pPr>
      <a:endParaRPr lang="et-E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'[RLV452_20221103-075547.xlsx]Haridus'!$A$93</c:f>
              <c:strCache>
                <c:ptCount val="1"/>
                <c:pt idx="0">
                  <c:v>..Luterlane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'[RLV452_20221103-075547.xlsx]Haridus'!$C$93:$E$93</c:f>
              <c:numCache>
                <c:formatCode>0.0%</c:formatCode>
                <c:ptCount val="3"/>
                <c:pt idx="0">
                  <c:v>6.9814533572644846E-2</c:v>
                </c:pt>
                <c:pt idx="1">
                  <c:v>6.4354742153425126E-2</c:v>
                </c:pt>
                <c:pt idx="2">
                  <c:v>9.6471285954334282E-2</c:v>
                </c:pt>
              </c:numCache>
            </c:numRef>
          </c:val>
          <c:extLst>
            <c:ext xmlns:c16="http://schemas.microsoft.com/office/drawing/2014/chart" uri="{C3380CC4-5D6E-409C-BE32-E72D297353CC}">
              <c16:uniqueId val="{00000000-257B-4808-A615-45E0650CF31A}"/>
            </c:ext>
          </c:extLst>
        </c:ser>
        <c:ser>
          <c:idx val="1"/>
          <c:order val="1"/>
          <c:tx>
            <c:strRef>
              <c:f>'[RLV452_20221103-075547.xlsx]Haridus'!$A$94</c:f>
              <c:strCache>
                <c:ptCount val="1"/>
                <c:pt idx="0">
                  <c:v>..Õigeusklik</c:v>
                </c:pt>
              </c:strCache>
            </c:strRef>
          </c:tx>
          <c:spPr>
            <a:solidFill>
              <a:srgbClr val="FF434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'[RLV452_20221103-075547.xlsx]Haridus'!$C$94:$E$94</c:f>
              <c:numCache>
                <c:formatCode>0.0%</c:formatCode>
                <c:ptCount val="3"/>
                <c:pt idx="0">
                  <c:v>0.10506696120392103</c:v>
                </c:pt>
                <c:pt idx="1">
                  <c:v>0.16961002309073805</c:v>
                </c:pt>
                <c:pt idx="2">
                  <c:v>0.18629534446970447</c:v>
                </c:pt>
              </c:numCache>
            </c:numRef>
          </c:val>
          <c:extLst>
            <c:ext xmlns:c16="http://schemas.microsoft.com/office/drawing/2014/chart" uri="{C3380CC4-5D6E-409C-BE32-E72D297353CC}">
              <c16:uniqueId val="{00000001-257B-4808-A615-45E0650CF31A}"/>
            </c:ext>
          </c:extLst>
        </c:ser>
        <c:ser>
          <c:idx val="2"/>
          <c:order val="2"/>
          <c:tx>
            <c:strRef>
              <c:f>'[RLV452_20221103-075547.xlsx]Haridus'!$A$95</c:f>
              <c:strCache>
                <c:ptCount val="1"/>
                <c:pt idx="0">
                  <c:v>Muud kristlased</c:v>
                </c:pt>
              </c:strCache>
            </c:strRef>
          </c:tx>
          <c:spPr>
            <a:solidFill>
              <a:schemeClr val="accent4">
                <a:lumMod val="75000"/>
              </a:schemeClr>
            </a:solidFill>
            <a:ln>
              <a:noFill/>
            </a:ln>
            <a:effectLst/>
          </c:spPr>
          <c:invertIfNegative val="0"/>
          <c:dLbls>
            <c:dLbl>
              <c:idx val="0"/>
              <c:layout>
                <c:manualLayout>
                  <c:x val="2.1739130434782587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57B-4808-A615-45E0650CF31A}"/>
                </c:ext>
              </c:extLst>
            </c:dLbl>
            <c:dLbl>
              <c:idx val="1"/>
              <c:layout>
                <c:manualLayout>
                  <c:x val="2.657004830917874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57B-4808-A615-45E0650CF31A}"/>
                </c:ext>
              </c:extLst>
            </c:dLbl>
            <c:dLbl>
              <c:idx val="2"/>
              <c:layout>
                <c:manualLayout>
                  <c:x val="3.140096618357479E-2"/>
                  <c:y val="-1.070156552554040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7B-4808-A615-45E0650CF31A}"/>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'[RLV452_20221103-075547.xlsx]Haridus'!$C$95:$E$95</c:f>
              <c:numCache>
                <c:formatCode>0.0%</c:formatCode>
                <c:ptCount val="3"/>
                <c:pt idx="0">
                  <c:v>2.3332873118873394E-2</c:v>
                </c:pt>
                <c:pt idx="1">
                  <c:v>2.7473702215000426E-2</c:v>
                </c:pt>
                <c:pt idx="2">
                  <c:v>2.9232974201838485E-2</c:v>
                </c:pt>
              </c:numCache>
            </c:numRef>
          </c:val>
          <c:extLst>
            <c:ext xmlns:c16="http://schemas.microsoft.com/office/drawing/2014/chart" uri="{C3380CC4-5D6E-409C-BE32-E72D297353CC}">
              <c16:uniqueId val="{00000002-257B-4808-A615-45E0650CF31A}"/>
            </c:ext>
          </c:extLst>
        </c:ser>
        <c:ser>
          <c:idx val="3"/>
          <c:order val="3"/>
          <c:tx>
            <c:strRef>
              <c:f>'[RLV452_20221103-075547.xlsx]Haridus'!$A$96</c:f>
              <c:strCache>
                <c:ptCount val="1"/>
                <c:pt idx="0">
                  <c:v>Muud usundid</c:v>
                </c:pt>
              </c:strCache>
            </c:strRef>
          </c:tx>
          <c:spPr>
            <a:solidFill>
              <a:schemeClr val="accent6"/>
            </a:solidFill>
            <a:ln>
              <a:noFill/>
            </a:ln>
            <a:effectLst/>
          </c:spPr>
          <c:invertIfNegative val="0"/>
          <c:dLbls>
            <c:dLbl>
              <c:idx val="0"/>
              <c:layout>
                <c:manualLayout>
                  <c:x val="-2.4154589371980676E-2"/>
                  <c:y val="-1.070156552554040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57B-4808-A615-45E0650CF31A}"/>
                </c:ext>
              </c:extLst>
            </c:dLbl>
            <c:dLbl>
              <c:idx val="1"/>
              <c:layout>
                <c:manualLayout>
                  <c:x val="-1.5700483091787527E-2"/>
                  <c:y val="-1.0701565525540403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57B-4808-A615-45E0650CF31A}"/>
                </c:ext>
              </c:extLst>
            </c:dLbl>
            <c:dLbl>
              <c:idx val="2"/>
              <c:layout>
                <c:manualLayout>
                  <c:x val="-1.207729468599042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57B-4808-A615-45E0650CF31A}"/>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'[RLV452_20221103-075547.xlsx]Haridus'!$C$96:$E$96</c:f>
              <c:numCache>
                <c:formatCode>0.0%</c:formatCode>
                <c:ptCount val="3"/>
                <c:pt idx="0">
                  <c:v>1.0216761010630952E-2</c:v>
                </c:pt>
                <c:pt idx="1">
                  <c:v>1.5735910373727874E-2</c:v>
                </c:pt>
                <c:pt idx="2">
                  <c:v>2.8491647721656618E-2</c:v>
                </c:pt>
              </c:numCache>
            </c:numRef>
          </c:val>
          <c:extLst>
            <c:ext xmlns:c16="http://schemas.microsoft.com/office/drawing/2014/chart" uri="{C3380CC4-5D6E-409C-BE32-E72D297353CC}">
              <c16:uniqueId val="{00000003-257B-4808-A615-45E0650CF31A}"/>
            </c:ext>
          </c:extLst>
        </c:ser>
        <c:ser>
          <c:idx val="4"/>
          <c:order val="4"/>
          <c:tx>
            <c:strRef>
              <c:f>'[RLV452_20221103-075547.xlsx]Haridus'!$A$97</c:f>
              <c:strCache>
                <c:ptCount val="1"/>
                <c:pt idx="0">
                  <c:v>Ei pea omaks ühtegi usku</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'[RLV452_20221103-075547.xlsx]Haridus'!$C$97:$E$97</c:f>
              <c:numCache>
                <c:formatCode>0.0%</c:formatCode>
                <c:ptCount val="3"/>
                <c:pt idx="0">
                  <c:v>0.66744903124856181</c:v>
                </c:pt>
                <c:pt idx="1">
                  <c:v>0.59533481570170188</c:v>
                </c:pt>
                <c:pt idx="2">
                  <c:v>0.52710783829198382</c:v>
                </c:pt>
              </c:numCache>
            </c:numRef>
          </c:val>
          <c:extLst>
            <c:ext xmlns:c16="http://schemas.microsoft.com/office/drawing/2014/chart" uri="{C3380CC4-5D6E-409C-BE32-E72D297353CC}">
              <c16:uniqueId val="{00000004-257B-4808-A615-45E0650CF31A}"/>
            </c:ext>
          </c:extLst>
        </c:ser>
        <c:ser>
          <c:idx val="5"/>
          <c:order val="5"/>
          <c:tx>
            <c:strRef>
              <c:f>'[RLV452_20221103-075547.xlsx]Haridus'!$A$98</c:f>
              <c:strCache>
                <c:ptCount val="1"/>
                <c:pt idx="0">
                  <c:v>?</c:v>
                </c:pt>
              </c:strCache>
            </c:strRef>
          </c:tx>
          <c:spPr>
            <a:solidFill>
              <a:schemeClr val="bg1">
                <a:lumMod val="85000"/>
              </a:schemeClr>
            </a:solidFill>
            <a:ln>
              <a:solidFill>
                <a:schemeClr val="bg1">
                  <a:lumMod val="85000"/>
                </a:schemeClr>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'[RLV452_20221103-075547.xlsx]Haridus'!$C$91:$E$91</c:f>
              <c:strCache>
                <c:ptCount val="3"/>
                <c:pt idx="0">
                  <c:v>Põhiharidus või madalam</c:v>
                </c:pt>
                <c:pt idx="1">
                  <c:v>Keskharidus või kutseharidus keskhariduse baasil</c:v>
                </c:pt>
                <c:pt idx="2">
                  <c:v>Kõrgharidus või keskeriharidus keskhariduse baasil</c:v>
                </c:pt>
              </c:strCache>
            </c:strRef>
          </c:cat>
          <c:val>
            <c:numRef>
              <c:f>'[RLV452_20221103-075547.xlsx]Haridus'!$C$98:$E$98</c:f>
              <c:numCache>
                <c:formatCode>0.0%</c:formatCode>
                <c:ptCount val="3"/>
                <c:pt idx="0">
                  <c:v>0.12411983984536794</c:v>
                </c:pt>
                <c:pt idx="1">
                  <c:v>0.12751218677841444</c:v>
                </c:pt>
                <c:pt idx="2">
                  <c:v>0.13237619847780963</c:v>
                </c:pt>
              </c:numCache>
            </c:numRef>
          </c:val>
          <c:extLst>
            <c:ext xmlns:c16="http://schemas.microsoft.com/office/drawing/2014/chart" uri="{C3380CC4-5D6E-409C-BE32-E72D297353CC}">
              <c16:uniqueId val="{00000005-257B-4808-A615-45E0650CF31A}"/>
            </c:ext>
          </c:extLst>
        </c:ser>
        <c:dLbls>
          <c:dLblPos val="ctr"/>
          <c:showLegendKey val="0"/>
          <c:showVal val="1"/>
          <c:showCatName val="0"/>
          <c:showSerName val="0"/>
          <c:showPercent val="0"/>
          <c:showBubbleSize val="0"/>
        </c:dLbls>
        <c:gapWidth val="150"/>
        <c:overlap val="100"/>
        <c:axId val="546451104"/>
        <c:axId val="546455040"/>
      </c:barChart>
      <c:catAx>
        <c:axId val="54645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546455040"/>
        <c:crosses val="autoZero"/>
        <c:auto val="1"/>
        <c:lblAlgn val="ctr"/>
        <c:lblOffset val="100"/>
        <c:noMultiLvlLbl val="0"/>
      </c:catAx>
      <c:valAx>
        <c:axId val="5464550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crossAx val="546451104"/>
        <c:crosses val="autoZero"/>
        <c:crossBetween val="between"/>
      </c:valAx>
      <c:spPr>
        <a:noFill/>
        <a:ln>
          <a:noFill/>
        </a:ln>
        <a:effectLst/>
      </c:spPr>
    </c:plotArea>
    <c:legend>
      <c:legendPos val="r"/>
      <c:layout>
        <c:manualLayout>
          <c:xMode val="edge"/>
          <c:yMode val="edge"/>
          <c:x val="0.79353646011639845"/>
          <c:y val="6.2913062602813194E-2"/>
          <c:w val="0.19921716307200729"/>
          <c:h val="0.7924518849144790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t-EE"/>
        </a:p>
      </c:txPr>
    </c:legend>
    <c:plotVisOnly val="1"/>
    <c:dispBlanksAs val="gap"/>
    <c:showDLblsOverMax val="0"/>
  </c:chart>
  <c:spPr>
    <a:noFill/>
    <a:ln>
      <a:noFill/>
    </a:ln>
    <a:effectLst/>
  </c:spPr>
  <c:txPr>
    <a:bodyPr/>
    <a:lstStyle/>
    <a:p>
      <a:pPr>
        <a:defRPr sz="1400"/>
      </a:pPr>
      <a:endParaRPr lang="et-E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27262353075432E-2"/>
          <c:y val="2.9007499175663767E-2"/>
          <c:w val="0.78881480847502761"/>
          <c:h val="0.73542378357457105"/>
        </c:manualLayout>
      </c:layout>
      <c:barChart>
        <c:barDir val="col"/>
        <c:grouping val="stacked"/>
        <c:varyColors val="0"/>
        <c:ser>
          <c:idx val="0"/>
          <c:order val="0"/>
          <c:tx>
            <c:strRef>
              <c:f>'[RLV452_20221103-075547.xlsx]Haridus'!$O$1</c:f>
              <c:strCache>
                <c:ptCount val="1"/>
                <c:pt idx="0">
                  <c:v>Põhiharidus või madalam</c:v>
                </c:pt>
              </c:strCache>
            </c:strRef>
          </c:tx>
          <c:spPr>
            <a:solidFill>
              <a:schemeClr val="accent1">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'[RLV452_20221103-075547.xlsx]Haridus'!$N$2:$N$20</c:f>
              <c:strCache>
                <c:ptCount val="19"/>
                <c:pt idx="0">
                  <c:v>Kõik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..Maausuline</c:v>
                </c:pt>
                <c:pt idx="15">
                  <c:v>..Taarausuline</c:v>
                </c:pt>
                <c:pt idx="16">
                  <c:v>..Muu usk</c:v>
                </c:pt>
                <c:pt idx="17">
                  <c:v>Ei pea omaks ühtegi usku</c:v>
                </c:pt>
                <c:pt idx="18">
                  <c:v>?</c:v>
                </c:pt>
              </c:strCache>
            </c:strRef>
          </c:cat>
          <c:val>
            <c:numRef>
              <c:f>'[RLV452_20221103-075547.xlsx]Haridus'!$O$2:$O$20</c:f>
              <c:numCache>
                <c:formatCode>0%</c:formatCode>
                <c:ptCount val="19"/>
                <c:pt idx="0">
                  <c:v>0.1950486073086003</c:v>
                </c:pt>
                <c:pt idx="1">
                  <c:v>0.14119001680463061</c:v>
                </c:pt>
                <c:pt idx="2">
                  <c:v>0.17633383703359293</c:v>
                </c:pt>
                <c:pt idx="3">
                  <c:v>0.12559828354513947</c:v>
                </c:pt>
                <c:pt idx="4">
                  <c:v>0.11622554660529344</c:v>
                </c:pt>
                <c:pt idx="5">
                  <c:v>0.21001926782273603</c:v>
                </c:pt>
                <c:pt idx="6">
                  <c:v>0.13978494623655913</c:v>
                </c:pt>
                <c:pt idx="7">
                  <c:v>0.2857142857142857</c:v>
                </c:pt>
                <c:pt idx="8">
                  <c:v>0.23580786026200873</c:v>
                </c:pt>
                <c:pt idx="9">
                  <c:v>0.1368421052631579</c:v>
                </c:pt>
                <c:pt idx="10">
                  <c:v>0.17985611510791366</c:v>
                </c:pt>
                <c:pt idx="11">
                  <c:v>0.14332784184514002</c:v>
                </c:pt>
                <c:pt idx="12">
                  <c:v>3.9655172413793106E-2</c:v>
                </c:pt>
                <c:pt idx="13">
                  <c:v>0.1276595744680851</c:v>
                </c:pt>
                <c:pt idx="14">
                  <c:v>0.10362694300518134</c:v>
                </c:pt>
                <c:pt idx="15">
                  <c:v>0.22033898305084745</c:v>
                </c:pt>
                <c:pt idx="16">
                  <c:v>0.11851851851851852</c:v>
                </c:pt>
                <c:pt idx="17">
                  <c:v>0.22281456444922415</c:v>
                </c:pt>
                <c:pt idx="18">
                  <c:v>0.18819342683692694</c:v>
                </c:pt>
              </c:numCache>
            </c:numRef>
          </c:val>
          <c:extLst>
            <c:ext xmlns:c16="http://schemas.microsoft.com/office/drawing/2014/chart" uri="{C3380CC4-5D6E-409C-BE32-E72D297353CC}">
              <c16:uniqueId val="{00000000-657C-4139-89F8-A0671E78306E}"/>
            </c:ext>
          </c:extLst>
        </c:ser>
        <c:ser>
          <c:idx val="1"/>
          <c:order val="1"/>
          <c:tx>
            <c:strRef>
              <c:f>'[RLV452_20221103-075547.xlsx]Haridus'!$P$1</c:f>
              <c:strCache>
                <c:ptCount val="1"/>
                <c:pt idx="0">
                  <c:v>Keskharidus või kutseharidus keskhariduse baasil</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'[RLV452_20221103-075547.xlsx]Haridus'!$N$2:$N$20</c:f>
              <c:strCache>
                <c:ptCount val="19"/>
                <c:pt idx="0">
                  <c:v>Kõik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..Maausuline</c:v>
                </c:pt>
                <c:pt idx="15">
                  <c:v>..Taarausuline</c:v>
                </c:pt>
                <c:pt idx="16">
                  <c:v>..Muu usk</c:v>
                </c:pt>
                <c:pt idx="17">
                  <c:v>Ei pea omaks ühtegi usku</c:v>
                </c:pt>
                <c:pt idx="18">
                  <c:v>?</c:v>
                </c:pt>
              </c:strCache>
            </c:strRef>
          </c:cat>
          <c:val>
            <c:numRef>
              <c:f>'[RLV452_20221103-075547.xlsx]Haridus'!$P$2:$P$20</c:f>
              <c:numCache>
                <c:formatCode>0%</c:formatCode>
                <c:ptCount val="19"/>
                <c:pt idx="0">
                  <c:v>0.41984506700896745</c:v>
                </c:pt>
                <c:pt idx="1">
                  <c:v>0.40514719611626315</c:v>
                </c:pt>
                <c:pt idx="2">
                  <c:v>0.34987794955248169</c:v>
                </c:pt>
                <c:pt idx="3">
                  <c:v>0.4364306541233427</c:v>
                </c:pt>
                <c:pt idx="4">
                  <c:v>0.32911392405063289</c:v>
                </c:pt>
                <c:pt idx="5">
                  <c:v>0.41618497109826591</c:v>
                </c:pt>
                <c:pt idx="6">
                  <c:v>0.59946236559139787</c:v>
                </c:pt>
                <c:pt idx="7">
                  <c:v>0.32034632034632032</c:v>
                </c:pt>
                <c:pt idx="8">
                  <c:v>0.50218340611353707</c:v>
                </c:pt>
                <c:pt idx="9">
                  <c:v>0.36842105263157893</c:v>
                </c:pt>
                <c:pt idx="10">
                  <c:v>0.46043165467625902</c:v>
                </c:pt>
                <c:pt idx="11">
                  <c:v>0.44810543657331137</c:v>
                </c:pt>
                <c:pt idx="12">
                  <c:v>0.23103448275862068</c:v>
                </c:pt>
                <c:pt idx="13">
                  <c:v>0.26595744680851063</c:v>
                </c:pt>
                <c:pt idx="14">
                  <c:v>0.44300518134715028</c:v>
                </c:pt>
                <c:pt idx="15">
                  <c:v>0.4519774011299435</c:v>
                </c:pt>
                <c:pt idx="16">
                  <c:v>0.37160493827160496</c:v>
                </c:pt>
                <c:pt idx="17">
                  <c:v>0.42779228760178217</c:v>
                </c:pt>
                <c:pt idx="18">
                  <c:v>0.41616077035796523</c:v>
                </c:pt>
              </c:numCache>
            </c:numRef>
          </c:val>
          <c:extLst>
            <c:ext xmlns:c16="http://schemas.microsoft.com/office/drawing/2014/chart" uri="{C3380CC4-5D6E-409C-BE32-E72D297353CC}">
              <c16:uniqueId val="{00000001-657C-4139-89F8-A0671E78306E}"/>
            </c:ext>
          </c:extLst>
        </c:ser>
        <c:ser>
          <c:idx val="2"/>
          <c:order val="2"/>
          <c:tx>
            <c:strRef>
              <c:f>'[RLV452_20221103-075547.xlsx]Haridus'!$Q$1</c:f>
              <c:strCache>
                <c:ptCount val="1"/>
                <c:pt idx="0">
                  <c:v>Kõrgharidus või keskeriharidus keskhariduse baasil</c:v>
                </c:pt>
              </c:strCache>
            </c:strRef>
          </c:tx>
          <c:spPr>
            <a:solidFill>
              <a:schemeClr val="accent1"/>
            </a:solidFill>
            <a:ln>
              <a:noFill/>
            </a:ln>
            <a:effectLst/>
          </c:spPr>
          <c:invertIfNegative val="0"/>
          <c:dLbls>
            <c:dLbl>
              <c:idx val="12"/>
              <c:layout>
                <c:manualLayout>
                  <c:x val="-3.438349491169398E-3"/>
                  <c:y val="-3.405747284740202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7C-4139-89F8-A0671E78306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'[RLV452_20221103-075547.xlsx]Haridus'!$N$2:$N$20</c:f>
              <c:strCache>
                <c:ptCount val="19"/>
                <c:pt idx="0">
                  <c:v>Kõik kokku</c:v>
                </c:pt>
                <c:pt idx="1">
                  <c:v>Peab omaks mõnd usku</c:v>
                </c:pt>
                <c:pt idx="2">
                  <c:v>..Luterlane</c:v>
                </c:pt>
                <c:pt idx="3">
                  <c:v>..Õigeusklik</c:v>
                </c:pt>
                <c:pt idx="4">
                  <c:v>..Katoliiklane</c:v>
                </c:pt>
                <c:pt idx="5">
                  <c:v>..Baptist</c:v>
                </c:pt>
                <c:pt idx="6">
                  <c:v>..Jehoova tunnistaja</c:v>
                </c:pt>
                <c:pt idx="7">
                  <c:v>..Nelipühilane</c:v>
                </c:pt>
                <c:pt idx="8">
                  <c:v>..Vanausuline</c:v>
                </c:pt>
                <c:pt idx="9">
                  <c:v>..Adventist</c:v>
                </c:pt>
                <c:pt idx="10">
                  <c:v>..Metodist</c:v>
                </c:pt>
                <c:pt idx="11">
                  <c:v>..Kristlikud vabakogudused</c:v>
                </c:pt>
                <c:pt idx="12">
                  <c:v>..Islamiusuline</c:v>
                </c:pt>
                <c:pt idx="13">
                  <c:v>..Budist</c:v>
                </c:pt>
                <c:pt idx="14">
                  <c:v>..Maausuline</c:v>
                </c:pt>
                <c:pt idx="15">
                  <c:v>..Taarausuline</c:v>
                </c:pt>
                <c:pt idx="16">
                  <c:v>..Muu usk</c:v>
                </c:pt>
                <c:pt idx="17">
                  <c:v>Ei pea omaks ühtegi usku</c:v>
                </c:pt>
                <c:pt idx="18">
                  <c:v>?</c:v>
                </c:pt>
              </c:strCache>
            </c:strRef>
          </c:cat>
          <c:val>
            <c:numRef>
              <c:f>'[RLV452_20221103-075547.xlsx]Haridus'!$Q$2:$Q$20</c:f>
              <c:numCache>
                <c:formatCode>0%</c:formatCode>
                <c:ptCount val="19"/>
                <c:pt idx="0">
                  <c:v>0.36325772196439954</c:v>
                </c:pt>
                <c:pt idx="1">
                  <c:v>0.43153669011016371</c:v>
                </c:pt>
                <c:pt idx="2">
                  <c:v>0.45379518772521216</c:v>
                </c:pt>
                <c:pt idx="3">
                  <c:v>0.41475491005116355</c:v>
                </c:pt>
                <c:pt idx="4">
                  <c:v>0.50287686996547754</c:v>
                </c:pt>
                <c:pt idx="5">
                  <c:v>0.36801541425818884</c:v>
                </c:pt>
                <c:pt idx="6">
                  <c:v>0.24193548387096775</c:v>
                </c:pt>
                <c:pt idx="7">
                  <c:v>0.38095238095238093</c:v>
                </c:pt>
                <c:pt idx="8">
                  <c:v>0.25327510917030566</c:v>
                </c:pt>
                <c:pt idx="9">
                  <c:v>0.48421052631578948</c:v>
                </c:pt>
                <c:pt idx="10">
                  <c:v>0.35251798561151076</c:v>
                </c:pt>
                <c:pt idx="11">
                  <c:v>0.36902800658978585</c:v>
                </c:pt>
                <c:pt idx="12">
                  <c:v>0.72758620689655173</c:v>
                </c:pt>
                <c:pt idx="13">
                  <c:v>0.58510638297872342</c:v>
                </c:pt>
                <c:pt idx="14">
                  <c:v>0.44041450777202074</c:v>
                </c:pt>
                <c:pt idx="15">
                  <c:v>0.25423728813559321</c:v>
                </c:pt>
                <c:pt idx="16">
                  <c:v>0.50123456790123455</c:v>
                </c:pt>
                <c:pt idx="17">
                  <c:v>0.32771547088646491</c:v>
                </c:pt>
                <c:pt idx="18">
                  <c:v>0.37380503802944665</c:v>
                </c:pt>
              </c:numCache>
            </c:numRef>
          </c:val>
          <c:extLst>
            <c:ext xmlns:c16="http://schemas.microsoft.com/office/drawing/2014/chart" uri="{C3380CC4-5D6E-409C-BE32-E72D297353CC}">
              <c16:uniqueId val="{00000002-657C-4139-89F8-A0671E78306E}"/>
            </c:ext>
          </c:extLst>
        </c:ser>
        <c:dLbls>
          <c:dLblPos val="ctr"/>
          <c:showLegendKey val="0"/>
          <c:showVal val="1"/>
          <c:showCatName val="0"/>
          <c:showSerName val="0"/>
          <c:showPercent val="0"/>
          <c:showBubbleSize val="0"/>
        </c:dLbls>
        <c:gapWidth val="150"/>
        <c:overlap val="100"/>
        <c:axId val="531996664"/>
        <c:axId val="531993384"/>
      </c:barChart>
      <c:catAx>
        <c:axId val="53199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crossAx val="531993384"/>
        <c:crosses val="autoZero"/>
        <c:auto val="1"/>
        <c:lblAlgn val="ctr"/>
        <c:lblOffset val="100"/>
        <c:noMultiLvlLbl val="0"/>
      </c:catAx>
      <c:valAx>
        <c:axId val="53199338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crossAx val="531996664"/>
        <c:crosses val="autoZero"/>
        <c:crossBetween val="between"/>
      </c:valAx>
      <c:spPr>
        <a:noFill/>
        <a:ln>
          <a:noFill/>
        </a:ln>
        <a:effectLst/>
      </c:spPr>
    </c:plotArea>
    <c:legend>
      <c:legendPos val="r"/>
      <c:layout>
        <c:manualLayout>
          <c:xMode val="edge"/>
          <c:yMode val="edge"/>
          <c:x val="0.8590417491434359"/>
          <c:y val="5.8372390285470824E-2"/>
          <c:w val="0.13371181649718281"/>
          <c:h val="0.663899481035370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t-EE"/>
        </a:p>
      </c:txPr>
    </c:legend>
    <c:plotVisOnly val="1"/>
    <c:dispBlanksAs val="gap"/>
    <c:showDLblsOverMax val="0"/>
  </c:chart>
  <c:spPr>
    <a:noFill/>
    <a:ln>
      <a:noFill/>
    </a:ln>
    <a:effectLst/>
  </c:spPr>
  <c:txPr>
    <a:bodyPr/>
    <a:lstStyle/>
    <a:p>
      <a:pPr>
        <a:defRPr sz="1400">
          <a:solidFill>
            <a:schemeClr val="tx1"/>
          </a:solidFill>
        </a:defRPr>
      </a:pPr>
      <a:endParaRPr lang="et-E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0.06061</cdr:x>
      <cdr:y>0.24576</cdr:y>
    </cdr:from>
    <cdr:to>
      <cdr:x>0.83304</cdr:x>
      <cdr:y>0.26206</cdr:y>
    </cdr:to>
    <cdr:cxnSp macro="">
      <cdr:nvCxnSpPr>
        <cdr:cNvPr id="3" name="Sirgkonnektor 2">
          <a:extLst xmlns:a="http://schemas.openxmlformats.org/drawingml/2006/main">
            <a:ext uri="{FF2B5EF4-FFF2-40B4-BE49-F238E27FC236}">
              <a16:creationId xmlns:a16="http://schemas.microsoft.com/office/drawing/2014/main" id="{9CB703C0-A16C-8211-E609-38973C4C1AF4}"/>
            </a:ext>
          </a:extLst>
        </cdr:cNvPr>
        <cdr:cNvCxnSpPr/>
      </cdr:nvCxnSpPr>
      <cdr:spPr>
        <a:xfrm xmlns:a="http://schemas.openxmlformats.org/drawingml/2006/main" flipV="1">
          <a:off x="671623" y="1283032"/>
          <a:ext cx="8559210" cy="85061"/>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0.06349</cdr:x>
      <cdr:y>0.51732</cdr:y>
    </cdr:from>
    <cdr:to>
      <cdr:x>0.8244</cdr:x>
      <cdr:y>0.51936</cdr:y>
    </cdr:to>
    <cdr:cxnSp macro="">
      <cdr:nvCxnSpPr>
        <cdr:cNvPr id="5" name="Sirgkonnektor 4">
          <a:extLst xmlns:a="http://schemas.openxmlformats.org/drawingml/2006/main">
            <a:ext uri="{FF2B5EF4-FFF2-40B4-BE49-F238E27FC236}">
              <a16:creationId xmlns:a16="http://schemas.microsoft.com/office/drawing/2014/main" id="{87918519-05F7-819B-09C7-DAC241664524}"/>
            </a:ext>
          </a:extLst>
        </cdr:cNvPr>
        <cdr:cNvCxnSpPr/>
      </cdr:nvCxnSpPr>
      <cdr:spPr>
        <a:xfrm xmlns:a="http://schemas.openxmlformats.org/drawingml/2006/main" flipV="1">
          <a:off x="703520" y="2700727"/>
          <a:ext cx="8431619" cy="10632"/>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CFE72-E4A1-4347-BF0F-62CC3039405D}" type="datetimeFigureOut">
              <a:rPr lang="et-EE" smtClean="0"/>
              <a:t>04.10.2023</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39E352-0E7D-4E88-AD18-C652E433CEC3}" type="slidenum">
              <a:rPr lang="et-EE" smtClean="0"/>
              <a:t>‹#›</a:t>
            </a:fld>
            <a:endParaRPr lang="et-EE"/>
          </a:p>
        </p:txBody>
      </p:sp>
    </p:spTree>
    <p:extLst>
      <p:ext uri="{BB962C8B-B14F-4D97-AF65-F5344CB8AC3E}">
        <p14:creationId xmlns:p14="http://schemas.microsoft.com/office/powerpoint/2010/main" val="231581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rahvaloendus.ee/et/tulemused/rahvastiku-demograafilised-ja-etno-kultuurilised-naitajad#_ftnref1"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rahvaloendus.ee/et/tulemused/rahvastiku-demograafilised-ja-etno-kultuurilised-naitajad#_ftnref2"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fontAlgn="base"/>
            <a:r>
              <a:rPr lang="et-EE" sz="1200" b="0" i="0" kern="1200" dirty="0">
                <a:solidFill>
                  <a:schemeClr val="tx1"/>
                </a:solidFill>
                <a:effectLst/>
                <a:latin typeface="+mn-lt"/>
                <a:ea typeface="+mn-ea"/>
                <a:cs typeface="+mn-cs"/>
              </a:rPr>
              <a:t>„2021 aasta rahvaloendus oli põhiliselt registripõhine, kuid teatud enesehinnanguliste näitajate, nagu usk, aga ka murrete oskus ja terviseseisundi hinnang, kohta koguti andmeid valikuuringu abil. Uuringus osales ligi </a:t>
            </a:r>
            <a:r>
              <a:rPr lang="et-EE" sz="1200" b="1" i="0" kern="1200" dirty="0">
                <a:solidFill>
                  <a:schemeClr val="tx1"/>
                </a:solidFill>
                <a:effectLst/>
                <a:latin typeface="+mn-lt"/>
                <a:ea typeface="+mn-ea"/>
                <a:cs typeface="+mn-cs"/>
              </a:rPr>
              <a:t>pool Eesti elanikkonnast </a:t>
            </a:r>
            <a:r>
              <a:rPr lang="et-EE" sz="1200" b="0" i="0" kern="1200" dirty="0">
                <a:solidFill>
                  <a:schemeClr val="tx1"/>
                </a:solidFill>
                <a:effectLst/>
                <a:latin typeface="+mn-lt"/>
                <a:ea typeface="+mn-ea"/>
                <a:cs typeface="+mn-cs"/>
              </a:rPr>
              <a:t>ning tulemused on üldistatavad kogu elanikkonnale. Vastaja veendumuste (sh usk) kohta käivatele küsimustele vastamine oli vabatahtlik. Kõigepealt küsiti, kas vastaja tunnistab omaks mingit usku (1), ja seejärel paluti see usk nimetada (2).</a:t>
            </a:r>
          </a:p>
          <a:p>
            <a:pPr fontAlgn="base"/>
            <a:r>
              <a:rPr lang="et-EE" sz="1200" b="1" i="0" u="sng" kern="1200" dirty="0">
                <a:solidFill>
                  <a:schemeClr val="tx1"/>
                </a:solidFill>
                <a:effectLst/>
                <a:latin typeface="+mn-lt"/>
                <a:ea typeface="+mn-ea"/>
                <a:cs typeface="+mn-cs"/>
                <a:hlinkClick r:id="rId3"/>
              </a:rPr>
              <a:t>[1]</a:t>
            </a:r>
            <a:r>
              <a:rPr lang="et-EE" sz="1200" b="0" i="0" kern="1200" dirty="0">
                <a:solidFill>
                  <a:schemeClr val="tx1"/>
                </a:solidFill>
                <a:effectLst/>
                <a:latin typeface="+mn-lt"/>
                <a:ea typeface="+mn-ea"/>
                <a:cs typeface="+mn-cs"/>
              </a:rPr>
              <a:t>Kas Te peate omaks mõnda religiooni (usku)? Vastusevariandid: Jah, ei, ei soovi vastata.</a:t>
            </a:r>
          </a:p>
          <a:p>
            <a:pPr fontAlgn="base"/>
            <a:r>
              <a:rPr lang="et-EE" sz="1200" b="1" i="0" u="sng" kern="1200" dirty="0">
                <a:solidFill>
                  <a:schemeClr val="tx1"/>
                </a:solidFill>
                <a:effectLst/>
                <a:latin typeface="+mn-lt"/>
                <a:ea typeface="+mn-ea"/>
                <a:cs typeface="+mn-cs"/>
                <a:hlinkClick r:id="rId4"/>
              </a:rPr>
              <a:t>[2]</a:t>
            </a:r>
            <a:r>
              <a:rPr lang="et-EE" sz="1200" b="0" i="0" kern="1200" dirty="0">
                <a:solidFill>
                  <a:schemeClr val="tx1"/>
                </a:solidFill>
                <a:effectLst/>
                <a:latin typeface="+mn-lt"/>
                <a:ea typeface="+mn-ea"/>
                <a:cs typeface="+mn-cs"/>
              </a:rPr>
              <a:t> Palun märkige järgnevas loetelus religioon (usk), mida peate omaks. „</a:t>
            </a:r>
          </a:p>
          <a:p>
            <a:pPr fontAlgn="base"/>
            <a:r>
              <a:rPr lang="et-EE" sz="1200" b="0" i="0" kern="1200" dirty="0">
                <a:solidFill>
                  <a:schemeClr val="tx1"/>
                </a:solidFill>
                <a:effectLst/>
                <a:latin typeface="+mn-lt"/>
                <a:ea typeface="+mn-ea"/>
                <a:cs typeface="+mn-cs"/>
              </a:rPr>
              <a:t>https://rahvaloendus.ee/et/tulemused/rahvastiku-demograafilised-ja-etno-kultuurilised-naitajad</a:t>
            </a:r>
          </a:p>
        </p:txBody>
      </p:sp>
      <p:sp>
        <p:nvSpPr>
          <p:cNvPr id="4" name="Slaidinumbri kohatäide 3"/>
          <p:cNvSpPr>
            <a:spLocks noGrp="1"/>
          </p:cNvSpPr>
          <p:nvPr>
            <p:ph type="sldNum" sz="quarter" idx="10"/>
          </p:nvPr>
        </p:nvSpPr>
        <p:spPr/>
        <p:txBody>
          <a:bodyPr/>
          <a:lstStyle/>
          <a:p>
            <a:fld id="{AD39E352-0E7D-4E88-AD18-C652E433CEC3}" type="slidenum">
              <a:rPr lang="et-EE" smtClean="0"/>
              <a:t>1</a:t>
            </a:fld>
            <a:endParaRPr lang="et-EE"/>
          </a:p>
        </p:txBody>
      </p:sp>
    </p:spTree>
    <p:extLst>
      <p:ext uri="{BB962C8B-B14F-4D97-AF65-F5344CB8AC3E}">
        <p14:creationId xmlns:p14="http://schemas.microsoft.com/office/powerpoint/2010/main" val="4093791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fontAlgn="base"/>
            <a:r>
              <a:rPr lang="et-EE" sz="1200" b="0" i="0" kern="1200" dirty="0">
                <a:solidFill>
                  <a:schemeClr val="tx1"/>
                </a:solidFill>
                <a:effectLst/>
                <a:latin typeface="+mn-lt"/>
                <a:ea typeface="+mn-ea"/>
                <a:cs typeface="+mn-cs"/>
              </a:rPr>
              <a:t>Neid, kes mingit usku omaks peavad, on 29% ja see suhtarv on kolmel viimasel rahvaloendusel püsinud muutumatuna.</a:t>
            </a:r>
          </a:p>
        </p:txBody>
      </p:sp>
      <p:sp>
        <p:nvSpPr>
          <p:cNvPr id="4" name="Slaidinumbri kohatäide 3"/>
          <p:cNvSpPr>
            <a:spLocks noGrp="1"/>
          </p:cNvSpPr>
          <p:nvPr>
            <p:ph type="sldNum" sz="quarter" idx="10"/>
          </p:nvPr>
        </p:nvSpPr>
        <p:spPr/>
        <p:txBody>
          <a:bodyPr/>
          <a:lstStyle/>
          <a:p>
            <a:fld id="{AD39E352-0E7D-4E88-AD18-C652E433CEC3}" type="slidenum">
              <a:rPr lang="et-EE" smtClean="0"/>
              <a:t>2</a:t>
            </a:fld>
            <a:endParaRPr lang="et-EE"/>
          </a:p>
        </p:txBody>
      </p:sp>
    </p:spTree>
    <p:extLst>
      <p:ext uri="{BB962C8B-B14F-4D97-AF65-F5344CB8AC3E}">
        <p14:creationId xmlns:p14="http://schemas.microsoft.com/office/powerpoint/2010/main" val="4024397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fontAlgn="base"/>
            <a:r>
              <a:rPr lang="et-EE" sz="1200" b="0" i="0" kern="1200" dirty="0">
                <a:solidFill>
                  <a:schemeClr val="tx1"/>
                </a:solidFill>
                <a:effectLst/>
                <a:latin typeface="+mn-lt"/>
                <a:ea typeface="+mn-ea"/>
                <a:cs typeface="+mn-cs"/>
              </a:rPr>
              <a:t>Võrreldes eelnevate loendustega on suurenenud nende osakaal, kes ei pea omaks ühtegi usku. Kui 2011. aastal oli selliseid 54%, siis 2021. aastal 58%. </a:t>
            </a:r>
            <a:r>
              <a:rPr lang="et-EE" sz="1200" b="1" i="0" kern="1200" dirty="0">
                <a:solidFill>
                  <a:schemeClr val="tx1"/>
                </a:solidFill>
                <a:effectLst/>
                <a:latin typeface="+mn-lt"/>
                <a:ea typeface="+mn-ea"/>
                <a:cs typeface="+mn-cs"/>
              </a:rPr>
              <a:t>Kasv on tulnud peamiselt nende arvelt, kes varem on eelistanud sellele küsimusele mitte vastata.</a:t>
            </a:r>
            <a:r>
              <a:rPr lang="et-EE" sz="1200" b="0" i="0" kern="1200" dirty="0">
                <a:solidFill>
                  <a:schemeClr val="tx1"/>
                </a:solidFill>
                <a:effectLst/>
                <a:latin typeface="+mn-lt"/>
                <a:ea typeface="+mn-ea"/>
                <a:cs typeface="+mn-cs"/>
              </a:rPr>
              <a:t> 2011. aastal oli mittevastajaid 14%, seekord 13%.</a:t>
            </a:r>
          </a:p>
          <a:p>
            <a:endParaRPr lang="et-EE" dirty="0"/>
          </a:p>
          <a:p>
            <a:endParaRPr lang="et-EE" dirty="0"/>
          </a:p>
          <a:p>
            <a:endParaRPr lang="et-EE" dirty="0"/>
          </a:p>
        </p:txBody>
      </p:sp>
      <p:sp>
        <p:nvSpPr>
          <p:cNvPr id="4" name="Slaidinumbri kohatäide 3"/>
          <p:cNvSpPr>
            <a:spLocks noGrp="1"/>
          </p:cNvSpPr>
          <p:nvPr>
            <p:ph type="sldNum" sz="quarter" idx="10"/>
          </p:nvPr>
        </p:nvSpPr>
        <p:spPr/>
        <p:txBody>
          <a:bodyPr/>
          <a:lstStyle/>
          <a:p>
            <a:fld id="{AD39E352-0E7D-4E88-AD18-C652E433CEC3}" type="slidenum">
              <a:rPr lang="et-EE" smtClean="0"/>
              <a:t>3</a:t>
            </a:fld>
            <a:endParaRPr lang="et-EE"/>
          </a:p>
        </p:txBody>
      </p:sp>
    </p:spTree>
    <p:extLst>
      <p:ext uri="{BB962C8B-B14F-4D97-AF65-F5344CB8AC3E}">
        <p14:creationId xmlns:p14="http://schemas.microsoft.com/office/powerpoint/2010/main" val="48816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fontAlgn="base"/>
            <a:r>
              <a:rPr lang="et-EE" sz="1200" b="0" i="0" kern="1200" dirty="0">
                <a:solidFill>
                  <a:schemeClr val="tx1"/>
                </a:solidFill>
                <a:effectLst/>
                <a:latin typeface="+mn-lt"/>
                <a:ea typeface="+mn-ea"/>
                <a:cs typeface="+mn-cs"/>
              </a:rPr>
              <a:t>„Põhilised usud on jätkuvalt õigeusk (16%) ja luterlus (8%). Muud usku omaks pidavaid inimesi on 5% kogu rahvastikust.</a:t>
            </a:r>
          </a:p>
          <a:p>
            <a:pPr fontAlgn="base"/>
            <a:r>
              <a:rPr lang="et-EE" sz="1200" b="0" i="0" kern="1200" dirty="0">
                <a:solidFill>
                  <a:schemeClr val="tx1"/>
                </a:solidFill>
                <a:effectLst/>
                <a:latin typeface="+mn-lt"/>
                <a:ea typeface="+mn-ea"/>
                <a:cs typeface="+mn-cs"/>
              </a:rPr>
              <a:t>Võrreldes eelmiste loendustega on märgiline, et luterlaste osakaal on jätkuvalt vähenenud: kui 2000. aasta rahvaloendusel oli luterlasi 14%, siis 2011. aastal 10% ning möödunud aasta loendusel vaid 8%.</a:t>
            </a:r>
          </a:p>
          <a:p>
            <a:pPr fontAlgn="base"/>
            <a:r>
              <a:rPr lang="et-EE" sz="1200" b="0" i="0" kern="1200" dirty="0">
                <a:solidFill>
                  <a:schemeClr val="tx1"/>
                </a:solidFill>
                <a:effectLst/>
                <a:latin typeface="+mn-lt"/>
                <a:ea typeface="+mn-ea"/>
                <a:cs typeface="+mn-cs"/>
              </a:rPr>
              <a:t>Samas on õigeusklike osatähtsus kahe kümnendi jooksul õige pisut suurenenud: kui 2000. aastal oli neid 14%, siis 2011. ja 2021. aastal 16%.</a:t>
            </a:r>
          </a:p>
          <a:p>
            <a:pPr fontAlgn="base"/>
            <a:r>
              <a:rPr lang="et-EE" sz="1200" b="0" i="0" kern="1200" dirty="0">
                <a:solidFill>
                  <a:schemeClr val="tx1"/>
                </a:solidFill>
                <a:effectLst/>
                <a:latin typeface="+mn-lt"/>
                <a:ea typeface="+mn-ea"/>
                <a:cs typeface="+mn-cs"/>
              </a:rPr>
              <a:t>Luterlaste arvu ja osakaalu kahanemist, samal ajal kui õigeusklike arv on pigem kasvanud, mõjutab neid religioone omaks pidavate inimeste rahvus ja vanuseline jaotus. Luterlus on jätkuvalt levinuim usk eestlaste ja õigeusk vene ning teiste slaavi rahvusest inimeste hulgas.“</a:t>
            </a:r>
          </a:p>
          <a:p>
            <a:r>
              <a:rPr lang="et-EE" dirty="0"/>
              <a:t>https://rahvaloendus.ee/et/tulemused/rahvastiku-demograafilised-ja-etno-kultuurilised-naitajad#_ftn2</a:t>
            </a:r>
          </a:p>
        </p:txBody>
      </p:sp>
      <p:sp>
        <p:nvSpPr>
          <p:cNvPr id="4" name="Slaidinumbri kohatäide 3"/>
          <p:cNvSpPr>
            <a:spLocks noGrp="1"/>
          </p:cNvSpPr>
          <p:nvPr>
            <p:ph type="sldNum" sz="quarter" idx="10"/>
          </p:nvPr>
        </p:nvSpPr>
        <p:spPr/>
        <p:txBody>
          <a:bodyPr/>
          <a:lstStyle/>
          <a:p>
            <a:fld id="{AD39E352-0E7D-4E88-AD18-C652E433CEC3}" type="slidenum">
              <a:rPr lang="et-EE" smtClean="0"/>
              <a:t>4</a:t>
            </a:fld>
            <a:endParaRPr lang="et-EE"/>
          </a:p>
        </p:txBody>
      </p:sp>
    </p:spTree>
    <p:extLst>
      <p:ext uri="{BB962C8B-B14F-4D97-AF65-F5344CB8AC3E}">
        <p14:creationId xmlns:p14="http://schemas.microsoft.com/office/powerpoint/2010/main" val="2000979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fld id="{AD39E352-0E7D-4E88-AD18-C652E433CEC3}" type="slidenum">
              <a:rPr lang="et-EE" smtClean="0"/>
              <a:t>5</a:t>
            </a:fld>
            <a:endParaRPr lang="et-EE"/>
          </a:p>
        </p:txBody>
      </p:sp>
    </p:spTree>
    <p:extLst>
      <p:ext uri="{BB962C8B-B14F-4D97-AF65-F5344CB8AC3E}">
        <p14:creationId xmlns:p14="http://schemas.microsoft.com/office/powerpoint/2010/main" val="117361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r>
              <a:rPr lang="et-EE" dirty="0"/>
              <a:t>Nooled ei pruugi olla 100%-</a:t>
            </a:r>
            <a:r>
              <a:rPr lang="et-EE" dirty="0" err="1"/>
              <a:t>lise</a:t>
            </a:r>
            <a:r>
              <a:rPr lang="et-EE" dirty="0"/>
              <a:t> täpsusega </a:t>
            </a:r>
          </a:p>
        </p:txBody>
      </p:sp>
      <p:sp>
        <p:nvSpPr>
          <p:cNvPr id="4" name="Slaidinumbri kohatäide 3"/>
          <p:cNvSpPr>
            <a:spLocks noGrp="1"/>
          </p:cNvSpPr>
          <p:nvPr>
            <p:ph type="sldNum" sz="quarter" idx="10"/>
          </p:nvPr>
        </p:nvSpPr>
        <p:spPr/>
        <p:txBody>
          <a:bodyPr/>
          <a:lstStyle/>
          <a:p>
            <a:fld id="{AD39E352-0E7D-4E88-AD18-C652E433CEC3}" type="slidenum">
              <a:rPr lang="et-EE" smtClean="0"/>
              <a:t>6</a:t>
            </a:fld>
            <a:endParaRPr lang="et-EE"/>
          </a:p>
        </p:txBody>
      </p:sp>
    </p:spTree>
    <p:extLst>
      <p:ext uri="{BB962C8B-B14F-4D97-AF65-F5344CB8AC3E}">
        <p14:creationId xmlns:p14="http://schemas.microsoft.com/office/powerpoint/2010/main" val="2007560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pPr fontAlgn="base"/>
            <a:r>
              <a:rPr lang="et-EE" sz="1200" b="0" i="0" kern="1200" dirty="0">
                <a:solidFill>
                  <a:schemeClr val="tx1"/>
                </a:solidFill>
                <a:effectLst/>
                <a:latin typeface="+mn-lt"/>
                <a:ea typeface="+mn-ea"/>
                <a:cs typeface="+mn-cs"/>
              </a:rPr>
              <a:t>„Usu omaks pidamine varieerub muuhulgas sooti, </a:t>
            </a:r>
            <a:r>
              <a:rPr lang="et-EE" sz="1200" b="0" i="0" kern="1200" dirty="0" err="1">
                <a:solidFill>
                  <a:schemeClr val="tx1"/>
                </a:solidFill>
                <a:effectLst/>
                <a:latin typeface="+mn-lt"/>
                <a:ea typeface="+mn-ea"/>
                <a:cs typeface="+mn-cs"/>
              </a:rPr>
              <a:t>vanuseti</a:t>
            </a:r>
            <a:r>
              <a:rPr lang="et-EE" sz="1200" b="0" i="0" kern="1200" dirty="0">
                <a:solidFill>
                  <a:schemeClr val="tx1"/>
                </a:solidFill>
                <a:effectLst/>
                <a:latin typeface="+mn-lt"/>
                <a:ea typeface="+mn-ea"/>
                <a:cs typeface="+mn-cs"/>
              </a:rPr>
              <a:t> ja </a:t>
            </a:r>
            <a:r>
              <a:rPr lang="et-EE" sz="1200" b="0" i="0" kern="1200" dirty="0" err="1">
                <a:solidFill>
                  <a:schemeClr val="tx1"/>
                </a:solidFill>
                <a:effectLst/>
                <a:latin typeface="+mn-lt"/>
                <a:ea typeface="+mn-ea"/>
                <a:cs typeface="+mn-cs"/>
              </a:rPr>
              <a:t>rahvuseti</a:t>
            </a:r>
            <a:r>
              <a:rPr lang="et-EE" sz="1200" b="0" i="0" kern="1200" dirty="0">
                <a:solidFill>
                  <a:schemeClr val="tx1"/>
                </a:solidFill>
                <a:effectLst/>
                <a:latin typeface="+mn-lt"/>
                <a:ea typeface="+mn-ea"/>
                <a:cs typeface="+mn-cs"/>
              </a:rPr>
              <a:t>. Kui 65-aastaste ja vanemate hulgas peab mõnd usku omaks 43%, siis vanusegrupis 15–29 on see suhtarv vaid 14%. Pea kõigi religioonide järgijate seas on nooremaid inimesi suhteliselt vähem kui vanemaid.</a:t>
            </a:r>
          </a:p>
          <a:p>
            <a:pPr fontAlgn="base"/>
            <a:r>
              <a:rPr lang="et-EE" sz="1200" b="0" i="0" kern="1200" dirty="0">
                <a:solidFill>
                  <a:schemeClr val="tx1"/>
                </a:solidFill>
                <a:effectLst/>
                <a:latin typeface="+mn-lt"/>
                <a:ea typeface="+mn-ea"/>
                <a:cs typeface="+mn-cs"/>
              </a:rPr>
              <a:t>Sealjuures on iga religiooni puhul erinev ka selle järgijate vanuseline jaotus. Keskmine luterlane on 62 aastat vana, kusjuures lausa 50% luterlastest on vanemad kui 64 aastat. Keskmine õigeusklik on 55-aastane, kuid vanuseline jaotumine õigeusklike seas on pisut ühtlasem – 9% on vanuses kuni 30 aastat, 29% vanuses 30–49 aastat, 27% on 50–64-aastaseid ja 35% on vanemad kui 64 aastat.</a:t>
            </a:r>
          </a:p>
          <a:p>
            <a:pPr fontAlgn="base"/>
            <a:r>
              <a:rPr lang="et-EE" sz="1200" b="0" i="0" kern="1200" dirty="0">
                <a:solidFill>
                  <a:schemeClr val="tx1"/>
                </a:solidFill>
                <a:effectLst/>
                <a:latin typeface="+mn-lt"/>
                <a:ea typeface="+mn-ea"/>
                <a:cs typeface="+mn-cs"/>
              </a:rPr>
              <a:t>Kui arvestada usu ja vanuserühmade võrdluses kogu rahvastikku, tuleb selgelt välja, et Eestis levinumad usud on vanemates vanuserühmades suurema osakaaluga. Näiteks on 65-aastaste ja vanemate seas õigeusklikke 23% ja luterlasi 16%. Noorimas vaadeldavas vanuserühmas on luterlaste ja õigeusklike osakaal kokku 10% kogu vanuserühma kuuluvast rahvastikust.</a:t>
            </a:r>
          </a:p>
          <a:p>
            <a:pPr fontAlgn="base"/>
            <a:r>
              <a:rPr lang="et-EE" sz="1200" b="0" i="0" kern="1200" dirty="0">
                <a:solidFill>
                  <a:schemeClr val="tx1"/>
                </a:solidFill>
                <a:effectLst/>
                <a:latin typeface="+mn-lt"/>
                <a:ea typeface="+mn-ea"/>
                <a:cs typeface="+mn-cs"/>
              </a:rPr>
              <a:t>Kui enamlevinud uskude puhul moodustab 50-aastaste ja vanemate osakaal üle poole ning nooremate seas on järgijaid vähem, siis suhteliselt noorema </a:t>
            </a:r>
            <a:r>
              <a:rPr lang="et-EE" sz="1200" b="0" i="0" kern="1200" dirty="0" err="1">
                <a:solidFill>
                  <a:schemeClr val="tx1"/>
                </a:solidFill>
                <a:effectLst/>
                <a:latin typeface="+mn-lt"/>
                <a:ea typeface="+mn-ea"/>
                <a:cs typeface="+mn-cs"/>
              </a:rPr>
              <a:t>järgijaskonnaga</a:t>
            </a:r>
            <a:r>
              <a:rPr lang="et-EE" sz="1200" b="0" i="0" kern="1200" dirty="0">
                <a:solidFill>
                  <a:schemeClr val="tx1"/>
                </a:solidFill>
                <a:effectLst/>
                <a:latin typeface="+mn-lt"/>
                <a:ea typeface="+mn-ea"/>
                <a:cs typeface="+mn-cs"/>
              </a:rPr>
              <a:t> on islamiusulised ja nelipühilased. Islamiusuliste seas moodustavad alla 30-aastased 29% ning nelipühilaste seas 21%. Samuti on alla 50-aastaste osakaal suur budistide (69%), metodistide (59%), kristlike vabakoguduslaste (57%) ja katoliiklaste (53%) seas.</a:t>
            </a:r>
          </a:p>
          <a:p>
            <a:pPr fontAlgn="base"/>
            <a:r>
              <a:rPr lang="et-EE" sz="1200" b="0" i="0" kern="1200" dirty="0">
                <a:solidFill>
                  <a:schemeClr val="tx1"/>
                </a:solidFill>
                <a:effectLst/>
                <a:latin typeface="+mn-lt"/>
                <a:ea typeface="+mn-ea"/>
                <a:cs typeface="+mn-cs"/>
              </a:rPr>
              <a:t>Nagu varasematelgi loendustel on naiste seas mõnd usku omaks pidavaid inimesi rohkem kui meeste seas. Mõnda usku peab omaks 32% naistest ja 25% meestest. 2011. aastal olid need suhtarvud vastavalt 34% ja 24%. Naiste suurem religioossus on iseloomulik kõigis vanuserühmades ning vanuse kasvades suureneb see vahe veelgi.</a:t>
            </a:r>
          </a:p>
          <a:p>
            <a:pPr fontAlgn="base"/>
            <a:r>
              <a:rPr lang="et-EE" sz="1200" b="0" i="0" kern="1200" dirty="0">
                <a:solidFill>
                  <a:schemeClr val="tx1"/>
                </a:solidFill>
                <a:effectLst/>
                <a:latin typeface="+mn-lt"/>
                <a:ea typeface="+mn-ea"/>
                <a:cs typeface="+mn-cs"/>
              </a:rPr>
              <a:t>“</a:t>
            </a:r>
          </a:p>
          <a:p>
            <a:r>
              <a:rPr lang="et-EE" dirty="0"/>
              <a:t>https://rahvaloendus.ee/et/tulemused/rahvastiku-demograafilised-ja-etno-kultuurilised-naitajad#_ftn2</a:t>
            </a:r>
          </a:p>
        </p:txBody>
      </p:sp>
      <p:sp>
        <p:nvSpPr>
          <p:cNvPr id="4" name="Slaidinumbri kohatäide 3"/>
          <p:cNvSpPr>
            <a:spLocks noGrp="1"/>
          </p:cNvSpPr>
          <p:nvPr>
            <p:ph type="sldNum" sz="quarter" idx="10"/>
          </p:nvPr>
        </p:nvSpPr>
        <p:spPr/>
        <p:txBody>
          <a:bodyPr/>
          <a:lstStyle/>
          <a:p>
            <a:fld id="{AD39E352-0E7D-4E88-AD18-C652E433CEC3}" type="slidenum">
              <a:rPr lang="et-EE" smtClean="0"/>
              <a:t>7</a:t>
            </a:fld>
            <a:endParaRPr lang="et-EE"/>
          </a:p>
        </p:txBody>
      </p:sp>
    </p:spTree>
    <p:extLst>
      <p:ext uri="{BB962C8B-B14F-4D97-AF65-F5344CB8AC3E}">
        <p14:creationId xmlns:p14="http://schemas.microsoft.com/office/powerpoint/2010/main" val="292296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sp>
        <p:nvSpPr>
          <p:cNvPr id="2" name="Pealkiri 1"/>
          <p:cNvSpPr>
            <a:spLocks noGrp="1"/>
          </p:cNvSpPr>
          <p:nvPr>
            <p:ph type="ctrTitle"/>
          </p:nvPr>
        </p:nvSpPr>
        <p:spPr>
          <a:xfrm>
            <a:off x="1524000" y="1122363"/>
            <a:ext cx="9144000" cy="2387600"/>
          </a:xfrm>
        </p:spPr>
        <p:txBody>
          <a:bodyPr anchor="b"/>
          <a:lstStyle>
            <a:lvl1pPr algn="ctr">
              <a:defRPr sz="6000"/>
            </a:lvl1pPr>
          </a:lstStyle>
          <a:p>
            <a:r>
              <a:rPr lang="et-EE"/>
              <a:t>Muutke pealkirja laadi</a:t>
            </a:r>
          </a:p>
        </p:txBody>
      </p:sp>
      <p:sp>
        <p:nvSpPr>
          <p:cNvPr id="3" name="Alapealkiri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juhtslaidi alapealkirja laadi redigeerimiseks</a:t>
            </a:r>
          </a:p>
        </p:txBody>
      </p:sp>
      <p:sp>
        <p:nvSpPr>
          <p:cNvPr id="4" name="Kuupäeva kohatäide 3"/>
          <p:cNvSpPr>
            <a:spLocks noGrp="1"/>
          </p:cNvSpPr>
          <p:nvPr>
            <p:ph type="dt" sz="half" idx="10"/>
          </p:nvPr>
        </p:nvSpPr>
        <p:spPr/>
        <p:txBody>
          <a:bodyPr/>
          <a:lstStyle/>
          <a:p>
            <a:fld id="{7E379F74-16F4-474B-BDFD-F48829867CB6}" type="datetimeFigureOut">
              <a:rPr lang="et-EE" smtClean="0"/>
              <a:t>04.10.2023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1364121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ealkiri ja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idx="1"/>
          </p:nvPr>
        </p:nvSpPr>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7E379F74-16F4-474B-BDFD-F48829867CB6}" type="datetimeFigureOut">
              <a:rPr lang="et-EE" smtClean="0"/>
              <a:t>04.10.2023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400969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Jaotise päis">
    <p:spTree>
      <p:nvGrpSpPr>
        <p:cNvPr id="1" name=""/>
        <p:cNvGrpSpPr/>
        <p:nvPr/>
      </p:nvGrpSpPr>
      <p:grpSpPr>
        <a:xfrm>
          <a:off x="0" y="0"/>
          <a:ext cx="0" cy="0"/>
          <a:chOff x="0" y="0"/>
          <a:chExt cx="0" cy="0"/>
        </a:xfrm>
      </p:grpSpPr>
      <p:sp>
        <p:nvSpPr>
          <p:cNvPr id="2" name="Pealkiri 1"/>
          <p:cNvSpPr>
            <a:spLocks noGrp="1"/>
          </p:cNvSpPr>
          <p:nvPr>
            <p:ph type="title"/>
          </p:nvPr>
        </p:nvSpPr>
        <p:spPr>
          <a:xfrm>
            <a:off x="831850" y="1709738"/>
            <a:ext cx="10515600" cy="2852737"/>
          </a:xfrm>
        </p:spPr>
        <p:txBody>
          <a:bodyPr anchor="b"/>
          <a:lstStyle>
            <a:lvl1pPr>
              <a:defRPr sz="6000"/>
            </a:lvl1pPr>
          </a:lstStyle>
          <a:p>
            <a:r>
              <a:rPr lang="et-EE"/>
              <a:t>Muutke pealkirja laadi</a:t>
            </a:r>
          </a:p>
        </p:txBody>
      </p:sp>
      <p:sp>
        <p:nvSpPr>
          <p:cNvPr id="3" name="Teksti kohatäid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Redigeeri juhtslaidi tekstilaade</a:t>
            </a:r>
          </a:p>
        </p:txBody>
      </p:sp>
      <p:sp>
        <p:nvSpPr>
          <p:cNvPr id="4" name="Kuupäeva kohatäide 3"/>
          <p:cNvSpPr>
            <a:spLocks noGrp="1"/>
          </p:cNvSpPr>
          <p:nvPr>
            <p:ph type="dt" sz="half" idx="10"/>
          </p:nvPr>
        </p:nvSpPr>
        <p:spPr/>
        <p:txBody>
          <a:bodyPr/>
          <a:lstStyle/>
          <a:p>
            <a:fld id="{7E379F74-16F4-474B-BDFD-F48829867CB6}" type="datetimeFigureOut">
              <a:rPr lang="et-EE" smtClean="0"/>
              <a:t>04.10.2023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1324627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 sisu">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Sisu kohatäide 2"/>
          <p:cNvSpPr>
            <a:spLocks noGrp="1"/>
          </p:cNvSpPr>
          <p:nvPr>
            <p:ph sz="half" idx="1"/>
          </p:nvPr>
        </p:nvSpPr>
        <p:spPr>
          <a:xfrm>
            <a:off x="838200" y="1825625"/>
            <a:ext cx="5181600" cy="435133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Sisu kohatäide 3"/>
          <p:cNvSpPr>
            <a:spLocks noGrp="1"/>
          </p:cNvSpPr>
          <p:nvPr>
            <p:ph sz="half" idx="2"/>
          </p:nvPr>
        </p:nvSpPr>
        <p:spPr>
          <a:xfrm>
            <a:off x="6172200" y="1825625"/>
            <a:ext cx="5181600" cy="435133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5" name="Kuupäeva kohatäide 4"/>
          <p:cNvSpPr>
            <a:spLocks noGrp="1"/>
          </p:cNvSpPr>
          <p:nvPr>
            <p:ph type="dt" sz="half" idx="10"/>
          </p:nvPr>
        </p:nvSpPr>
        <p:spPr/>
        <p:txBody>
          <a:bodyPr/>
          <a:lstStyle/>
          <a:p>
            <a:fld id="{7E379F74-16F4-474B-BDFD-F48829867CB6}" type="datetimeFigureOut">
              <a:rPr lang="et-EE" smtClean="0"/>
              <a:t>04.10.2023</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2361366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õrdlus">
    <p:spTree>
      <p:nvGrpSpPr>
        <p:cNvPr id="1" name=""/>
        <p:cNvGrpSpPr/>
        <p:nvPr/>
      </p:nvGrpSpPr>
      <p:grpSpPr>
        <a:xfrm>
          <a:off x="0" y="0"/>
          <a:ext cx="0" cy="0"/>
          <a:chOff x="0" y="0"/>
          <a:chExt cx="0" cy="0"/>
        </a:xfrm>
      </p:grpSpPr>
      <p:sp>
        <p:nvSpPr>
          <p:cNvPr id="2" name="Pealkiri 1"/>
          <p:cNvSpPr>
            <a:spLocks noGrp="1"/>
          </p:cNvSpPr>
          <p:nvPr>
            <p:ph type="title"/>
          </p:nvPr>
        </p:nvSpPr>
        <p:spPr>
          <a:xfrm>
            <a:off x="839788" y="365125"/>
            <a:ext cx="10515600" cy="1325563"/>
          </a:xfrm>
        </p:spPr>
        <p:txBody>
          <a:bodyPr/>
          <a:lstStyle/>
          <a:p>
            <a:r>
              <a:rPr lang="et-EE"/>
              <a:t>Muutke pealkirja laadi</a:t>
            </a:r>
          </a:p>
        </p:txBody>
      </p:sp>
      <p:sp>
        <p:nvSpPr>
          <p:cNvPr id="3" name="Teksti kohatäid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 juhtslaidi tekstilaade</a:t>
            </a:r>
          </a:p>
        </p:txBody>
      </p:sp>
      <p:sp>
        <p:nvSpPr>
          <p:cNvPr id="4" name="Sisu kohatäide 3"/>
          <p:cNvSpPr>
            <a:spLocks noGrp="1"/>
          </p:cNvSpPr>
          <p:nvPr>
            <p:ph sz="half" idx="2"/>
          </p:nvPr>
        </p:nvSpPr>
        <p:spPr>
          <a:xfrm>
            <a:off x="839788" y="2505075"/>
            <a:ext cx="5157787" cy="368458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5" name="Teksti kohatäid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t-EE"/>
              <a:t>Redigeeri juhtslaidi tekstilaade</a:t>
            </a:r>
          </a:p>
        </p:txBody>
      </p:sp>
      <p:sp>
        <p:nvSpPr>
          <p:cNvPr id="6" name="Sisu kohatäide 5"/>
          <p:cNvSpPr>
            <a:spLocks noGrp="1"/>
          </p:cNvSpPr>
          <p:nvPr>
            <p:ph sz="quarter" idx="4"/>
          </p:nvPr>
        </p:nvSpPr>
        <p:spPr>
          <a:xfrm>
            <a:off x="6172200" y="2505075"/>
            <a:ext cx="5183188" cy="3684588"/>
          </a:xfrm>
        </p:spPr>
        <p:txBody>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7" name="Kuupäeva kohatäide 6"/>
          <p:cNvSpPr>
            <a:spLocks noGrp="1"/>
          </p:cNvSpPr>
          <p:nvPr>
            <p:ph type="dt" sz="half" idx="10"/>
          </p:nvPr>
        </p:nvSpPr>
        <p:spPr/>
        <p:txBody>
          <a:bodyPr/>
          <a:lstStyle/>
          <a:p>
            <a:fld id="{7E379F74-16F4-474B-BDFD-F48829867CB6}" type="datetimeFigureOut">
              <a:rPr lang="et-EE" smtClean="0"/>
              <a:t>04.10.2023</a:t>
            </a:fld>
            <a:endParaRPr lang="et-EE"/>
          </a:p>
        </p:txBody>
      </p:sp>
      <p:sp>
        <p:nvSpPr>
          <p:cNvPr id="8" name="Jaluse kohatäide 7"/>
          <p:cNvSpPr>
            <a:spLocks noGrp="1"/>
          </p:cNvSpPr>
          <p:nvPr>
            <p:ph type="ftr" sz="quarter" idx="11"/>
          </p:nvPr>
        </p:nvSpPr>
        <p:spPr/>
        <p:txBody>
          <a:bodyPr/>
          <a:lstStyle/>
          <a:p>
            <a:endParaRPr lang="et-EE"/>
          </a:p>
        </p:txBody>
      </p:sp>
      <p:sp>
        <p:nvSpPr>
          <p:cNvPr id="9" name="Slaidinumbri kohatäide 8"/>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658376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inult pealkiri">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Kuupäeva kohatäide 2"/>
          <p:cNvSpPr>
            <a:spLocks noGrp="1"/>
          </p:cNvSpPr>
          <p:nvPr>
            <p:ph type="dt" sz="half" idx="10"/>
          </p:nvPr>
        </p:nvSpPr>
        <p:spPr/>
        <p:txBody>
          <a:bodyPr/>
          <a:lstStyle/>
          <a:p>
            <a:fld id="{7E379F74-16F4-474B-BDFD-F48829867CB6}" type="datetimeFigureOut">
              <a:rPr lang="et-EE" smtClean="0"/>
              <a:t>04.10.2023</a:t>
            </a:fld>
            <a:endParaRPr lang="et-EE"/>
          </a:p>
        </p:txBody>
      </p:sp>
      <p:sp>
        <p:nvSpPr>
          <p:cNvPr id="4" name="Jaluse kohatäide 3"/>
          <p:cNvSpPr>
            <a:spLocks noGrp="1"/>
          </p:cNvSpPr>
          <p:nvPr>
            <p:ph type="ftr" sz="quarter" idx="11"/>
          </p:nvPr>
        </p:nvSpPr>
        <p:spPr/>
        <p:txBody>
          <a:bodyPr/>
          <a:lstStyle/>
          <a:p>
            <a:endParaRPr lang="et-EE"/>
          </a:p>
        </p:txBody>
      </p:sp>
      <p:sp>
        <p:nvSpPr>
          <p:cNvPr id="5" name="Slaidinumbri kohatäide 4"/>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612038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ühi">
    <p:spTree>
      <p:nvGrpSpPr>
        <p:cNvPr id="1" name=""/>
        <p:cNvGrpSpPr/>
        <p:nvPr/>
      </p:nvGrpSpPr>
      <p:grpSpPr>
        <a:xfrm>
          <a:off x="0" y="0"/>
          <a:ext cx="0" cy="0"/>
          <a:chOff x="0" y="0"/>
          <a:chExt cx="0" cy="0"/>
        </a:xfrm>
      </p:grpSpPr>
      <p:sp>
        <p:nvSpPr>
          <p:cNvPr id="2" name="Kuupäeva kohatäide 1"/>
          <p:cNvSpPr>
            <a:spLocks noGrp="1"/>
          </p:cNvSpPr>
          <p:nvPr>
            <p:ph type="dt" sz="half" idx="10"/>
          </p:nvPr>
        </p:nvSpPr>
        <p:spPr/>
        <p:txBody>
          <a:bodyPr/>
          <a:lstStyle/>
          <a:p>
            <a:fld id="{7E379F74-16F4-474B-BDFD-F48829867CB6}" type="datetimeFigureOut">
              <a:rPr lang="et-EE" smtClean="0"/>
              <a:t>04.10.2023</a:t>
            </a:fld>
            <a:endParaRPr lang="et-EE"/>
          </a:p>
        </p:txBody>
      </p:sp>
      <p:sp>
        <p:nvSpPr>
          <p:cNvPr id="3" name="Jaluse kohatäide 2"/>
          <p:cNvSpPr>
            <a:spLocks noGrp="1"/>
          </p:cNvSpPr>
          <p:nvPr>
            <p:ph type="ftr" sz="quarter" idx="11"/>
          </p:nvPr>
        </p:nvSpPr>
        <p:spPr/>
        <p:txBody>
          <a:bodyPr/>
          <a:lstStyle/>
          <a:p>
            <a:endParaRPr lang="et-EE"/>
          </a:p>
        </p:txBody>
      </p:sp>
      <p:sp>
        <p:nvSpPr>
          <p:cNvPr id="4" name="Slaidinumbri kohatäide 3"/>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625391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Pealdisega sisu">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Sisu kohatäid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 juhtslaidi tekstilaade</a:t>
            </a:r>
          </a:p>
        </p:txBody>
      </p:sp>
      <p:sp>
        <p:nvSpPr>
          <p:cNvPr id="5" name="Kuupäeva kohatäide 4"/>
          <p:cNvSpPr>
            <a:spLocks noGrp="1"/>
          </p:cNvSpPr>
          <p:nvPr>
            <p:ph type="dt" sz="half" idx="10"/>
          </p:nvPr>
        </p:nvSpPr>
        <p:spPr/>
        <p:txBody>
          <a:bodyPr/>
          <a:lstStyle/>
          <a:p>
            <a:fld id="{7E379F74-16F4-474B-BDFD-F48829867CB6}" type="datetimeFigureOut">
              <a:rPr lang="et-EE" smtClean="0"/>
              <a:t>04.10.2023</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2424551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ldiallkirjaga pilt">
    <p:spTree>
      <p:nvGrpSpPr>
        <p:cNvPr id="1" name=""/>
        <p:cNvGrpSpPr/>
        <p:nvPr/>
      </p:nvGrpSpPr>
      <p:grpSpPr>
        <a:xfrm>
          <a:off x="0" y="0"/>
          <a:ext cx="0" cy="0"/>
          <a:chOff x="0" y="0"/>
          <a:chExt cx="0" cy="0"/>
        </a:xfrm>
      </p:grpSpPr>
      <p:sp>
        <p:nvSpPr>
          <p:cNvPr id="2" name="Pealkiri 1"/>
          <p:cNvSpPr>
            <a:spLocks noGrp="1"/>
          </p:cNvSpPr>
          <p:nvPr>
            <p:ph type="title"/>
          </p:nvPr>
        </p:nvSpPr>
        <p:spPr>
          <a:xfrm>
            <a:off x="839788" y="457200"/>
            <a:ext cx="3932237" cy="1600200"/>
          </a:xfrm>
        </p:spPr>
        <p:txBody>
          <a:bodyPr anchor="b"/>
          <a:lstStyle>
            <a:lvl1pPr>
              <a:defRPr sz="3200"/>
            </a:lvl1pPr>
          </a:lstStyle>
          <a:p>
            <a:r>
              <a:rPr lang="et-EE"/>
              <a:t>Muutke pealkirja laadi</a:t>
            </a:r>
          </a:p>
        </p:txBody>
      </p:sp>
      <p:sp>
        <p:nvSpPr>
          <p:cNvPr id="3" name="Pildi kohatäi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ksti kohatäid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Redigeeri juhtslaidi tekstilaade</a:t>
            </a:r>
          </a:p>
        </p:txBody>
      </p:sp>
      <p:sp>
        <p:nvSpPr>
          <p:cNvPr id="5" name="Kuupäeva kohatäide 4"/>
          <p:cNvSpPr>
            <a:spLocks noGrp="1"/>
          </p:cNvSpPr>
          <p:nvPr>
            <p:ph type="dt" sz="half" idx="10"/>
          </p:nvPr>
        </p:nvSpPr>
        <p:spPr/>
        <p:txBody>
          <a:bodyPr/>
          <a:lstStyle/>
          <a:p>
            <a:fld id="{7E379F74-16F4-474B-BDFD-F48829867CB6}" type="datetimeFigureOut">
              <a:rPr lang="et-EE" smtClean="0"/>
              <a:t>04.10.2023</a:t>
            </a:fld>
            <a:endParaRPr lang="et-EE"/>
          </a:p>
        </p:txBody>
      </p:sp>
      <p:sp>
        <p:nvSpPr>
          <p:cNvPr id="6" name="Jaluse kohatäide 5"/>
          <p:cNvSpPr>
            <a:spLocks noGrp="1"/>
          </p:cNvSpPr>
          <p:nvPr>
            <p:ph type="ftr" sz="quarter" idx="11"/>
          </p:nvPr>
        </p:nvSpPr>
        <p:spPr/>
        <p:txBody>
          <a:bodyPr/>
          <a:lstStyle/>
          <a:p>
            <a:endParaRPr lang="et-EE"/>
          </a:p>
        </p:txBody>
      </p:sp>
      <p:sp>
        <p:nvSpPr>
          <p:cNvPr id="7" name="Slaidinumbri kohatäide 6"/>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140142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itel ja vertikaaltekst">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a:t>Muutke pealkirja laadi</a:t>
            </a:r>
          </a:p>
        </p:txBody>
      </p:sp>
      <p:sp>
        <p:nvSpPr>
          <p:cNvPr id="3" name="Vertikaalteksti kohatäide 2"/>
          <p:cNvSpPr>
            <a:spLocks noGrp="1"/>
          </p:cNvSpPr>
          <p:nvPr>
            <p:ph type="body" orient="vert" idx="1"/>
          </p:nvPr>
        </p:nvSpPr>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7E379F74-16F4-474B-BDFD-F48829867CB6}" type="datetimeFigureOut">
              <a:rPr lang="et-EE" smtClean="0"/>
              <a:t>04.10.2023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1134391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altiitel ja tekst">
    <p:spTree>
      <p:nvGrpSpPr>
        <p:cNvPr id="1" name=""/>
        <p:cNvGrpSpPr/>
        <p:nvPr/>
      </p:nvGrpSpPr>
      <p:grpSpPr>
        <a:xfrm>
          <a:off x="0" y="0"/>
          <a:ext cx="0" cy="0"/>
          <a:chOff x="0" y="0"/>
          <a:chExt cx="0" cy="0"/>
        </a:xfrm>
      </p:grpSpPr>
      <p:sp>
        <p:nvSpPr>
          <p:cNvPr id="2" name="Vertikaaltiitel 1"/>
          <p:cNvSpPr>
            <a:spLocks noGrp="1"/>
          </p:cNvSpPr>
          <p:nvPr>
            <p:ph type="title" orient="vert"/>
          </p:nvPr>
        </p:nvSpPr>
        <p:spPr>
          <a:xfrm>
            <a:off x="8724900" y="365125"/>
            <a:ext cx="2628900" cy="5811838"/>
          </a:xfrm>
        </p:spPr>
        <p:txBody>
          <a:bodyPr vert="eaVert"/>
          <a:lstStyle/>
          <a:p>
            <a:r>
              <a:rPr lang="et-EE"/>
              <a:t>Muutke pealkirja laadi</a:t>
            </a:r>
          </a:p>
        </p:txBody>
      </p:sp>
      <p:sp>
        <p:nvSpPr>
          <p:cNvPr id="3" name="Vertikaalteksti kohatäide 2"/>
          <p:cNvSpPr>
            <a:spLocks noGrp="1"/>
          </p:cNvSpPr>
          <p:nvPr>
            <p:ph type="body" orient="vert" idx="1"/>
          </p:nvPr>
        </p:nvSpPr>
        <p:spPr>
          <a:xfrm>
            <a:off x="838200" y="365125"/>
            <a:ext cx="7734300" cy="5811838"/>
          </a:xfrm>
        </p:spPr>
        <p:txBody>
          <a:bodyPr vert="eaVert"/>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10"/>
          </p:nvPr>
        </p:nvSpPr>
        <p:spPr/>
        <p:txBody>
          <a:bodyPr/>
          <a:lstStyle/>
          <a:p>
            <a:fld id="{7E379F74-16F4-474B-BDFD-F48829867CB6}" type="datetimeFigureOut">
              <a:rPr lang="et-EE" smtClean="0"/>
              <a:t>04.10.2023</a:t>
            </a:fld>
            <a:endParaRPr lang="et-EE"/>
          </a:p>
        </p:txBody>
      </p:sp>
      <p:sp>
        <p:nvSpPr>
          <p:cNvPr id="5" name="Jaluse kohatäide 4"/>
          <p:cNvSpPr>
            <a:spLocks noGrp="1"/>
          </p:cNvSpPr>
          <p:nvPr>
            <p:ph type="ftr" sz="quarter" idx="11"/>
          </p:nvPr>
        </p:nvSpPr>
        <p:spPr/>
        <p:txBody>
          <a:bodyPr/>
          <a:lstStyle/>
          <a:p>
            <a:endParaRPr lang="et-EE"/>
          </a:p>
        </p:txBody>
      </p:sp>
      <p:sp>
        <p:nvSpPr>
          <p:cNvPr id="6" name="Slaidinumbri kohatäide 5"/>
          <p:cNvSpPr>
            <a:spLocks noGrp="1"/>
          </p:cNvSpPr>
          <p:nvPr>
            <p:ph type="sldNum" sz="quarter" idx="12"/>
          </p:nvPr>
        </p:nvSpPr>
        <p:spPr/>
        <p:txBody>
          <a:bodyPr/>
          <a:lstStyle/>
          <a:p>
            <a:fld id="{7C0B4A55-5F3C-429E-A4EF-56DD9A63BF99}" type="slidenum">
              <a:rPr lang="et-EE" smtClean="0"/>
              <a:t>‹#›</a:t>
            </a:fld>
            <a:endParaRPr lang="et-EE"/>
          </a:p>
        </p:txBody>
      </p:sp>
    </p:spTree>
    <p:extLst>
      <p:ext uri="{BB962C8B-B14F-4D97-AF65-F5344CB8AC3E}">
        <p14:creationId xmlns:p14="http://schemas.microsoft.com/office/powerpoint/2010/main" val="259083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ealkirja kohatäid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t-EE"/>
              <a:t>Muutke pealkirja laadi</a:t>
            </a:r>
          </a:p>
        </p:txBody>
      </p:sp>
      <p:sp>
        <p:nvSpPr>
          <p:cNvPr id="3" name="Teksti kohatäid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4" name="Kuupäeva kohatäid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79F74-16F4-474B-BDFD-F48829867CB6}" type="datetimeFigureOut">
              <a:rPr lang="et-EE" smtClean="0"/>
              <a:t>04.10.2023</a:t>
            </a:fld>
            <a:endParaRPr lang="et-EE"/>
          </a:p>
        </p:txBody>
      </p:sp>
      <p:sp>
        <p:nvSpPr>
          <p:cNvPr id="5" name="Jaluse kohatäid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aidinumbri kohatä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B4A55-5F3C-429E-A4EF-56DD9A63BF99}" type="slidenum">
              <a:rPr lang="et-EE" smtClean="0"/>
              <a:t>‹#›</a:t>
            </a:fld>
            <a:endParaRPr lang="et-EE"/>
          </a:p>
        </p:txBody>
      </p:sp>
    </p:spTree>
    <p:extLst>
      <p:ext uri="{BB962C8B-B14F-4D97-AF65-F5344CB8AC3E}">
        <p14:creationId xmlns:p14="http://schemas.microsoft.com/office/powerpoint/2010/main" val="19125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andmed.stat.ee/et/stat/rahvaloendus__rel2021__rahvastiku-demograafilised-ja-etno-kultuurilised-naitajad__usk/RL214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stat.ee/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stat.ee/et/"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andmed.stat.ee/et/stat/rahvaloendus__rel_vordlus__rahvastiku-demograafilised-ja-etno-kultuurilised-naitajad/RLV452"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andmed.stat.ee/et/stat/rahvaloendus__rel_vordlus__rahvastiku-demograafilised-ja-etno-kultuurilised-naitajad/RLV452"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andmed.stat.ee/et/stat/rahvaloendus__rel2021__rahvastiku-demograafilised-ja-etno-kultuurilised-naitajad__usk/RL21456"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hyperlink" Target="https://andmed.stat.ee/et/stat/rahvaloendus__rel2021__rahvastiku-demograafilised-ja-etno-kultuurilised-naitajad__usk/RL2145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andmed.stat.ee/et/stat/rahvaloendus__rel2021__rahvastiku-demograafilised-ja-etno-kultuurilised-naitajad__usk/RL21456" TargetMode="Externa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ndmed.stat.ee/et/stat/rahvaloendus__rel2021__rahvastiku-demograafilised-ja-etno-kultuurilised-naitajad__usk/RL21456" TargetMode="External"/><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ctrTitle"/>
          </p:nvPr>
        </p:nvSpPr>
        <p:spPr>
          <a:xfrm>
            <a:off x="1502735" y="665163"/>
            <a:ext cx="9144000" cy="2387600"/>
          </a:xfrm>
        </p:spPr>
        <p:txBody>
          <a:bodyPr/>
          <a:lstStyle/>
          <a:p>
            <a:r>
              <a:rPr lang="et-EE" dirty="0"/>
              <a:t>2021. aasta rahvaloendus. Usk.</a:t>
            </a:r>
          </a:p>
        </p:txBody>
      </p:sp>
      <p:sp>
        <p:nvSpPr>
          <p:cNvPr id="3" name="Alapealkiri 2"/>
          <p:cNvSpPr>
            <a:spLocks noGrp="1"/>
          </p:cNvSpPr>
          <p:nvPr>
            <p:ph type="subTitle" idx="1"/>
          </p:nvPr>
        </p:nvSpPr>
        <p:spPr>
          <a:xfrm>
            <a:off x="8272130" y="6424555"/>
            <a:ext cx="3820632" cy="366823"/>
          </a:xfrm>
        </p:spPr>
        <p:txBody>
          <a:bodyPr>
            <a:normAutofit fontScale="92500" lnSpcReduction="10000"/>
          </a:bodyPr>
          <a:lstStyle/>
          <a:p>
            <a:r>
              <a:rPr lang="et-EE" dirty="0">
                <a:solidFill>
                  <a:schemeClr val="bg1">
                    <a:lumMod val="65000"/>
                  </a:schemeClr>
                </a:solidFill>
              </a:rPr>
              <a:t>Koostas: Olga Schihalejev, TÜ</a:t>
            </a:r>
          </a:p>
        </p:txBody>
      </p:sp>
      <p:pic>
        <p:nvPicPr>
          <p:cNvPr id="4" name="Pilt 3"/>
          <p:cNvPicPr>
            <a:picLocks noChangeAspect="1"/>
          </p:cNvPicPr>
          <p:nvPr/>
        </p:nvPicPr>
        <p:blipFill>
          <a:blip r:embed="rId3"/>
          <a:stretch>
            <a:fillRect/>
          </a:stretch>
        </p:blipFill>
        <p:spPr>
          <a:xfrm>
            <a:off x="233916" y="3142940"/>
            <a:ext cx="4550735" cy="3465027"/>
          </a:xfrm>
          <a:prstGeom prst="rect">
            <a:avLst/>
          </a:prstGeom>
        </p:spPr>
      </p:pic>
    </p:spTree>
    <p:extLst>
      <p:ext uri="{BB962C8B-B14F-4D97-AF65-F5344CB8AC3E}">
        <p14:creationId xmlns:p14="http://schemas.microsoft.com/office/powerpoint/2010/main" val="1549428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isu kohatäide 3"/>
          <p:cNvGraphicFramePr>
            <a:graphicFrameLocks noGrp="1"/>
          </p:cNvGraphicFramePr>
          <p:nvPr>
            <p:ph idx="1"/>
            <p:extLst>
              <p:ext uri="{D42A27DB-BD31-4B8C-83A1-F6EECF244321}">
                <p14:modId xmlns:p14="http://schemas.microsoft.com/office/powerpoint/2010/main" val="927505120"/>
              </p:ext>
            </p:extLst>
          </p:nvPr>
        </p:nvGraphicFramePr>
        <p:xfrm>
          <a:off x="350873" y="435935"/>
          <a:ext cx="11398103" cy="5741028"/>
        </p:xfrm>
        <a:graphic>
          <a:graphicData uri="http://schemas.openxmlformats.org/drawingml/2006/chart">
            <c:chart xmlns:c="http://schemas.openxmlformats.org/drawingml/2006/chart" xmlns:r="http://schemas.openxmlformats.org/officeDocument/2006/relationships" r:id="rId3"/>
          </a:graphicData>
        </a:graphic>
      </p:graphicFrame>
      <p:sp>
        <p:nvSpPr>
          <p:cNvPr id="5" name="Ristkülik 4"/>
          <p:cNvSpPr/>
          <p:nvPr/>
        </p:nvSpPr>
        <p:spPr>
          <a:xfrm>
            <a:off x="170121" y="6272656"/>
            <a:ext cx="12021879" cy="584775"/>
          </a:xfrm>
          <a:prstGeom prst="rect">
            <a:avLst/>
          </a:prstGeom>
        </p:spPr>
        <p:txBody>
          <a:bodyPr wrap="square">
            <a:spAutoFit/>
          </a:bodyPr>
          <a:lstStyle/>
          <a:p>
            <a:r>
              <a:rPr lang="et-EE" sz="1600" dirty="0">
                <a:solidFill>
                  <a:schemeClr val="bg1">
                    <a:lumMod val="65000"/>
                  </a:schemeClr>
                </a:solidFill>
              </a:rPr>
              <a:t>Andmed: </a:t>
            </a:r>
            <a:r>
              <a:rPr lang="et-EE" sz="1600" dirty="0">
                <a:solidFill>
                  <a:schemeClr val="bg1">
                    <a:lumMod val="65000"/>
                  </a:schemeClr>
                </a:solidFill>
                <a:hlinkClick r:id="rId4"/>
              </a:rPr>
              <a:t>https://andmed.stat.ee/et/stat/rahvaloendus__rel2021__rahvastiku-demograafilised-ja-etno-kultuurilised-naitajad__usk/RL21456</a:t>
            </a:r>
            <a:endParaRPr lang="et-EE" sz="1600" dirty="0">
              <a:solidFill>
                <a:schemeClr val="bg1">
                  <a:lumMod val="65000"/>
                </a:schemeClr>
              </a:solidFill>
            </a:endParaRPr>
          </a:p>
          <a:p>
            <a:r>
              <a:rPr lang="et-EE" sz="1600" dirty="0">
                <a:solidFill>
                  <a:schemeClr val="bg1">
                    <a:lumMod val="65000"/>
                  </a:schemeClr>
                </a:solidFill>
              </a:rPr>
              <a:t>Joonis: Olga Schihalejev</a:t>
            </a:r>
          </a:p>
        </p:txBody>
      </p:sp>
      <p:sp>
        <p:nvSpPr>
          <p:cNvPr id="6" name="Alapealkiri 2"/>
          <p:cNvSpPr txBox="1">
            <a:spLocks/>
          </p:cNvSpPr>
          <p:nvPr/>
        </p:nvSpPr>
        <p:spPr>
          <a:xfrm>
            <a:off x="8272130" y="6424555"/>
            <a:ext cx="3820632" cy="36682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t-EE" dirty="0"/>
          </a:p>
        </p:txBody>
      </p:sp>
    </p:spTree>
    <p:extLst>
      <p:ext uri="{BB962C8B-B14F-4D97-AF65-F5344CB8AC3E}">
        <p14:creationId xmlns:p14="http://schemas.microsoft.com/office/powerpoint/2010/main" val="3584385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isu kohatäide 3"/>
          <p:cNvPicPr>
            <a:picLocks noGrp="1" noChangeAspect="1"/>
          </p:cNvPicPr>
          <p:nvPr>
            <p:ph idx="1"/>
          </p:nvPr>
        </p:nvPicPr>
        <p:blipFill>
          <a:blip r:embed="rId3"/>
          <a:stretch>
            <a:fillRect/>
          </a:stretch>
        </p:blipFill>
        <p:spPr>
          <a:xfrm>
            <a:off x="828043" y="407193"/>
            <a:ext cx="10176655" cy="6355114"/>
          </a:xfrm>
          <a:prstGeom prst="rect">
            <a:avLst/>
          </a:prstGeom>
        </p:spPr>
      </p:pic>
      <p:sp>
        <p:nvSpPr>
          <p:cNvPr id="5" name="Ristkülik 4"/>
          <p:cNvSpPr/>
          <p:nvPr/>
        </p:nvSpPr>
        <p:spPr>
          <a:xfrm>
            <a:off x="828043" y="6488668"/>
            <a:ext cx="239039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t-EE" b="0" i="0" dirty="0">
                <a:solidFill>
                  <a:srgbClr val="565656"/>
                </a:solidFill>
                <a:effectLst/>
                <a:latin typeface="Roboto"/>
              </a:rPr>
              <a:t>Allikas: </a:t>
            </a:r>
            <a:r>
              <a:rPr lang="et-EE" b="0" i="0" dirty="0">
                <a:effectLst/>
                <a:latin typeface="Roboto"/>
                <a:hlinkClick r:id="rId4"/>
              </a:rPr>
              <a:t>statistikaamet</a:t>
            </a:r>
            <a:endParaRPr lang="et-EE" dirty="0"/>
          </a:p>
        </p:txBody>
      </p:sp>
    </p:spTree>
    <p:extLst>
      <p:ext uri="{BB962C8B-B14F-4D97-AF65-F5344CB8AC3E}">
        <p14:creationId xmlns:p14="http://schemas.microsoft.com/office/powerpoint/2010/main" val="1555553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297712" y="365125"/>
            <a:ext cx="11056088" cy="1325563"/>
          </a:xfrm>
        </p:spPr>
        <p:txBody>
          <a:bodyPr>
            <a:normAutofit fontScale="90000"/>
          </a:bodyPr>
          <a:lstStyle/>
          <a:p>
            <a:r>
              <a:rPr lang="fi-FI" b="1" dirty="0" err="1"/>
              <a:t>Religioonide</a:t>
            </a:r>
            <a:r>
              <a:rPr lang="fi-FI" b="1" dirty="0"/>
              <a:t> </a:t>
            </a:r>
            <a:r>
              <a:rPr lang="fi-FI" b="1" dirty="0" err="1"/>
              <a:t>jaotumine</a:t>
            </a:r>
            <a:r>
              <a:rPr lang="fi-FI" b="1" dirty="0"/>
              <a:t> </a:t>
            </a:r>
            <a:r>
              <a:rPr lang="fi-FI" b="1" dirty="0" err="1"/>
              <a:t>mõnda</a:t>
            </a:r>
            <a:r>
              <a:rPr lang="fi-FI" b="1" dirty="0"/>
              <a:t> </a:t>
            </a:r>
            <a:r>
              <a:rPr lang="fi-FI" b="1" dirty="0" err="1"/>
              <a:t>usku</a:t>
            </a:r>
            <a:r>
              <a:rPr lang="fi-FI" b="1" dirty="0"/>
              <a:t> </a:t>
            </a:r>
            <a:r>
              <a:rPr lang="fi-FI" b="1" dirty="0" err="1"/>
              <a:t>omaks</a:t>
            </a:r>
            <a:r>
              <a:rPr lang="fi-FI" b="1" dirty="0"/>
              <a:t> </a:t>
            </a:r>
            <a:r>
              <a:rPr lang="fi-FI" b="1" dirty="0" err="1"/>
              <a:t>pidava</a:t>
            </a:r>
            <a:r>
              <a:rPr lang="fi-FI" b="1" dirty="0"/>
              <a:t> </a:t>
            </a:r>
            <a:r>
              <a:rPr lang="fi-FI" b="1" dirty="0" err="1"/>
              <a:t>rahvastiku</a:t>
            </a:r>
            <a:r>
              <a:rPr lang="fi-FI" b="1" dirty="0"/>
              <a:t> </a:t>
            </a:r>
            <a:r>
              <a:rPr lang="fi-FI" b="1" dirty="0" err="1"/>
              <a:t>seas</a:t>
            </a:r>
            <a:r>
              <a:rPr lang="fi-FI" b="1" dirty="0"/>
              <a:t> 2000., 2011. ja 2021. </a:t>
            </a:r>
            <a:r>
              <a:rPr lang="fi-FI" b="1" dirty="0" err="1"/>
              <a:t>aasta</a:t>
            </a:r>
            <a:r>
              <a:rPr lang="fi-FI" b="1" dirty="0"/>
              <a:t> </a:t>
            </a:r>
            <a:r>
              <a:rPr lang="fi-FI" b="1" dirty="0" err="1"/>
              <a:t>loendustel</a:t>
            </a:r>
            <a:endParaRPr lang="et-EE" dirty="0"/>
          </a:p>
        </p:txBody>
      </p:sp>
      <p:pic>
        <p:nvPicPr>
          <p:cNvPr id="4" name="Pilt 3"/>
          <p:cNvPicPr>
            <a:picLocks noChangeAspect="1"/>
          </p:cNvPicPr>
          <p:nvPr/>
        </p:nvPicPr>
        <p:blipFill rotWithShape="1">
          <a:blip r:embed="rId3"/>
          <a:srcRect l="25754" t="11246" r="2319" b="9254"/>
          <a:stretch/>
        </p:blipFill>
        <p:spPr>
          <a:xfrm>
            <a:off x="-3469" y="1690688"/>
            <a:ext cx="4373880" cy="3498114"/>
          </a:xfrm>
          <a:prstGeom prst="rect">
            <a:avLst/>
          </a:prstGeom>
        </p:spPr>
      </p:pic>
      <p:pic>
        <p:nvPicPr>
          <p:cNvPr id="5" name="Pilt 4"/>
          <p:cNvPicPr>
            <a:picLocks noChangeAspect="1"/>
          </p:cNvPicPr>
          <p:nvPr/>
        </p:nvPicPr>
        <p:blipFill rotWithShape="1">
          <a:blip r:embed="rId4"/>
          <a:srcRect l="29070" t="10067" b="9464"/>
          <a:stretch/>
        </p:blipFill>
        <p:spPr>
          <a:xfrm>
            <a:off x="4206035" y="2548958"/>
            <a:ext cx="4241961" cy="3609376"/>
          </a:xfrm>
          <a:prstGeom prst="rect">
            <a:avLst/>
          </a:prstGeom>
        </p:spPr>
      </p:pic>
      <p:pic>
        <p:nvPicPr>
          <p:cNvPr id="6" name="Pilt 5"/>
          <p:cNvPicPr>
            <a:picLocks noChangeAspect="1"/>
          </p:cNvPicPr>
          <p:nvPr/>
        </p:nvPicPr>
        <p:blipFill rotWithShape="1">
          <a:blip r:embed="rId5"/>
          <a:srcRect l="31723" t="19529" r="13416" b="8263"/>
          <a:stretch/>
        </p:blipFill>
        <p:spPr>
          <a:xfrm>
            <a:off x="8299140" y="3559312"/>
            <a:ext cx="3226553" cy="3258980"/>
          </a:xfrm>
          <a:prstGeom prst="rect">
            <a:avLst/>
          </a:prstGeom>
        </p:spPr>
      </p:pic>
      <p:sp>
        <p:nvSpPr>
          <p:cNvPr id="8" name="Sisu kohatäide 2"/>
          <p:cNvSpPr txBox="1">
            <a:spLocks/>
          </p:cNvSpPr>
          <p:nvPr/>
        </p:nvSpPr>
        <p:spPr>
          <a:xfrm>
            <a:off x="3190196" y="1806996"/>
            <a:ext cx="10515600" cy="7419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t-EE" sz="2400" dirty="0"/>
              <a:t>2000</a:t>
            </a:r>
          </a:p>
          <a:p>
            <a:pPr marL="0" indent="0">
              <a:buFont typeface="Arial" panose="020B0604020202020204" pitchFamily="34" charset="0"/>
              <a:buNone/>
            </a:pPr>
            <a:r>
              <a:rPr lang="et-EE" sz="2400" dirty="0"/>
              <a:t>	  		2011</a:t>
            </a:r>
          </a:p>
          <a:p>
            <a:pPr marL="0" indent="0">
              <a:buFont typeface="Arial" panose="020B0604020202020204" pitchFamily="34" charset="0"/>
              <a:buNone/>
            </a:pPr>
            <a:r>
              <a:rPr lang="et-EE" sz="2400" dirty="0"/>
              <a:t>							2021</a:t>
            </a:r>
          </a:p>
        </p:txBody>
      </p:sp>
      <p:sp>
        <p:nvSpPr>
          <p:cNvPr id="9" name="Ristkülik 8"/>
          <p:cNvSpPr/>
          <p:nvPr/>
        </p:nvSpPr>
        <p:spPr>
          <a:xfrm>
            <a:off x="594615" y="6329699"/>
            <a:ext cx="2390398" cy="369332"/>
          </a:xfrm>
          <a:prstGeom prst="rect">
            <a:avLst/>
          </a:prstGeom>
        </p:spPr>
        <p:txBody>
          <a:bodyPr wrap="none">
            <a:spAutoFit/>
          </a:bodyPr>
          <a:lstStyle/>
          <a:p>
            <a:r>
              <a:rPr lang="et-EE" b="0" i="0" dirty="0">
                <a:solidFill>
                  <a:srgbClr val="565656"/>
                </a:solidFill>
                <a:effectLst/>
                <a:latin typeface="Roboto"/>
              </a:rPr>
              <a:t>Allikas: </a:t>
            </a:r>
            <a:r>
              <a:rPr lang="et-EE" b="0" i="0" dirty="0">
                <a:effectLst/>
                <a:latin typeface="Roboto"/>
                <a:hlinkClick r:id="rId6"/>
              </a:rPr>
              <a:t>statistikaamet</a:t>
            </a:r>
            <a:endParaRPr lang="et-EE" dirty="0"/>
          </a:p>
        </p:txBody>
      </p:sp>
    </p:spTree>
    <p:extLst>
      <p:ext uri="{BB962C8B-B14F-4D97-AF65-F5344CB8AC3E}">
        <p14:creationId xmlns:p14="http://schemas.microsoft.com/office/powerpoint/2010/main" val="3611382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606057" y="365125"/>
            <a:ext cx="11079124" cy="1325563"/>
          </a:xfrm>
        </p:spPr>
        <p:txBody>
          <a:bodyPr>
            <a:normAutofit fontScale="90000"/>
          </a:bodyPr>
          <a:lstStyle/>
          <a:p>
            <a:r>
              <a:rPr lang="et-EE" dirty="0"/>
              <a:t>Kõige suuremad </a:t>
            </a:r>
            <a:r>
              <a:rPr lang="et-EE" dirty="0" err="1"/>
              <a:t>kukkujad</a:t>
            </a:r>
            <a:r>
              <a:rPr lang="et-EE" dirty="0"/>
              <a:t> ja tõusjad</a:t>
            </a:r>
            <a:br>
              <a:rPr lang="et-EE" dirty="0"/>
            </a:br>
            <a:r>
              <a:rPr lang="et-EE" sz="3600" dirty="0"/>
              <a:t>Kui võtta aluseks arv aastal 2000, siis aastaks 2021 on </a:t>
            </a:r>
            <a:r>
              <a:rPr lang="et-EE" sz="3600" dirty="0" err="1"/>
              <a:t>järgijäte</a:t>
            </a:r>
            <a:r>
              <a:rPr lang="et-EE" sz="3600" dirty="0"/>
              <a:t> %…</a:t>
            </a:r>
            <a:br>
              <a:rPr lang="et-EE" sz="3600" dirty="0"/>
            </a:br>
            <a:r>
              <a:rPr lang="et-EE" sz="1800" dirty="0"/>
              <a:t>(sulgudes arv aastal 2000 vs arv aastal 2021)</a:t>
            </a:r>
          </a:p>
        </p:txBody>
      </p:sp>
      <p:sp>
        <p:nvSpPr>
          <p:cNvPr id="3" name="Teksti kohatäide 2"/>
          <p:cNvSpPr>
            <a:spLocks noGrp="1"/>
          </p:cNvSpPr>
          <p:nvPr>
            <p:ph type="body" idx="1"/>
          </p:nvPr>
        </p:nvSpPr>
        <p:spPr/>
        <p:txBody>
          <a:bodyPr/>
          <a:lstStyle/>
          <a:p>
            <a:r>
              <a:rPr lang="et-EE" dirty="0"/>
              <a:t>… kahanenud</a:t>
            </a:r>
          </a:p>
        </p:txBody>
      </p:sp>
      <p:sp>
        <p:nvSpPr>
          <p:cNvPr id="4" name="Sisu kohatäide 3"/>
          <p:cNvSpPr>
            <a:spLocks noGrp="1"/>
          </p:cNvSpPr>
          <p:nvPr>
            <p:ph sz="half" idx="2"/>
          </p:nvPr>
        </p:nvSpPr>
        <p:spPr>
          <a:xfrm>
            <a:off x="150601" y="2505075"/>
            <a:ext cx="5904734" cy="3684588"/>
          </a:xfrm>
        </p:spPr>
        <p:txBody>
          <a:bodyPr/>
          <a:lstStyle/>
          <a:p>
            <a:r>
              <a:rPr lang="et-EE" dirty="0"/>
              <a:t>Usk teadmata – üle kahe korra vähem (345182 – 143310)</a:t>
            </a:r>
          </a:p>
          <a:p>
            <a:r>
              <a:rPr lang="et-EE" dirty="0"/>
              <a:t>Luterlasi pea poole vähem</a:t>
            </a:r>
            <a:br>
              <a:rPr lang="et-EE" dirty="0"/>
            </a:br>
            <a:r>
              <a:rPr lang="et-EE" dirty="0"/>
              <a:t> (152237 – 86030)</a:t>
            </a:r>
          </a:p>
          <a:p>
            <a:r>
              <a:rPr lang="et-EE" dirty="0"/>
              <a:t>Adventiste u kolmandiku võrra vähem (1561-950)</a:t>
            </a:r>
          </a:p>
        </p:txBody>
      </p:sp>
      <p:sp>
        <p:nvSpPr>
          <p:cNvPr id="5" name="Teksti kohatäide 4"/>
          <p:cNvSpPr>
            <a:spLocks noGrp="1"/>
          </p:cNvSpPr>
          <p:nvPr>
            <p:ph type="body" sz="quarter" idx="3"/>
          </p:nvPr>
        </p:nvSpPr>
        <p:spPr/>
        <p:txBody>
          <a:bodyPr/>
          <a:lstStyle/>
          <a:p>
            <a:r>
              <a:rPr lang="et-EE" dirty="0"/>
              <a:t>… tulnud juurde</a:t>
            </a:r>
          </a:p>
        </p:txBody>
      </p:sp>
      <p:sp>
        <p:nvSpPr>
          <p:cNvPr id="6" name="Sisu kohatäide 5"/>
          <p:cNvSpPr>
            <a:spLocks noGrp="1"/>
          </p:cNvSpPr>
          <p:nvPr>
            <p:ph sz="quarter" idx="4"/>
          </p:nvPr>
        </p:nvSpPr>
        <p:spPr>
          <a:xfrm>
            <a:off x="6231306" y="2505075"/>
            <a:ext cx="5960694" cy="3684588"/>
          </a:xfrm>
        </p:spPr>
        <p:txBody>
          <a:bodyPr>
            <a:normAutofit fontScale="85000" lnSpcReduction="10000"/>
          </a:bodyPr>
          <a:lstStyle/>
          <a:p>
            <a:r>
              <a:rPr lang="et-EE" dirty="0"/>
              <a:t>„Muu usk“ – pea 12 korda enam </a:t>
            </a:r>
            <a:br>
              <a:rPr lang="et-EE" dirty="0"/>
            </a:br>
            <a:r>
              <a:rPr lang="et-EE" dirty="0"/>
              <a:t>  (687 – 8100)</a:t>
            </a:r>
          </a:p>
          <a:p>
            <a:r>
              <a:rPr lang="et-EE" dirty="0"/>
              <a:t>Maa- või taarausuline – üle 5 korra enam (1058 – 5630)</a:t>
            </a:r>
          </a:p>
          <a:p>
            <a:r>
              <a:rPr lang="et-EE" dirty="0"/>
              <a:t>Islamisusuline – üle 4 korra enam</a:t>
            </a:r>
            <a:br>
              <a:rPr lang="et-EE" dirty="0"/>
            </a:br>
            <a:r>
              <a:rPr lang="et-EE" dirty="0"/>
              <a:t> (1387 – 5800)</a:t>
            </a:r>
          </a:p>
          <a:p>
            <a:r>
              <a:rPr lang="et-EE" dirty="0"/>
              <a:t>Budist – 3 korda enam (622 – 1880)</a:t>
            </a:r>
          </a:p>
          <a:p>
            <a:r>
              <a:rPr lang="et-EE" dirty="0"/>
              <a:t>Muu kristlane – üle 2 korra enam </a:t>
            </a:r>
            <a:br>
              <a:rPr lang="et-EE" dirty="0"/>
            </a:br>
            <a:r>
              <a:rPr lang="et-EE" dirty="0"/>
              <a:t>(2642 – 6070)</a:t>
            </a:r>
          </a:p>
          <a:p>
            <a:r>
              <a:rPr lang="et-EE" dirty="0"/>
              <a:t>Katoliiklane 1,5 korda enam (5745 – 8690)</a:t>
            </a:r>
          </a:p>
        </p:txBody>
      </p:sp>
      <p:sp>
        <p:nvSpPr>
          <p:cNvPr id="7" name="Ristkülik 6"/>
          <p:cNvSpPr/>
          <p:nvPr/>
        </p:nvSpPr>
        <p:spPr>
          <a:xfrm>
            <a:off x="839788" y="6334780"/>
            <a:ext cx="11461896" cy="523220"/>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3"/>
              </a:rPr>
              <a:t>https://andmed.stat.ee/et/stat/rahvaloendus__rel_vordlus__rahvastiku-demograafilised-ja-etno-kultuurilised-naitajad/RLV452</a:t>
            </a:r>
            <a:br>
              <a:rPr lang="et-EE" sz="1400" dirty="0">
                <a:solidFill>
                  <a:schemeClr val="bg1">
                    <a:lumMod val="65000"/>
                  </a:schemeClr>
                </a:solidFill>
              </a:rPr>
            </a:br>
            <a:r>
              <a:rPr lang="et-EE" sz="1400" dirty="0">
                <a:solidFill>
                  <a:schemeClr val="bg1">
                    <a:lumMod val="65000"/>
                  </a:schemeClr>
                </a:solidFill>
              </a:rPr>
              <a:t>Analüüs: Olga Schihalejev</a:t>
            </a:r>
          </a:p>
        </p:txBody>
      </p:sp>
    </p:spTree>
    <p:extLst>
      <p:ext uri="{BB962C8B-B14F-4D97-AF65-F5344CB8AC3E}">
        <p14:creationId xmlns:p14="http://schemas.microsoft.com/office/powerpoint/2010/main" val="1467869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Kõige „uskmatumad“ ja „</a:t>
            </a:r>
            <a:r>
              <a:rPr lang="et-EE" dirty="0" err="1"/>
              <a:t>usklikumad“vallad</a:t>
            </a:r>
            <a:r>
              <a:rPr lang="et-EE" dirty="0"/>
              <a:t> </a:t>
            </a:r>
            <a:br>
              <a:rPr lang="et-EE" dirty="0"/>
            </a:br>
            <a:r>
              <a:rPr lang="et-EE" dirty="0"/>
              <a:t>(% nendest, kes peab omaks mõnda usku)</a:t>
            </a:r>
          </a:p>
        </p:txBody>
      </p:sp>
      <p:sp>
        <p:nvSpPr>
          <p:cNvPr id="3" name="Sisu kohatäide 2"/>
          <p:cNvSpPr>
            <a:spLocks noGrp="1"/>
          </p:cNvSpPr>
          <p:nvPr>
            <p:ph type="body" idx="1"/>
          </p:nvPr>
        </p:nvSpPr>
        <p:spPr>
          <a:xfrm>
            <a:off x="6443146" y="1550895"/>
            <a:ext cx="5157787" cy="823912"/>
          </a:xfrm>
        </p:spPr>
        <p:txBody>
          <a:bodyPr>
            <a:normAutofit fontScale="92500" lnSpcReduction="10000"/>
          </a:bodyPr>
          <a:lstStyle/>
          <a:p>
            <a:endParaRPr lang="et-EE" dirty="0"/>
          </a:p>
          <a:p>
            <a:r>
              <a:rPr lang="et-EE" sz="2600" dirty="0"/>
              <a:t>Üle 50%</a:t>
            </a:r>
          </a:p>
        </p:txBody>
      </p:sp>
      <p:sp>
        <p:nvSpPr>
          <p:cNvPr id="4" name="Sisu kohatäide 3"/>
          <p:cNvSpPr>
            <a:spLocks noGrp="1"/>
          </p:cNvSpPr>
          <p:nvPr>
            <p:ph sz="half" idx="2"/>
          </p:nvPr>
        </p:nvSpPr>
        <p:spPr>
          <a:xfrm>
            <a:off x="6197601" y="2364182"/>
            <a:ext cx="5157787" cy="3684588"/>
          </a:xfrm>
        </p:spPr>
        <p:txBody>
          <a:bodyPr>
            <a:normAutofit/>
          </a:bodyPr>
          <a:lstStyle/>
          <a:p>
            <a:r>
              <a:rPr lang="et-EE" dirty="0"/>
              <a:t>Narva linn 61%</a:t>
            </a:r>
          </a:p>
          <a:p>
            <a:r>
              <a:rPr lang="et-EE" dirty="0"/>
              <a:t>Narva-Jõesuu linn 57%</a:t>
            </a:r>
          </a:p>
          <a:p>
            <a:r>
              <a:rPr lang="et-EE" dirty="0"/>
              <a:t>Kohtla-Järve linn 51%</a:t>
            </a:r>
          </a:p>
          <a:p>
            <a:endParaRPr lang="et-EE" dirty="0"/>
          </a:p>
          <a:p>
            <a:endParaRPr lang="et-EE" dirty="0"/>
          </a:p>
          <a:p>
            <a:endParaRPr lang="et-EE" dirty="0"/>
          </a:p>
          <a:p>
            <a:endParaRPr lang="et-EE" dirty="0"/>
          </a:p>
          <a:p>
            <a:endParaRPr lang="et-EE" dirty="0"/>
          </a:p>
        </p:txBody>
      </p:sp>
      <p:sp>
        <p:nvSpPr>
          <p:cNvPr id="5" name="Teksti kohatäide 4"/>
          <p:cNvSpPr>
            <a:spLocks noGrp="1"/>
          </p:cNvSpPr>
          <p:nvPr>
            <p:ph type="body" sz="quarter" idx="3"/>
          </p:nvPr>
        </p:nvSpPr>
        <p:spPr>
          <a:xfrm>
            <a:off x="729697" y="1550895"/>
            <a:ext cx="5183188" cy="823912"/>
          </a:xfrm>
        </p:spPr>
        <p:txBody>
          <a:bodyPr/>
          <a:lstStyle/>
          <a:p>
            <a:r>
              <a:rPr lang="et-EE" dirty="0"/>
              <a:t>Alla 13%</a:t>
            </a:r>
          </a:p>
        </p:txBody>
      </p:sp>
      <p:sp>
        <p:nvSpPr>
          <p:cNvPr id="6" name="Sisu kohatäide 5"/>
          <p:cNvSpPr>
            <a:spLocks noGrp="1"/>
          </p:cNvSpPr>
          <p:nvPr>
            <p:ph sz="quarter" idx="4"/>
          </p:nvPr>
        </p:nvSpPr>
        <p:spPr>
          <a:xfrm>
            <a:off x="729697" y="2378022"/>
            <a:ext cx="5183188" cy="3684588"/>
          </a:xfrm>
        </p:spPr>
        <p:txBody>
          <a:bodyPr>
            <a:normAutofit/>
          </a:bodyPr>
          <a:lstStyle/>
          <a:p>
            <a:r>
              <a:rPr lang="et-EE" dirty="0"/>
              <a:t>Viljandi vald 12,8%</a:t>
            </a:r>
          </a:p>
          <a:p>
            <a:r>
              <a:rPr lang="et-EE" dirty="0"/>
              <a:t>Väike-Maarja vald 12,4%</a:t>
            </a:r>
          </a:p>
          <a:p>
            <a:r>
              <a:rPr lang="et-EE" dirty="0"/>
              <a:t>Põhja-Pärnumaa vald 11,7%</a:t>
            </a:r>
          </a:p>
          <a:p>
            <a:r>
              <a:rPr lang="et-EE" dirty="0"/>
              <a:t>Kambja vald 11,4%</a:t>
            </a:r>
          </a:p>
          <a:p>
            <a:r>
              <a:rPr lang="et-EE" dirty="0"/>
              <a:t>Tõrva vald 11,1%</a:t>
            </a:r>
          </a:p>
          <a:p>
            <a:endParaRPr lang="et-EE" dirty="0"/>
          </a:p>
          <a:p>
            <a:endParaRPr lang="et-EE" dirty="0"/>
          </a:p>
          <a:p>
            <a:endParaRPr lang="et-EE" dirty="0"/>
          </a:p>
          <a:p>
            <a:endParaRPr lang="et-EE" dirty="0"/>
          </a:p>
        </p:txBody>
      </p:sp>
      <p:sp>
        <p:nvSpPr>
          <p:cNvPr id="7" name="Ristkülik 6"/>
          <p:cNvSpPr/>
          <p:nvPr/>
        </p:nvSpPr>
        <p:spPr>
          <a:xfrm>
            <a:off x="839788" y="6334780"/>
            <a:ext cx="11461896" cy="523220"/>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3"/>
              </a:rPr>
              <a:t>https://andmed.stat.ee/et/stat/rahvaloendus__rel_vordlus__rahvastiku-demograafilised-ja-etno-kultuurilised-naitajad/RLV452</a:t>
            </a:r>
            <a:br>
              <a:rPr lang="et-EE" sz="1400" dirty="0">
                <a:solidFill>
                  <a:schemeClr val="bg1">
                    <a:lumMod val="65000"/>
                  </a:schemeClr>
                </a:solidFill>
              </a:rPr>
            </a:br>
            <a:r>
              <a:rPr lang="et-EE" sz="1400" dirty="0">
                <a:solidFill>
                  <a:schemeClr val="bg1">
                    <a:lumMod val="65000"/>
                  </a:schemeClr>
                </a:solidFill>
              </a:rPr>
              <a:t>Analüüs: Olga Schihalejev</a:t>
            </a:r>
          </a:p>
        </p:txBody>
      </p:sp>
      <p:pic>
        <p:nvPicPr>
          <p:cNvPr id="8" name="Pilt 7"/>
          <p:cNvPicPr>
            <a:picLocks noChangeAspect="1"/>
          </p:cNvPicPr>
          <p:nvPr/>
        </p:nvPicPr>
        <p:blipFill>
          <a:blip r:embed="rId4"/>
          <a:stretch>
            <a:fillRect/>
          </a:stretch>
        </p:blipFill>
        <p:spPr>
          <a:xfrm>
            <a:off x="4114799" y="3917614"/>
            <a:ext cx="3265381" cy="2304172"/>
          </a:xfrm>
          <a:prstGeom prst="rect">
            <a:avLst/>
          </a:prstGeom>
        </p:spPr>
      </p:pic>
      <p:cxnSp>
        <p:nvCxnSpPr>
          <p:cNvPr id="10" name="Sirge noolkonnektor 9"/>
          <p:cNvCxnSpPr/>
          <p:nvPr/>
        </p:nvCxnSpPr>
        <p:spPr>
          <a:xfrm flipH="1">
            <a:off x="7208874" y="2753833"/>
            <a:ext cx="956931" cy="1602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irge noolkonnektor 11"/>
          <p:cNvCxnSpPr/>
          <p:nvPr/>
        </p:nvCxnSpPr>
        <p:spPr>
          <a:xfrm flipH="1">
            <a:off x="7208874" y="3244120"/>
            <a:ext cx="53163" cy="1062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irge noolkonnektor 13"/>
          <p:cNvCxnSpPr/>
          <p:nvPr/>
        </p:nvCxnSpPr>
        <p:spPr>
          <a:xfrm flipH="1">
            <a:off x="6924158" y="3804620"/>
            <a:ext cx="135862" cy="551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irge noolkonnektor 16"/>
          <p:cNvCxnSpPr/>
          <p:nvPr/>
        </p:nvCxnSpPr>
        <p:spPr>
          <a:xfrm>
            <a:off x="2668772" y="2753833"/>
            <a:ext cx="3349256" cy="2551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irge noolkonnektor 18"/>
          <p:cNvCxnSpPr/>
          <p:nvPr/>
        </p:nvCxnSpPr>
        <p:spPr>
          <a:xfrm>
            <a:off x="2830422" y="3244120"/>
            <a:ext cx="3592827" cy="13576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irge noolkonnektor 20"/>
          <p:cNvCxnSpPr/>
          <p:nvPr/>
        </p:nvCxnSpPr>
        <p:spPr>
          <a:xfrm>
            <a:off x="3719910" y="3775153"/>
            <a:ext cx="1745225" cy="1445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irge noolkonnektor 22"/>
          <p:cNvCxnSpPr/>
          <p:nvPr/>
        </p:nvCxnSpPr>
        <p:spPr>
          <a:xfrm>
            <a:off x="2725279" y="4252182"/>
            <a:ext cx="3877543" cy="1161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irge noolkonnektor 24"/>
          <p:cNvCxnSpPr/>
          <p:nvPr/>
        </p:nvCxnSpPr>
        <p:spPr>
          <a:xfrm>
            <a:off x="1765004" y="4830768"/>
            <a:ext cx="4432597" cy="819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2906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fi-FI" dirty="0" err="1"/>
              <a:t>Vanuseline</a:t>
            </a:r>
            <a:r>
              <a:rPr lang="fi-FI" dirty="0"/>
              <a:t> jaotus </a:t>
            </a:r>
            <a:r>
              <a:rPr lang="fi-FI" dirty="0" err="1"/>
              <a:t>usulise</a:t>
            </a:r>
            <a:r>
              <a:rPr lang="fi-FI" dirty="0"/>
              <a:t> </a:t>
            </a:r>
            <a:r>
              <a:rPr lang="fi-FI" dirty="0" err="1"/>
              <a:t>määra</a:t>
            </a:r>
            <a:r>
              <a:rPr lang="et-EE" dirty="0"/>
              <a:t>tl</a:t>
            </a:r>
            <a:r>
              <a:rPr lang="fi-FI" dirty="0" err="1"/>
              <a:t>use</a:t>
            </a:r>
            <a:r>
              <a:rPr lang="fi-FI" dirty="0"/>
              <a:t> </a:t>
            </a:r>
            <a:r>
              <a:rPr lang="fi-FI" dirty="0" err="1"/>
              <a:t>kaupa</a:t>
            </a:r>
            <a:endParaRPr lang="et-EE" dirty="0"/>
          </a:p>
        </p:txBody>
      </p:sp>
      <p:graphicFrame>
        <p:nvGraphicFramePr>
          <p:cNvPr id="4" name="Sisu kohatäide 3"/>
          <p:cNvGraphicFramePr>
            <a:graphicFrameLocks noGrp="1"/>
          </p:cNvGraphicFramePr>
          <p:nvPr>
            <p:ph idx="1"/>
            <p:extLst>
              <p:ext uri="{D42A27DB-BD31-4B8C-83A1-F6EECF244321}">
                <p14:modId xmlns:p14="http://schemas.microsoft.com/office/powerpoint/2010/main" val="591901872"/>
              </p:ext>
            </p:extLst>
          </p:nvPr>
        </p:nvGraphicFramePr>
        <p:xfrm>
          <a:off x="838200" y="1568219"/>
          <a:ext cx="10868247" cy="4766561"/>
        </p:xfrm>
        <a:graphic>
          <a:graphicData uri="http://schemas.openxmlformats.org/drawingml/2006/chart">
            <c:chart xmlns:c="http://schemas.openxmlformats.org/drawingml/2006/chart" xmlns:r="http://schemas.openxmlformats.org/officeDocument/2006/relationships" r:id="rId3"/>
          </a:graphicData>
        </a:graphic>
      </p:graphicFrame>
      <p:sp>
        <p:nvSpPr>
          <p:cNvPr id="5" name="Ristkülik 4"/>
          <p:cNvSpPr/>
          <p:nvPr/>
        </p:nvSpPr>
        <p:spPr>
          <a:xfrm>
            <a:off x="768202" y="6334780"/>
            <a:ext cx="10655596" cy="523220"/>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4"/>
              </a:rPr>
              <a:t>https://andmed.stat.ee/et/stat/rahvaloendus__rel2021__rahvastiku-demograafilised-ja-etno-kultuurilised-naitajad__usk/RL21456</a:t>
            </a:r>
            <a:endParaRPr lang="et-EE" sz="1400" dirty="0">
              <a:solidFill>
                <a:schemeClr val="bg1">
                  <a:lumMod val="65000"/>
                </a:schemeClr>
              </a:solidFill>
            </a:endParaRPr>
          </a:p>
          <a:p>
            <a:r>
              <a:rPr lang="et-EE" sz="1400" dirty="0">
                <a:solidFill>
                  <a:schemeClr val="bg1">
                    <a:lumMod val="65000"/>
                  </a:schemeClr>
                </a:solidFill>
              </a:rPr>
              <a:t>Joonis: Olga Schihalejev</a:t>
            </a:r>
          </a:p>
        </p:txBody>
      </p:sp>
    </p:spTree>
    <p:extLst>
      <p:ext uri="{BB962C8B-B14F-4D97-AF65-F5344CB8AC3E}">
        <p14:creationId xmlns:p14="http://schemas.microsoft.com/office/powerpoint/2010/main" val="2517876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Usuline määratlus </a:t>
            </a:r>
            <a:r>
              <a:rPr lang="et-EE" dirty="0" err="1"/>
              <a:t>rahvuseti</a:t>
            </a:r>
            <a:br>
              <a:rPr lang="et-EE" dirty="0"/>
            </a:br>
            <a:endParaRPr lang="et-EE" dirty="0"/>
          </a:p>
        </p:txBody>
      </p:sp>
      <p:sp>
        <p:nvSpPr>
          <p:cNvPr id="4" name="Ristkülik 3"/>
          <p:cNvSpPr/>
          <p:nvPr/>
        </p:nvSpPr>
        <p:spPr>
          <a:xfrm>
            <a:off x="591879" y="6211669"/>
            <a:ext cx="11008242" cy="738664"/>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2"/>
              </a:rPr>
              <a:t>https://andmed.stat.ee/et/stat/rahvaloendus__rel2021__rahvastiku-demograafilised-ja-etno-kultuurilised-naitajad__usk/RL21454</a:t>
            </a:r>
            <a:endParaRPr lang="et-EE" sz="1400" dirty="0">
              <a:solidFill>
                <a:schemeClr val="bg1">
                  <a:lumMod val="65000"/>
                </a:schemeClr>
              </a:solidFill>
            </a:endParaRPr>
          </a:p>
          <a:p>
            <a:r>
              <a:rPr lang="et-EE" sz="1400" dirty="0">
                <a:solidFill>
                  <a:schemeClr val="bg1">
                    <a:lumMod val="65000"/>
                  </a:schemeClr>
                </a:solidFill>
              </a:rPr>
              <a:t>Joonis: Olga Schihalejev</a:t>
            </a:r>
          </a:p>
          <a:p>
            <a:endParaRPr lang="et-EE" sz="1400" dirty="0">
              <a:solidFill>
                <a:schemeClr val="bg1">
                  <a:lumMod val="65000"/>
                </a:schemeClr>
              </a:solidFill>
            </a:endParaRPr>
          </a:p>
        </p:txBody>
      </p:sp>
      <p:graphicFrame>
        <p:nvGraphicFramePr>
          <p:cNvPr id="7" name="Sisu kohatäide 6"/>
          <p:cNvGraphicFramePr>
            <a:graphicFrameLocks noGrp="1"/>
          </p:cNvGraphicFramePr>
          <p:nvPr>
            <p:ph idx="1"/>
            <p:extLst>
              <p:ext uri="{D42A27DB-BD31-4B8C-83A1-F6EECF244321}">
                <p14:modId xmlns:p14="http://schemas.microsoft.com/office/powerpoint/2010/main" val="211976716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472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Usuline enesemääratlus haridustaseme kaupa</a:t>
            </a:r>
          </a:p>
        </p:txBody>
      </p:sp>
      <p:graphicFrame>
        <p:nvGraphicFramePr>
          <p:cNvPr id="10" name="Sisu kohatäide 9"/>
          <p:cNvGraphicFramePr>
            <a:graphicFrameLocks noGrp="1"/>
          </p:cNvGraphicFramePr>
          <p:nvPr>
            <p:ph idx="1"/>
            <p:extLst>
              <p:ext uri="{D42A27DB-BD31-4B8C-83A1-F6EECF244321}">
                <p14:modId xmlns:p14="http://schemas.microsoft.com/office/powerpoint/2010/main" val="380598733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Ristkülik 11"/>
          <p:cNvSpPr/>
          <p:nvPr/>
        </p:nvSpPr>
        <p:spPr>
          <a:xfrm>
            <a:off x="838200" y="6311900"/>
            <a:ext cx="11493795" cy="738664"/>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3"/>
              </a:rPr>
              <a:t>https://andmed.stat.ee/et/stat/rahvaloendus__rel2021__rahvastiku-demograafilised-ja-etno-kultuurilised-naitajad__usk/RL21456</a:t>
            </a:r>
            <a:endParaRPr lang="et-EE" sz="1400" dirty="0">
              <a:solidFill>
                <a:schemeClr val="bg1">
                  <a:lumMod val="65000"/>
                </a:schemeClr>
              </a:solidFill>
            </a:endParaRPr>
          </a:p>
          <a:p>
            <a:r>
              <a:rPr lang="et-EE" sz="1400" dirty="0">
                <a:solidFill>
                  <a:schemeClr val="bg1">
                    <a:lumMod val="65000"/>
                  </a:schemeClr>
                </a:solidFill>
              </a:rPr>
              <a:t>Joonis: Olga Schihalejev</a:t>
            </a:r>
          </a:p>
          <a:p>
            <a:endParaRPr lang="et-EE" sz="1400" dirty="0">
              <a:solidFill>
                <a:schemeClr val="bg1">
                  <a:lumMod val="65000"/>
                </a:schemeClr>
              </a:solidFill>
            </a:endParaRPr>
          </a:p>
        </p:txBody>
      </p:sp>
    </p:spTree>
    <p:extLst>
      <p:ext uri="{BB962C8B-B14F-4D97-AF65-F5344CB8AC3E}">
        <p14:creationId xmlns:p14="http://schemas.microsoft.com/office/powerpoint/2010/main" val="914877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a:xfrm>
            <a:off x="221513" y="258799"/>
            <a:ext cx="11846441" cy="1325563"/>
          </a:xfrm>
        </p:spPr>
        <p:txBody>
          <a:bodyPr>
            <a:normAutofit/>
          </a:bodyPr>
          <a:lstStyle/>
          <a:p>
            <a:r>
              <a:rPr lang="et-EE" dirty="0" err="1"/>
              <a:t>Hariduseline</a:t>
            </a:r>
            <a:r>
              <a:rPr lang="et-EE" dirty="0"/>
              <a:t> jaotus usulise enesemääratluse kaupa</a:t>
            </a:r>
          </a:p>
        </p:txBody>
      </p:sp>
      <p:graphicFrame>
        <p:nvGraphicFramePr>
          <p:cNvPr id="10" name="Sisu kohatäide 9"/>
          <p:cNvGraphicFramePr>
            <a:graphicFrameLocks noGrp="1"/>
          </p:cNvGraphicFramePr>
          <p:nvPr>
            <p:ph idx="1"/>
            <p:extLst>
              <p:ext uri="{D42A27DB-BD31-4B8C-83A1-F6EECF244321}">
                <p14:modId xmlns:p14="http://schemas.microsoft.com/office/powerpoint/2010/main" val="3055887985"/>
              </p:ext>
            </p:extLst>
          </p:nvPr>
        </p:nvGraphicFramePr>
        <p:xfrm>
          <a:off x="827568" y="1346477"/>
          <a:ext cx="11080898" cy="5220587"/>
        </p:xfrm>
        <a:graphic>
          <a:graphicData uri="http://schemas.openxmlformats.org/drawingml/2006/chart">
            <c:chart xmlns:c="http://schemas.openxmlformats.org/drawingml/2006/chart" xmlns:r="http://schemas.openxmlformats.org/officeDocument/2006/relationships" r:id="rId2"/>
          </a:graphicData>
        </a:graphic>
      </p:graphicFrame>
      <p:sp>
        <p:nvSpPr>
          <p:cNvPr id="11" name="Ristkülik 10"/>
          <p:cNvSpPr/>
          <p:nvPr/>
        </p:nvSpPr>
        <p:spPr>
          <a:xfrm>
            <a:off x="425303" y="6329179"/>
            <a:ext cx="11493795" cy="738664"/>
          </a:xfrm>
          <a:prstGeom prst="rect">
            <a:avLst/>
          </a:prstGeom>
        </p:spPr>
        <p:txBody>
          <a:bodyPr wrap="square">
            <a:spAutoFit/>
          </a:bodyPr>
          <a:lstStyle/>
          <a:p>
            <a:r>
              <a:rPr lang="et-EE" sz="1400" dirty="0">
                <a:solidFill>
                  <a:schemeClr val="bg1">
                    <a:lumMod val="65000"/>
                  </a:schemeClr>
                </a:solidFill>
              </a:rPr>
              <a:t>Andmed: </a:t>
            </a:r>
            <a:r>
              <a:rPr lang="et-EE" sz="1400" dirty="0">
                <a:solidFill>
                  <a:schemeClr val="bg1">
                    <a:lumMod val="65000"/>
                  </a:schemeClr>
                </a:solidFill>
                <a:hlinkClick r:id="rId3"/>
              </a:rPr>
              <a:t>https://andmed.stat.ee/et/stat/rahvaloendus__rel2021__rahvastiku-demograafilised-ja-etno-kultuurilised-naitajad__usk/RL21456</a:t>
            </a:r>
            <a:endParaRPr lang="et-EE" sz="1400" dirty="0">
              <a:solidFill>
                <a:schemeClr val="bg1">
                  <a:lumMod val="65000"/>
                </a:schemeClr>
              </a:solidFill>
            </a:endParaRPr>
          </a:p>
          <a:p>
            <a:r>
              <a:rPr lang="et-EE" sz="1400" dirty="0">
                <a:solidFill>
                  <a:schemeClr val="bg1">
                    <a:lumMod val="65000"/>
                  </a:schemeClr>
                </a:solidFill>
              </a:rPr>
              <a:t>Joonis: Olga Schihalejev</a:t>
            </a:r>
          </a:p>
          <a:p>
            <a:endParaRPr lang="et-EE" sz="1400" dirty="0">
              <a:solidFill>
                <a:schemeClr val="bg1">
                  <a:lumMod val="65000"/>
                </a:schemeClr>
              </a:solidFill>
            </a:endParaRPr>
          </a:p>
        </p:txBody>
      </p:sp>
    </p:spTree>
    <p:extLst>
      <p:ext uri="{BB962C8B-B14F-4D97-AF65-F5344CB8AC3E}">
        <p14:creationId xmlns:p14="http://schemas.microsoft.com/office/powerpoint/2010/main" val="3239167518"/>
      </p:ext>
    </p:extLst>
  </p:cSld>
  <p:clrMapOvr>
    <a:masterClrMapping/>
  </p:clrMapOvr>
</p:sld>
</file>

<file path=ppt/theme/theme1.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TotalTime>
  <Words>1079</Words>
  <Application>Microsoft Office PowerPoint</Application>
  <PresentationFormat>Laiekraan</PresentationFormat>
  <Paragraphs>120</Paragraphs>
  <Slides>10</Slides>
  <Notes>7</Notes>
  <HiddenSlides>0</HiddenSlides>
  <MMClips>0</MMClips>
  <ScaleCrop>false</ScaleCrop>
  <HeadingPairs>
    <vt:vector size="4" baseType="variant">
      <vt:variant>
        <vt:lpstr>Kujundus</vt:lpstr>
      </vt:variant>
      <vt:variant>
        <vt:i4>1</vt:i4>
      </vt:variant>
      <vt:variant>
        <vt:lpstr>Slaidipealkirjad</vt:lpstr>
      </vt:variant>
      <vt:variant>
        <vt:i4>10</vt:i4>
      </vt:variant>
    </vt:vector>
  </HeadingPairs>
  <TitlesOfParts>
    <vt:vector size="11" baseType="lpstr">
      <vt:lpstr>Office'i kujundus</vt:lpstr>
      <vt:lpstr>2021. aasta rahvaloendus. Usk.</vt:lpstr>
      <vt:lpstr>PowerPointi esitlus</vt:lpstr>
      <vt:lpstr>PowerPointi esitlus</vt:lpstr>
      <vt:lpstr>Religioonide jaotumine mõnda usku omaks pidava rahvastiku seas 2000., 2011. ja 2021. aasta loendustel</vt:lpstr>
      <vt:lpstr>Kõige suuremad kukkujad ja tõusjad Kui võtta aluseks arv aastal 2000, siis aastaks 2021 on järgijäte %… (sulgudes arv aastal 2000 vs arv aastal 2021)</vt:lpstr>
      <vt:lpstr>Kõige „uskmatumad“ ja „usklikumad“vallad  (% nendest, kes peab omaks mõnda usku)</vt:lpstr>
      <vt:lpstr>Vanuseline jaotus usulise määratluse kaupa</vt:lpstr>
      <vt:lpstr>Usuline määratlus rahvuseti </vt:lpstr>
      <vt:lpstr>Usuline enesemääratlus haridustaseme kaupa</vt:lpstr>
      <vt:lpstr>Hariduseline jaotus usulise enesemääratluse kaupa</vt:lpstr>
    </vt:vector>
  </TitlesOfParts>
  <Company>Tartu Ülikool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 aasta rahvaloendus. Usk</dc:title>
  <dc:creator>Olga Schihalejev</dc:creator>
  <cp:lastModifiedBy>Olga Schihalejev</cp:lastModifiedBy>
  <cp:revision>32</cp:revision>
  <dcterms:created xsi:type="dcterms:W3CDTF">2022-11-03T07:08:55Z</dcterms:created>
  <dcterms:modified xsi:type="dcterms:W3CDTF">2023-10-04T11:00:25Z</dcterms:modified>
</cp:coreProperties>
</file>