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75" r:id="rId3"/>
    <p:sldId id="260" r:id="rId4"/>
    <p:sldId id="461" r:id="rId5"/>
    <p:sldId id="462" r:id="rId6"/>
    <p:sldId id="459" r:id="rId7"/>
    <p:sldId id="262" r:id="rId8"/>
    <p:sldId id="1175" r:id="rId9"/>
    <p:sldId id="436" r:id="rId10"/>
    <p:sldId id="1183" r:id="rId11"/>
    <p:sldId id="961" r:id="rId12"/>
    <p:sldId id="1181" r:id="rId13"/>
    <p:sldId id="1180" r:id="rId14"/>
    <p:sldId id="1182" r:id="rId15"/>
    <p:sldId id="1184" r:id="rId16"/>
    <p:sldId id="431" r:id="rId17"/>
    <p:sldId id="429" r:id="rId18"/>
    <p:sldId id="433" r:id="rId19"/>
    <p:sldId id="476" r:id="rId20"/>
    <p:sldId id="471" r:id="rId21"/>
    <p:sldId id="474" r:id="rId22"/>
    <p:sldId id="306" r:id="rId23"/>
    <p:sldId id="475" r:id="rId24"/>
    <p:sldId id="1179" r:id="rId25"/>
    <p:sldId id="1176" r:id="rId26"/>
    <p:sldId id="1177" r:id="rId27"/>
    <p:sldId id="1178" r:id="rId28"/>
    <p:sldId id="460" r:id="rId29"/>
    <p:sldId id="440" r:id="rId30"/>
  </p:sldIdLst>
  <p:sldSz cx="9144000" cy="6858000" type="screen4x3"/>
  <p:notesSz cx="7102475" cy="10233025"/>
  <p:defaultTextStyle>
    <a:defPPr>
      <a:defRPr lang="en-GB"/>
    </a:defPPr>
    <a:lvl1pPr algn="l" rtl="0" eaLnBrk="0" fontAlgn="base" hangingPunct="0">
      <a:spcBef>
        <a:spcPct val="0"/>
      </a:spcBef>
      <a:spcAft>
        <a:spcPct val="0"/>
      </a:spcAft>
      <a:defRPr sz="2400" b="1" kern="1200">
        <a:solidFill>
          <a:srgbClr val="663300"/>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rgbClr val="663300"/>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rgbClr val="663300"/>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rgbClr val="663300"/>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rgbClr val="663300"/>
        </a:solidFill>
        <a:latin typeface="Times New Roman" panose="02020603050405020304" pitchFamily="18" charset="0"/>
        <a:ea typeface="+mn-ea"/>
        <a:cs typeface="+mn-cs"/>
      </a:defRPr>
    </a:lvl5pPr>
    <a:lvl6pPr marL="2286000" algn="l" defTabSz="914400" rtl="0" eaLnBrk="1" latinLnBrk="0" hangingPunct="1">
      <a:defRPr sz="2400" b="1" kern="1200">
        <a:solidFill>
          <a:srgbClr val="663300"/>
        </a:solidFill>
        <a:latin typeface="Times New Roman" panose="02020603050405020304" pitchFamily="18" charset="0"/>
        <a:ea typeface="+mn-ea"/>
        <a:cs typeface="+mn-cs"/>
      </a:defRPr>
    </a:lvl6pPr>
    <a:lvl7pPr marL="2743200" algn="l" defTabSz="914400" rtl="0" eaLnBrk="1" latinLnBrk="0" hangingPunct="1">
      <a:defRPr sz="2400" b="1" kern="1200">
        <a:solidFill>
          <a:srgbClr val="663300"/>
        </a:solidFill>
        <a:latin typeface="Times New Roman" panose="02020603050405020304" pitchFamily="18" charset="0"/>
        <a:ea typeface="+mn-ea"/>
        <a:cs typeface="+mn-cs"/>
      </a:defRPr>
    </a:lvl7pPr>
    <a:lvl8pPr marL="3200400" algn="l" defTabSz="914400" rtl="0" eaLnBrk="1" latinLnBrk="0" hangingPunct="1">
      <a:defRPr sz="2400" b="1" kern="1200">
        <a:solidFill>
          <a:srgbClr val="663300"/>
        </a:solidFill>
        <a:latin typeface="Times New Roman" panose="02020603050405020304" pitchFamily="18" charset="0"/>
        <a:ea typeface="+mn-ea"/>
        <a:cs typeface="+mn-cs"/>
      </a:defRPr>
    </a:lvl8pPr>
    <a:lvl9pPr marL="3657600" algn="l" defTabSz="914400" rtl="0" eaLnBrk="1" latinLnBrk="0" hangingPunct="1">
      <a:defRPr sz="2400" b="1" kern="1200">
        <a:solidFill>
          <a:srgbClr val="663300"/>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ko Jakobson" initials="EJ" lastIdx="1" clrIdx="0">
    <p:extLst>
      <p:ext uri="{19B8F6BF-5375-455C-9EA6-DF929625EA0E}">
        <p15:presenceInfo xmlns:p15="http://schemas.microsoft.com/office/powerpoint/2012/main" userId="S-1-5-21-2289716925-3135619121-2590824753-11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A2F12"/>
    <a:srgbClr val="840A8A"/>
    <a:srgbClr val="123406"/>
    <a:srgbClr val="720E53"/>
    <a:srgbClr val="A7157A"/>
    <a:srgbClr val="FA243D"/>
    <a:srgbClr val="47930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9" autoAdjust="0"/>
    <p:restoredTop sz="86538" autoAdjust="0"/>
  </p:normalViewPr>
  <p:slideViewPr>
    <p:cSldViewPr>
      <p:cViewPr varScale="1">
        <p:scale>
          <a:sx n="54" d="100"/>
          <a:sy n="54" d="100"/>
        </p:scale>
        <p:origin x="167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1926" y="-90"/>
      </p:cViewPr>
      <p:guideLst>
        <p:guide orient="horz" pos="3223"/>
        <p:guide pos="223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3077739" cy="5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lvl1pPr eaLnBrk="1" hangingPunct="1">
              <a:defRPr sz="1300" b="0">
                <a:solidFill>
                  <a:schemeClr val="tx1"/>
                </a:solidFill>
                <a:effectLst/>
              </a:defRPr>
            </a:lvl1pPr>
          </a:lstStyle>
          <a:p>
            <a:pPr>
              <a:defRPr/>
            </a:pPr>
            <a:endParaRPr lang="en-US" altLang="et-EE"/>
          </a:p>
        </p:txBody>
      </p:sp>
      <p:sp>
        <p:nvSpPr>
          <p:cNvPr id="125955" name="Rectangle 3"/>
          <p:cNvSpPr>
            <a:spLocks noGrp="1" noChangeArrowheads="1"/>
          </p:cNvSpPr>
          <p:nvPr>
            <p:ph type="dt" idx="1"/>
          </p:nvPr>
        </p:nvSpPr>
        <p:spPr bwMode="auto">
          <a:xfrm>
            <a:off x="4023092" y="0"/>
            <a:ext cx="3077739" cy="5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lvl1pPr algn="r" eaLnBrk="1" hangingPunct="1">
              <a:defRPr sz="1300" b="0">
                <a:solidFill>
                  <a:schemeClr val="tx1"/>
                </a:solidFill>
                <a:effectLst/>
              </a:defRPr>
            </a:lvl1pPr>
          </a:lstStyle>
          <a:p>
            <a:pPr>
              <a:defRPr/>
            </a:pPr>
            <a:endParaRPr lang="en-US" altLang="et-EE"/>
          </a:p>
        </p:txBody>
      </p:sp>
      <p:sp>
        <p:nvSpPr>
          <p:cNvPr id="13316" name="Rectangle 4"/>
          <p:cNvSpPr>
            <a:spLocks noGrp="1" noRot="1" noChangeAspect="1" noChangeArrowheads="1" noTextEdit="1"/>
          </p:cNvSpPr>
          <p:nvPr>
            <p:ph type="sldImg" idx="2"/>
          </p:nvPr>
        </p:nvSpPr>
        <p:spPr bwMode="auto">
          <a:xfrm>
            <a:off x="992188" y="766763"/>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5957" name="Rectangle 5"/>
          <p:cNvSpPr>
            <a:spLocks noGrp="1" noChangeArrowheads="1"/>
          </p:cNvSpPr>
          <p:nvPr>
            <p:ph type="body" sz="quarter" idx="3"/>
          </p:nvPr>
        </p:nvSpPr>
        <p:spPr bwMode="auto">
          <a:xfrm>
            <a:off x="710248" y="4860687"/>
            <a:ext cx="5681980" cy="4604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p>
            <a:pPr lvl="0"/>
            <a:r>
              <a:rPr lang="en-US" altLang="et-EE" noProof="0"/>
              <a:t>Click to edit Master text styles</a:t>
            </a:r>
          </a:p>
          <a:p>
            <a:pPr lvl="1"/>
            <a:r>
              <a:rPr lang="en-US" altLang="et-EE" noProof="0"/>
              <a:t>Second level</a:t>
            </a:r>
          </a:p>
          <a:p>
            <a:pPr lvl="2"/>
            <a:r>
              <a:rPr lang="en-US" altLang="et-EE" noProof="0"/>
              <a:t>Third level</a:t>
            </a:r>
          </a:p>
          <a:p>
            <a:pPr lvl="3"/>
            <a:r>
              <a:rPr lang="en-US" altLang="et-EE" noProof="0"/>
              <a:t>Fourth level</a:t>
            </a:r>
          </a:p>
          <a:p>
            <a:pPr lvl="4"/>
            <a:r>
              <a:rPr lang="en-US" altLang="et-EE" noProof="0"/>
              <a:t>Fifth level</a:t>
            </a:r>
          </a:p>
        </p:txBody>
      </p:sp>
      <p:sp>
        <p:nvSpPr>
          <p:cNvPr id="125958" name="Rectangle 6"/>
          <p:cNvSpPr>
            <a:spLocks noGrp="1" noChangeArrowheads="1"/>
          </p:cNvSpPr>
          <p:nvPr>
            <p:ph type="ftr" sz="quarter" idx="4"/>
          </p:nvPr>
        </p:nvSpPr>
        <p:spPr bwMode="auto">
          <a:xfrm>
            <a:off x="0" y="9719598"/>
            <a:ext cx="3077739" cy="5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57" tIns="49528" rIns="99057" bIns="49528" numCol="1" anchor="b" anchorCtr="0" compatLnSpc="1">
            <a:prstTxWarp prst="textNoShape">
              <a:avLst/>
            </a:prstTxWarp>
          </a:bodyPr>
          <a:lstStyle>
            <a:lvl1pPr eaLnBrk="1" hangingPunct="1">
              <a:defRPr sz="1300" b="0">
                <a:solidFill>
                  <a:schemeClr val="tx1"/>
                </a:solidFill>
                <a:effectLst/>
              </a:defRPr>
            </a:lvl1pPr>
          </a:lstStyle>
          <a:p>
            <a:pPr>
              <a:defRPr/>
            </a:pPr>
            <a:endParaRPr lang="en-US" altLang="et-EE"/>
          </a:p>
        </p:txBody>
      </p:sp>
      <p:sp>
        <p:nvSpPr>
          <p:cNvPr id="125959" name="Rectangle 7"/>
          <p:cNvSpPr>
            <a:spLocks noGrp="1" noChangeArrowheads="1"/>
          </p:cNvSpPr>
          <p:nvPr>
            <p:ph type="sldNum" sz="quarter" idx="5"/>
          </p:nvPr>
        </p:nvSpPr>
        <p:spPr bwMode="auto">
          <a:xfrm>
            <a:off x="4023092" y="9719598"/>
            <a:ext cx="3077739" cy="5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57" tIns="49528" rIns="99057" bIns="49528" numCol="1" anchor="b" anchorCtr="0" compatLnSpc="1">
            <a:prstTxWarp prst="textNoShape">
              <a:avLst/>
            </a:prstTxWarp>
          </a:bodyPr>
          <a:lstStyle>
            <a:lvl1pPr algn="r" eaLnBrk="1" hangingPunct="1">
              <a:defRPr sz="1300" b="0">
                <a:solidFill>
                  <a:schemeClr val="tx1"/>
                </a:solidFill>
                <a:effectLst/>
              </a:defRPr>
            </a:lvl1pPr>
          </a:lstStyle>
          <a:p>
            <a:pPr>
              <a:defRPr/>
            </a:pPr>
            <a:fld id="{436B8D06-A48A-4E2B-8F7A-048120B49F04}" type="slidenum">
              <a:rPr lang="en-US" altLang="et-EE"/>
              <a:pPr>
                <a:defRPr/>
              </a:pPr>
              <a:t>‹#›</a:t>
            </a:fld>
            <a:endParaRPr lang="en-US" altLang="et-EE"/>
          </a:p>
        </p:txBody>
      </p:sp>
    </p:spTree>
    <p:extLst>
      <p:ext uri="{BB962C8B-B14F-4D97-AF65-F5344CB8AC3E}">
        <p14:creationId xmlns:p14="http://schemas.microsoft.com/office/powerpoint/2010/main" val="3226187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t-EE" sz="1200" kern="1200" dirty="0">
                <a:solidFill>
                  <a:schemeClr val="tx1"/>
                </a:solidFill>
                <a:effectLst/>
                <a:latin typeface="Times New Roman" panose="02020603050405020304" pitchFamily="18" charset="0"/>
                <a:ea typeface="+mn-ea"/>
                <a:cs typeface="+mn-cs"/>
              </a:rPr>
              <a:t>Enese tutvustus – PhD 2009, Arktika ekspeditsioonid, aasta USA-s</a:t>
            </a:r>
          </a:p>
          <a:p>
            <a:endParaRPr lang="en-GB" dirty="0"/>
          </a:p>
        </p:txBody>
      </p:sp>
      <p:sp>
        <p:nvSpPr>
          <p:cNvPr id="4" name="Slide Number Placeholder 3"/>
          <p:cNvSpPr>
            <a:spLocks noGrp="1"/>
          </p:cNvSpPr>
          <p:nvPr>
            <p:ph type="sldNum" sz="quarter" idx="10"/>
          </p:nvPr>
        </p:nvSpPr>
        <p:spPr/>
        <p:txBody>
          <a:bodyPr/>
          <a:lstStyle/>
          <a:p>
            <a:pPr>
              <a:defRPr/>
            </a:pPr>
            <a:fld id="{436B8D06-A48A-4E2B-8F7A-048120B49F04}" type="slidenum">
              <a:rPr lang="en-US" altLang="et-EE" smtClean="0"/>
              <a:pPr>
                <a:defRPr/>
              </a:pPr>
              <a:t>1</a:t>
            </a:fld>
            <a:endParaRPr lang="en-US" altLang="et-EE"/>
          </a:p>
        </p:txBody>
      </p:sp>
    </p:spTree>
    <p:extLst>
      <p:ext uri="{BB962C8B-B14F-4D97-AF65-F5344CB8AC3E}">
        <p14:creationId xmlns:p14="http://schemas.microsoft.com/office/powerpoint/2010/main" val="386545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t-EE" sz="1800" dirty="0">
                <a:solidFill>
                  <a:srgbClr val="212529"/>
                </a:solidFill>
                <a:effectLst/>
                <a:latin typeface="Merriweather" panose="00000500000000000000" pitchFamily="2" charset="0"/>
                <a:ea typeface="Times New Roman" panose="02020603050405020304" pitchFamily="18" charset="0"/>
              </a:rPr>
              <a:t>Laialt levinud strateegiaks on  nõuda teaduselt nö 100%-lisi garantiisid enne, kui selle põhjal hakata tegutsema. Kasutatakse eksitavaid väiteid, näiteks: "Kui teadlased ei suuda isegi järgmise nädala ilma ennustada, siis kuidas saavad nad ennustada kliimat 100 aasta pärast?" Nad õhutavad kahtlust, andes mõista, et usaldada saab ainult teadust, mis töötab 100% kindlusega. See võimatu standard õõnestab teaduse kultuurilist autoriteeti – isegi kui seda toetab ekspertide konsensus. (Näiteks: </a:t>
            </a:r>
            <a:r>
              <a:rPr lang="en-US" sz="1800" dirty="0">
                <a:solidFill>
                  <a:srgbClr val="000000"/>
                </a:solidFill>
                <a:effectLst/>
                <a:latin typeface="Times New Roman" panose="02020603050405020304" pitchFamily="18" charset="0"/>
                <a:ea typeface="Times New Roman" panose="02020603050405020304" pitchFamily="18" charset="0"/>
                <a:cs typeface="HelveticaNeueLT Com 45 Lt"/>
              </a:rPr>
              <a:t>Cook, 2020; Osborne jt. 2022).</a:t>
            </a:r>
            <a:endParaRPr lang="en-US" sz="1800" dirty="0">
              <a:effectLst/>
              <a:latin typeface="Times New Roman" panose="02020603050405020304" pitchFamily="18" charset="0"/>
              <a:ea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04CDD8-AEF3-974C-B2AB-BE58CAD21EB6}" type="slidenum">
              <a:rPr lang="en-US" smtClean="0"/>
              <a:t>11</a:t>
            </a:fld>
            <a:endParaRPr lang="en-US"/>
          </a:p>
        </p:txBody>
      </p:sp>
    </p:spTree>
    <p:extLst>
      <p:ext uri="{BB962C8B-B14F-4D97-AF65-F5344CB8AC3E}">
        <p14:creationId xmlns:p14="http://schemas.microsoft.com/office/powerpoint/2010/main" val="2078419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00A6EA8B-A5B7-4952-AB1D-311600C50BD1}"/>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C16975A8-7DCC-41DC-9870-EC254A3D41A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3796" name="Slide Number Placeholder 3">
            <a:extLst>
              <a:ext uri="{FF2B5EF4-FFF2-40B4-BE49-F238E27FC236}">
                <a16:creationId xmlns:a16="http://schemas.microsoft.com/office/drawing/2014/main" id="{6AF77D24-7FBF-4911-8F79-9B4D7FFE61F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cs typeface="DejaVu Sans" charset="0"/>
              </a:defRPr>
            </a:lvl1pPr>
            <a:lvl2pPr>
              <a:tabLst>
                <a:tab pos="723900" algn="l"/>
                <a:tab pos="1447800" algn="l"/>
                <a:tab pos="2171700" algn="l"/>
                <a:tab pos="2895600" algn="l"/>
              </a:tabLst>
              <a:defRPr>
                <a:solidFill>
                  <a:schemeClr val="bg1"/>
                </a:solidFill>
                <a:latin typeface="Arial" panose="020B0604020202020204" pitchFamily="34" charset="0"/>
                <a:cs typeface="DejaVu Sans" charset="0"/>
              </a:defRPr>
            </a:lvl2pPr>
            <a:lvl3pPr>
              <a:tabLst>
                <a:tab pos="723900" algn="l"/>
                <a:tab pos="1447800" algn="l"/>
                <a:tab pos="2171700" algn="l"/>
                <a:tab pos="2895600" algn="l"/>
              </a:tabLst>
              <a:defRPr>
                <a:solidFill>
                  <a:schemeClr val="bg1"/>
                </a:solidFill>
                <a:latin typeface="Arial" panose="020B0604020202020204" pitchFamily="34" charset="0"/>
                <a:cs typeface="DejaVu Sans" charset="0"/>
              </a:defRPr>
            </a:lvl3pPr>
            <a:lvl4pPr>
              <a:tabLst>
                <a:tab pos="723900" algn="l"/>
                <a:tab pos="1447800" algn="l"/>
                <a:tab pos="2171700" algn="l"/>
                <a:tab pos="2895600" algn="l"/>
              </a:tabLst>
              <a:defRPr>
                <a:solidFill>
                  <a:schemeClr val="bg1"/>
                </a:solidFill>
                <a:latin typeface="Arial" panose="020B0604020202020204" pitchFamily="34" charset="0"/>
                <a:cs typeface="DejaVu Sans" charset="0"/>
              </a:defRPr>
            </a:lvl4pPr>
            <a:lvl5pPr>
              <a:tabLst>
                <a:tab pos="723900" algn="l"/>
                <a:tab pos="1447800" algn="l"/>
                <a:tab pos="2171700" algn="l"/>
                <a:tab pos="28956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cs typeface="DejaVu Sans" charset="0"/>
              </a:defRPr>
            </a:lvl9pPr>
          </a:lstStyle>
          <a:p>
            <a:fld id="{2C8A97FD-2152-4501-8597-0D165E9D8360}" type="slidenum">
              <a:rPr lang="en-GB" altLang="en-US" smtClean="0">
                <a:solidFill>
                  <a:srgbClr val="000000"/>
                </a:solidFill>
                <a:latin typeface="Calibri" panose="020F0502020204030204" pitchFamily="34" charset="0"/>
              </a:rPr>
              <a:pPr/>
              <a:t>29</a:t>
            </a:fld>
            <a:endParaRPr lang="en-GB"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047284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t-EE" altLang="et-EE"/>
          </a:p>
        </p:txBody>
      </p:sp>
      <p:sp>
        <p:nvSpPr>
          <p:cNvPr id="5" name="Rectangle 5"/>
          <p:cNvSpPr>
            <a:spLocks noGrp="1" noChangeArrowheads="1"/>
          </p:cNvSpPr>
          <p:nvPr>
            <p:ph type="ftr" sz="quarter" idx="11"/>
          </p:nvPr>
        </p:nvSpPr>
        <p:spPr/>
        <p:txBody>
          <a:bodyPr/>
          <a:lstStyle>
            <a:lvl1pPr>
              <a:defRPr/>
            </a:lvl1pPr>
          </a:lstStyle>
          <a:p>
            <a:pPr>
              <a:defRPr/>
            </a:pPr>
            <a:endParaRPr lang="et-EE" altLang="et-EE"/>
          </a:p>
        </p:txBody>
      </p:sp>
      <p:sp>
        <p:nvSpPr>
          <p:cNvPr id="6" name="Rectangle 6"/>
          <p:cNvSpPr>
            <a:spLocks noGrp="1" noChangeArrowheads="1"/>
          </p:cNvSpPr>
          <p:nvPr>
            <p:ph type="sldNum" sz="quarter" idx="12"/>
          </p:nvPr>
        </p:nvSpPr>
        <p:spPr/>
        <p:txBody>
          <a:bodyPr/>
          <a:lstStyle>
            <a:lvl1pPr>
              <a:defRPr/>
            </a:lvl1pPr>
          </a:lstStyle>
          <a:p>
            <a:pPr>
              <a:defRPr/>
            </a:pPr>
            <a:fld id="{F0795FDC-A860-415C-9FD7-DB9301662431}" type="slidenum">
              <a:rPr lang="et-EE" altLang="et-EE"/>
              <a:pPr>
                <a:defRPr/>
              </a:pPr>
              <a:t>‹#›</a:t>
            </a:fld>
            <a:endParaRPr lang="et-EE" altLang="et-EE"/>
          </a:p>
        </p:txBody>
      </p:sp>
    </p:spTree>
    <p:extLst>
      <p:ext uri="{BB962C8B-B14F-4D97-AF65-F5344CB8AC3E}">
        <p14:creationId xmlns:p14="http://schemas.microsoft.com/office/powerpoint/2010/main" val="1869260982"/>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t-EE" altLang="et-EE"/>
          </a:p>
        </p:txBody>
      </p:sp>
      <p:sp>
        <p:nvSpPr>
          <p:cNvPr id="5" name="Rectangle 5"/>
          <p:cNvSpPr>
            <a:spLocks noGrp="1" noChangeArrowheads="1"/>
          </p:cNvSpPr>
          <p:nvPr>
            <p:ph type="ftr" sz="quarter" idx="11"/>
          </p:nvPr>
        </p:nvSpPr>
        <p:spPr/>
        <p:txBody>
          <a:bodyPr/>
          <a:lstStyle>
            <a:lvl1pPr>
              <a:defRPr/>
            </a:lvl1pPr>
          </a:lstStyle>
          <a:p>
            <a:pPr>
              <a:defRPr/>
            </a:pPr>
            <a:endParaRPr lang="et-EE" altLang="et-EE"/>
          </a:p>
        </p:txBody>
      </p:sp>
      <p:sp>
        <p:nvSpPr>
          <p:cNvPr id="6" name="Rectangle 6"/>
          <p:cNvSpPr>
            <a:spLocks noGrp="1" noChangeArrowheads="1"/>
          </p:cNvSpPr>
          <p:nvPr>
            <p:ph type="sldNum" sz="quarter" idx="12"/>
          </p:nvPr>
        </p:nvSpPr>
        <p:spPr/>
        <p:txBody>
          <a:bodyPr/>
          <a:lstStyle>
            <a:lvl1pPr>
              <a:defRPr/>
            </a:lvl1pPr>
          </a:lstStyle>
          <a:p>
            <a:pPr>
              <a:defRPr/>
            </a:pPr>
            <a:fld id="{3B17366B-29A0-4D39-AF2E-145DB00A691B}" type="slidenum">
              <a:rPr lang="et-EE" altLang="et-EE"/>
              <a:pPr>
                <a:defRPr/>
              </a:pPr>
              <a:t>‹#›</a:t>
            </a:fld>
            <a:endParaRPr lang="et-EE" altLang="et-EE"/>
          </a:p>
        </p:txBody>
      </p:sp>
    </p:spTree>
    <p:extLst>
      <p:ext uri="{BB962C8B-B14F-4D97-AF65-F5344CB8AC3E}">
        <p14:creationId xmlns:p14="http://schemas.microsoft.com/office/powerpoint/2010/main" val="1097601364"/>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t-EE" altLang="et-EE"/>
          </a:p>
        </p:txBody>
      </p:sp>
      <p:sp>
        <p:nvSpPr>
          <p:cNvPr id="5" name="Rectangle 5"/>
          <p:cNvSpPr>
            <a:spLocks noGrp="1" noChangeArrowheads="1"/>
          </p:cNvSpPr>
          <p:nvPr>
            <p:ph type="ftr" sz="quarter" idx="11"/>
          </p:nvPr>
        </p:nvSpPr>
        <p:spPr/>
        <p:txBody>
          <a:bodyPr/>
          <a:lstStyle>
            <a:lvl1pPr>
              <a:defRPr/>
            </a:lvl1pPr>
          </a:lstStyle>
          <a:p>
            <a:pPr>
              <a:defRPr/>
            </a:pPr>
            <a:endParaRPr lang="et-EE" altLang="et-EE"/>
          </a:p>
        </p:txBody>
      </p:sp>
      <p:sp>
        <p:nvSpPr>
          <p:cNvPr id="6" name="Rectangle 6"/>
          <p:cNvSpPr>
            <a:spLocks noGrp="1" noChangeArrowheads="1"/>
          </p:cNvSpPr>
          <p:nvPr>
            <p:ph type="sldNum" sz="quarter" idx="12"/>
          </p:nvPr>
        </p:nvSpPr>
        <p:spPr/>
        <p:txBody>
          <a:bodyPr/>
          <a:lstStyle>
            <a:lvl1pPr>
              <a:defRPr/>
            </a:lvl1pPr>
          </a:lstStyle>
          <a:p>
            <a:pPr>
              <a:defRPr/>
            </a:pPr>
            <a:fld id="{FC9584F6-FE0B-453C-B39E-9C46E29920EE}" type="slidenum">
              <a:rPr lang="et-EE" altLang="et-EE"/>
              <a:pPr>
                <a:defRPr/>
              </a:pPr>
              <a:t>‹#›</a:t>
            </a:fld>
            <a:endParaRPr lang="et-EE" altLang="et-EE"/>
          </a:p>
        </p:txBody>
      </p:sp>
    </p:spTree>
    <p:extLst>
      <p:ext uri="{BB962C8B-B14F-4D97-AF65-F5344CB8AC3E}">
        <p14:creationId xmlns:p14="http://schemas.microsoft.com/office/powerpoint/2010/main" val="2156263312"/>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t-EE" altLang="et-EE"/>
          </a:p>
        </p:txBody>
      </p:sp>
      <p:sp>
        <p:nvSpPr>
          <p:cNvPr id="6" name="Rectangle 5"/>
          <p:cNvSpPr>
            <a:spLocks noGrp="1" noChangeArrowheads="1"/>
          </p:cNvSpPr>
          <p:nvPr>
            <p:ph type="ftr" sz="quarter" idx="11"/>
          </p:nvPr>
        </p:nvSpPr>
        <p:spPr/>
        <p:txBody>
          <a:bodyPr/>
          <a:lstStyle>
            <a:lvl1pPr>
              <a:defRPr/>
            </a:lvl1pPr>
          </a:lstStyle>
          <a:p>
            <a:pPr>
              <a:defRPr/>
            </a:pPr>
            <a:endParaRPr lang="et-EE" altLang="et-EE"/>
          </a:p>
        </p:txBody>
      </p:sp>
      <p:sp>
        <p:nvSpPr>
          <p:cNvPr id="7" name="Rectangle 6"/>
          <p:cNvSpPr>
            <a:spLocks noGrp="1" noChangeArrowheads="1"/>
          </p:cNvSpPr>
          <p:nvPr>
            <p:ph type="sldNum" sz="quarter" idx="12"/>
          </p:nvPr>
        </p:nvSpPr>
        <p:spPr/>
        <p:txBody>
          <a:bodyPr/>
          <a:lstStyle>
            <a:lvl1pPr>
              <a:defRPr/>
            </a:lvl1pPr>
          </a:lstStyle>
          <a:p>
            <a:pPr>
              <a:defRPr/>
            </a:pPr>
            <a:fld id="{3BDE5058-B16A-40A6-B350-C1B30DF3A0BC}" type="slidenum">
              <a:rPr lang="et-EE" altLang="et-EE"/>
              <a:pPr>
                <a:defRPr/>
              </a:pPr>
              <a:t>‹#›</a:t>
            </a:fld>
            <a:endParaRPr lang="et-EE" altLang="et-EE"/>
          </a:p>
        </p:txBody>
      </p:sp>
    </p:spTree>
    <p:extLst>
      <p:ext uri="{BB962C8B-B14F-4D97-AF65-F5344CB8AC3E}">
        <p14:creationId xmlns:p14="http://schemas.microsoft.com/office/powerpoint/2010/main" val="2486180392"/>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t-EE" altLang="et-EE"/>
          </a:p>
        </p:txBody>
      </p:sp>
      <p:sp>
        <p:nvSpPr>
          <p:cNvPr id="8" name="Rectangle 5"/>
          <p:cNvSpPr>
            <a:spLocks noGrp="1" noChangeArrowheads="1"/>
          </p:cNvSpPr>
          <p:nvPr>
            <p:ph type="ftr" sz="quarter" idx="11"/>
          </p:nvPr>
        </p:nvSpPr>
        <p:spPr/>
        <p:txBody>
          <a:bodyPr/>
          <a:lstStyle>
            <a:lvl1pPr>
              <a:defRPr/>
            </a:lvl1pPr>
          </a:lstStyle>
          <a:p>
            <a:pPr>
              <a:defRPr/>
            </a:pPr>
            <a:endParaRPr lang="et-EE" altLang="et-EE"/>
          </a:p>
        </p:txBody>
      </p:sp>
      <p:sp>
        <p:nvSpPr>
          <p:cNvPr id="9" name="Rectangle 6"/>
          <p:cNvSpPr>
            <a:spLocks noGrp="1" noChangeArrowheads="1"/>
          </p:cNvSpPr>
          <p:nvPr>
            <p:ph type="sldNum" sz="quarter" idx="12"/>
          </p:nvPr>
        </p:nvSpPr>
        <p:spPr/>
        <p:txBody>
          <a:bodyPr/>
          <a:lstStyle>
            <a:lvl1pPr>
              <a:defRPr/>
            </a:lvl1pPr>
          </a:lstStyle>
          <a:p>
            <a:pPr>
              <a:defRPr/>
            </a:pPr>
            <a:fld id="{1EE44BED-5031-4E24-A7BD-80A268235E69}" type="slidenum">
              <a:rPr lang="et-EE" altLang="et-EE"/>
              <a:pPr>
                <a:defRPr/>
              </a:pPr>
              <a:t>‹#›</a:t>
            </a:fld>
            <a:endParaRPr lang="et-EE" altLang="et-EE"/>
          </a:p>
        </p:txBody>
      </p:sp>
    </p:spTree>
    <p:extLst>
      <p:ext uri="{BB962C8B-B14F-4D97-AF65-F5344CB8AC3E}">
        <p14:creationId xmlns:p14="http://schemas.microsoft.com/office/powerpoint/2010/main" val="592337807"/>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t-EE" altLang="et-EE"/>
          </a:p>
        </p:txBody>
      </p:sp>
      <p:sp>
        <p:nvSpPr>
          <p:cNvPr id="4" name="Rectangle 5"/>
          <p:cNvSpPr>
            <a:spLocks noGrp="1" noChangeArrowheads="1"/>
          </p:cNvSpPr>
          <p:nvPr>
            <p:ph type="ftr" sz="quarter" idx="11"/>
          </p:nvPr>
        </p:nvSpPr>
        <p:spPr/>
        <p:txBody>
          <a:bodyPr/>
          <a:lstStyle>
            <a:lvl1pPr>
              <a:defRPr/>
            </a:lvl1pPr>
          </a:lstStyle>
          <a:p>
            <a:pPr>
              <a:defRPr/>
            </a:pPr>
            <a:endParaRPr lang="et-EE" altLang="et-EE"/>
          </a:p>
        </p:txBody>
      </p:sp>
      <p:sp>
        <p:nvSpPr>
          <p:cNvPr id="5" name="Rectangle 6"/>
          <p:cNvSpPr>
            <a:spLocks noGrp="1" noChangeArrowheads="1"/>
          </p:cNvSpPr>
          <p:nvPr>
            <p:ph type="sldNum" sz="quarter" idx="12"/>
          </p:nvPr>
        </p:nvSpPr>
        <p:spPr/>
        <p:txBody>
          <a:bodyPr/>
          <a:lstStyle>
            <a:lvl1pPr>
              <a:defRPr/>
            </a:lvl1pPr>
          </a:lstStyle>
          <a:p>
            <a:pPr>
              <a:defRPr/>
            </a:pPr>
            <a:fld id="{5C55AA32-04E8-4F89-87B9-07F899F04DC0}" type="slidenum">
              <a:rPr lang="et-EE" altLang="et-EE"/>
              <a:pPr>
                <a:defRPr/>
              </a:pPr>
              <a:t>‹#›</a:t>
            </a:fld>
            <a:endParaRPr lang="et-EE" altLang="et-EE"/>
          </a:p>
        </p:txBody>
      </p:sp>
    </p:spTree>
    <p:extLst>
      <p:ext uri="{BB962C8B-B14F-4D97-AF65-F5344CB8AC3E}">
        <p14:creationId xmlns:p14="http://schemas.microsoft.com/office/powerpoint/2010/main" val="2393358629"/>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t-EE" altLang="et-EE"/>
          </a:p>
        </p:txBody>
      </p:sp>
      <p:sp>
        <p:nvSpPr>
          <p:cNvPr id="3" name="Rectangle 5"/>
          <p:cNvSpPr>
            <a:spLocks noGrp="1" noChangeArrowheads="1"/>
          </p:cNvSpPr>
          <p:nvPr>
            <p:ph type="ftr" sz="quarter" idx="11"/>
          </p:nvPr>
        </p:nvSpPr>
        <p:spPr/>
        <p:txBody>
          <a:bodyPr/>
          <a:lstStyle>
            <a:lvl1pPr>
              <a:defRPr/>
            </a:lvl1pPr>
          </a:lstStyle>
          <a:p>
            <a:pPr>
              <a:defRPr/>
            </a:pPr>
            <a:endParaRPr lang="et-EE" altLang="et-EE"/>
          </a:p>
        </p:txBody>
      </p:sp>
      <p:sp>
        <p:nvSpPr>
          <p:cNvPr id="4" name="Rectangle 6"/>
          <p:cNvSpPr>
            <a:spLocks noGrp="1" noChangeArrowheads="1"/>
          </p:cNvSpPr>
          <p:nvPr>
            <p:ph type="sldNum" sz="quarter" idx="12"/>
          </p:nvPr>
        </p:nvSpPr>
        <p:spPr/>
        <p:txBody>
          <a:bodyPr/>
          <a:lstStyle>
            <a:lvl1pPr>
              <a:defRPr/>
            </a:lvl1pPr>
          </a:lstStyle>
          <a:p>
            <a:pPr>
              <a:defRPr/>
            </a:pPr>
            <a:fld id="{B63AD89F-A65B-44EA-8454-85BB8DBC01D2}" type="slidenum">
              <a:rPr lang="et-EE" altLang="et-EE"/>
              <a:pPr>
                <a:defRPr/>
              </a:pPr>
              <a:t>‹#›</a:t>
            </a:fld>
            <a:endParaRPr lang="et-EE" altLang="et-EE"/>
          </a:p>
        </p:txBody>
      </p:sp>
    </p:spTree>
    <p:extLst>
      <p:ext uri="{BB962C8B-B14F-4D97-AF65-F5344CB8AC3E}">
        <p14:creationId xmlns:p14="http://schemas.microsoft.com/office/powerpoint/2010/main" val="2463704181"/>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t-EE" altLang="et-EE"/>
          </a:p>
        </p:txBody>
      </p:sp>
      <p:sp>
        <p:nvSpPr>
          <p:cNvPr id="6" name="Rectangle 5"/>
          <p:cNvSpPr>
            <a:spLocks noGrp="1" noChangeArrowheads="1"/>
          </p:cNvSpPr>
          <p:nvPr>
            <p:ph type="ftr" sz="quarter" idx="11"/>
          </p:nvPr>
        </p:nvSpPr>
        <p:spPr/>
        <p:txBody>
          <a:bodyPr/>
          <a:lstStyle>
            <a:lvl1pPr>
              <a:defRPr/>
            </a:lvl1pPr>
          </a:lstStyle>
          <a:p>
            <a:pPr>
              <a:defRPr/>
            </a:pPr>
            <a:endParaRPr lang="et-EE" altLang="et-EE"/>
          </a:p>
        </p:txBody>
      </p:sp>
      <p:sp>
        <p:nvSpPr>
          <p:cNvPr id="7" name="Rectangle 6"/>
          <p:cNvSpPr>
            <a:spLocks noGrp="1" noChangeArrowheads="1"/>
          </p:cNvSpPr>
          <p:nvPr>
            <p:ph type="sldNum" sz="quarter" idx="12"/>
          </p:nvPr>
        </p:nvSpPr>
        <p:spPr/>
        <p:txBody>
          <a:bodyPr/>
          <a:lstStyle>
            <a:lvl1pPr>
              <a:defRPr/>
            </a:lvl1pPr>
          </a:lstStyle>
          <a:p>
            <a:pPr>
              <a:defRPr/>
            </a:pPr>
            <a:fld id="{14AE45BB-C59D-4D95-8FD3-D0148A649896}" type="slidenum">
              <a:rPr lang="et-EE" altLang="et-EE"/>
              <a:pPr>
                <a:defRPr/>
              </a:pPr>
              <a:t>‹#›</a:t>
            </a:fld>
            <a:endParaRPr lang="et-EE" altLang="et-EE"/>
          </a:p>
        </p:txBody>
      </p:sp>
    </p:spTree>
    <p:extLst>
      <p:ext uri="{BB962C8B-B14F-4D97-AF65-F5344CB8AC3E}">
        <p14:creationId xmlns:p14="http://schemas.microsoft.com/office/powerpoint/2010/main" val="945062239"/>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t-EE" altLang="et-EE"/>
          </a:p>
        </p:txBody>
      </p:sp>
      <p:sp>
        <p:nvSpPr>
          <p:cNvPr id="6" name="Rectangle 5"/>
          <p:cNvSpPr>
            <a:spLocks noGrp="1" noChangeArrowheads="1"/>
          </p:cNvSpPr>
          <p:nvPr>
            <p:ph type="ftr" sz="quarter" idx="11"/>
          </p:nvPr>
        </p:nvSpPr>
        <p:spPr/>
        <p:txBody>
          <a:bodyPr/>
          <a:lstStyle>
            <a:lvl1pPr>
              <a:defRPr/>
            </a:lvl1pPr>
          </a:lstStyle>
          <a:p>
            <a:pPr>
              <a:defRPr/>
            </a:pPr>
            <a:endParaRPr lang="et-EE" altLang="et-EE"/>
          </a:p>
        </p:txBody>
      </p:sp>
      <p:sp>
        <p:nvSpPr>
          <p:cNvPr id="7" name="Rectangle 6"/>
          <p:cNvSpPr>
            <a:spLocks noGrp="1" noChangeArrowheads="1"/>
          </p:cNvSpPr>
          <p:nvPr>
            <p:ph type="sldNum" sz="quarter" idx="12"/>
          </p:nvPr>
        </p:nvSpPr>
        <p:spPr/>
        <p:txBody>
          <a:bodyPr/>
          <a:lstStyle>
            <a:lvl1pPr>
              <a:defRPr/>
            </a:lvl1pPr>
          </a:lstStyle>
          <a:p>
            <a:pPr>
              <a:defRPr/>
            </a:pPr>
            <a:fld id="{7DE41755-83D7-485C-A4F5-004E78E00685}" type="slidenum">
              <a:rPr lang="et-EE" altLang="et-EE"/>
              <a:pPr>
                <a:defRPr/>
              </a:pPr>
              <a:t>‹#›</a:t>
            </a:fld>
            <a:endParaRPr lang="et-EE" altLang="et-EE"/>
          </a:p>
        </p:txBody>
      </p:sp>
    </p:spTree>
    <p:extLst>
      <p:ext uri="{BB962C8B-B14F-4D97-AF65-F5344CB8AC3E}">
        <p14:creationId xmlns:p14="http://schemas.microsoft.com/office/powerpoint/2010/main" val="115350199"/>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t-EE" altLang="et-EE"/>
          </a:p>
        </p:txBody>
      </p:sp>
      <p:sp>
        <p:nvSpPr>
          <p:cNvPr id="5" name="Rectangle 5"/>
          <p:cNvSpPr>
            <a:spLocks noGrp="1" noChangeArrowheads="1"/>
          </p:cNvSpPr>
          <p:nvPr>
            <p:ph type="ftr" sz="quarter" idx="11"/>
          </p:nvPr>
        </p:nvSpPr>
        <p:spPr/>
        <p:txBody>
          <a:bodyPr/>
          <a:lstStyle>
            <a:lvl1pPr>
              <a:defRPr/>
            </a:lvl1pPr>
          </a:lstStyle>
          <a:p>
            <a:pPr>
              <a:defRPr/>
            </a:pPr>
            <a:endParaRPr lang="et-EE" altLang="et-EE"/>
          </a:p>
        </p:txBody>
      </p:sp>
      <p:sp>
        <p:nvSpPr>
          <p:cNvPr id="6" name="Rectangle 6"/>
          <p:cNvSpPr>
            <a:spLocks noGrp="1" noChangeArrowheads="1"/>
          </p:cNvSpPr>
          <p:nvPr>
            <p:ph type="sldNum" sz="quarter" idx="12"/>
          </p:nvPr>
        </p:nvSpPr>
        <p:spPr/>
        <p:txBody>
          <a:bodyPr/>
          <a:lstStyle>
            <a:lvl1pPr>
              <a:defRPr/>
            </a:lvl1pPr>
          </a:lstStyle>
          <a:p>
            <a:pPr>
              <a:defRPr/>
            </a:pPr>
            <a:fld id="{39A83F1B-D4C8-4D02-B751-AFADC17E6667}" type="slidenum">
              <a:rPr lang="et-EE" altLang="et-EE"/>
              <a:pPr>
                <a:defRPr/>
              </a:pPr>
              <a:t>‹#›</a:t>
            </a:fld>
            <a:endParaRPr lang="et-EE" altLang="et-EE"/>
          </a:p>
        </p:txBody>
      </p:sp>
    </p:spTree>
    <p:extLst>
      <p:ext uri="{BB962C8B-B14F-4D97-AF65-F5344CB8AC3E}">
        <p14:creationId xmlns:p14="http://schemas.microsoft.com/office/powerpoint/2010/main" val="613223916"/>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t-EE" altLang="et-EE"/>
          </a:p>
        </p:txBody>
      </p:sp>
      <p:sp>
        <p:nvSpPr>
          <p:cNvPr id="5" name="Rectangle 5"/>
          <p:cNvSpPr>
            <a:spLocks noGrp="1" noChangeArrowheads="1"/>
          </p:cNvSpPr>
          <p:nvPr>
            <p:ph type="ftr" sz="quarter" idx="11"/>
          </p:nvPr>
        </p:nvSpPr>
        <p:spPr/>
        <p:txBody>
          <a:bodyPr/>
          <a:lstStyle>
            <a:lvl1pPr>
              <a:defRPr/>
            </a:lvl1pPr>
          </a:lstStyle>
          <a:p>
            <a:pPr>
              <a:defRPr/>
            </a:pPr>
            <a:endParaRPr lang="et-EE" altLang="et-EE"/>
          </a:p>
        </p:txBody>
      </p:sp>
      <p:sp>
        <p:nvSpPr>
          <p:cNvPr id="6" name="Rectangle 6"/>
          <p:cNvSpPr>
            <a:spLocks noGrp="1" noChangeArrowheads="1"/>
          </p:cNvSpPr>
          <p:nvPr>
            <p:ph type="sldNum" sz="quarter" idx="12"/>
          </p:nvPr>
        </p:nvSpPr>
        <p:spPr/>
        <p:txBody>
          <a:bodyPr/>
          <a:lstStyle>
            <a:lvl1pPr>
              <a:defRPr/>
            </a:lvl1pPr>
          </a:lstStyle>
          <a:p>
            <a:pPr>
              <a:defRPr/>
            </a:pPr>
            <a:fld id="{CFCA3EA6-DA79-4AC3-8ABE-469B8D5040D2}" type="slidenum">
              <a:rPr lang="et-EE" altLang="et-EE"/>
              <a:pPr>
                <a:defRPr/>
              </a:pPr>
              <a:t>‹#›</a:t>
            </a:fld>
            <a:endParaRPr lang="et-EE" altLang="et-EE"/>
          </a:p>
        </p:txBody>
      </p:sp>
    </p:spTree>
    <p:extLst>
      <p:ext uri="{BB962C8B-B14F-4D97-AF65-F5344CB8AC3E}">
        <p14:creationId xmlns:p14="http://schemas.microsoft.com/office/powerpoint/2010/main" val="2908547928"/>
      </p:ext>
    </p:extLst>
  </p:cSld>
  <p:clrMapOvr>
    <a:masterClrMapping/>
  </p:clrMapOvr>
  <p:transition>
    <p:cu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alf Screen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itle 10"/>
          <p:cNvSpPr>
            <a:spLocks noGrp="1"/>
          </p:cNvSpPr>
          <p:nvPr>
            <p:ph type="title" hasCustomPrompt="1"/>
          </p:nvPr>
        </p:nvSpPr>
        <p:spPr>
          <a:xfrm>
            <a:off x="4578049" y="766037"/>
            <a:ext cx="3598333" cy="840164"/>
          </a:xfrm>
        </p:spPr>
        <p:txBody>
          <a:bodyPr anchor="t">
            <a:noAutofit/>
          </a:bodyPr>
          <a:lstStyle>
            <a:lvl1pPr algn="l">
              <a:defRPr sz="3600" b="1" i="0" cap="all" spc="0">
                <a:solidFill>
                  <a:srgbClr val="FFFFFF"/>
                </a:solidFill>
                <a:latin typeface="Century Gothic"/>
                <a:cs typeface="Century Gothic"/>
              </a:defRPr>
            </a:lvl1pPr>
          </a:lstStyle>
          <a:p>
            <a:r>
              <a:rPr lang="en-AU" dirty="0"/>
              <a:t>Title</a:t>
            </a:r>
            <a:endParaRPr lang="en-US" dirty="0"/>
          </a:p>
        </p:txBody>
      </p:sp>
      <p:sp>
        <p:nvSpPr>
          <p:cNvPr id="13" name="Text Placeholder 12"/>
          <p:cNvSpPr>
            <a:spLocks noGrp="1"/>
          </p:cNvSpPr>
          <p:nvPr>
            <p:ph type="body" sz="quarter" idx="10"/>
          </p:nvPr>
        </p:nvSpPr>
        <p:spPr>
          <a:xfrm>
            <a:off x="4578351" y="1661586"/>
            <a:ext cx="3597275" cy="4423833"/>
          </a:xfrm>
        </p:spPr>
        <p:txBody>
          <a:bodyPr>
            <a:noAutofit/>
          </a:bodyPr>
          <a:lstStyle>
            <a:lvl1pPr>
              <a:defRPr sz="1800" b="0" i="0" baseline="0">
                <a:solidFill>
                  <a:srgbClr val="FFFFFF"/>
                </a:solidFill>
                <a:latin typeface="Century Gothic"/>
                <a:cs typeface="Century Gothic"/>
              </a:defRPr>
            </a:lvl1pPr>
            <a:lvl2pPr>
              <a:defRPr sz="1800" b="0" i="0">
                <a:solidFill>
                  <a:srgbClr val="FFFFFF"/>
                </a:solidFill>
                <a:latin typeface="Century Gothic"/>
                <a:cs typeface="Century Gothic"/>
              </a:defRPr>
            </a:lvl2pPr>
            <a:lvl3pPr>
              <a:defRPr sz="1800" b="0" i="0">
                <a:solidFill>
                  <a:srgbClr val="FFFFFF"/>
                </a:solidFill>
                <a:latin typeface="Century Gothic"/>
                <a:cs typeface="Century Gothic"/>
              </a:defRPr>
            </a:lvl3pPr>
            <a:lvl4pPr>
              <a:defRPr sz="1800" b="0" i="0">
                <a:solidFill>
                  <a:srgbClr val="FFFFFF"/>
                </a:solidFill>
                <a:latin typeface="Century Gothic"/>
                <a:cs typeface="Century Gothic"/>
              </a:defRPr>
            </a:lvl4pPr>
            <a:lvl5pPr>
              <a:defRPr sz="1800" b="0" i="0">
                <a:solidFill>
                  <a:srgbClr val="FFFFFF"/>
                </a:solidFill>
                <a:latin typeface="Century Gothic"/>
                <a:cs typeface="Century Gothic"/>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a:p>
            <a:pPr lvl="0"/>
            <a:endParaRPr lang="en-US" dirty="0"/>
          </a:p>
        </p:txBody>
      </p:sp>
      <p:sp>
        <p:nvSpPr>
          <p:cNvPr id="15" name="Text Placeholder 14"/>
          <p:cNvSpPr>
            <a:spLocks noGrp="1"/>
          </p:cNvSpPr>
          <p:nvPr>
            <p:ph type="body" sz="quarter" idx="11" hasCustomPrompt="1"/>
          </p:nvPr>
        </p:nvSpPr>
        <p:spPr>
          <a:xfrm>
            <a:off x="4578351" y="6132891"/>
            <a:ext cx="3597275" cy="283633"/>
          </a:xfrm>
        </p:spPr>
        <p:txBody>
          <a:bodyPr>
            <a:noAutofit/>
          </a:bodyPr>
          <a:lstStyle>
            <a:lvl1pPr marL="0" indent="0" algn="r">
              <a:buNone/>
              <a:defRPr sz="900" b="0" i="0">
                <a:solidFill>
                  <a:srgbClr val="FFFFFF"/>
                </a:solidFill>
                <a:latin typeface="Century Gothic"/>
                <a:cs typeface="Century Gothic"/>
              </a:defRPr>
            </a:lvl1pPr>
          </a:lstStyle>
          <a:p>
            <a:pPr lvl="0"/>
            <a:r>
              <a:rPr lang="en-AU" dirty="0"/>
              <a:t>Attribution #</a:t>
            </a:r>
            <a:endParaRPr lang="en-US" dirty="0"/>
          </a:p>
        </p:txBody>
      </p:sp>
    </p:spTree>
    <p:extLst>
      <p:ext uri="{BB962C8B-B14F-4D97-AF65-F5344CB8AC3E}">
        <p14:creationId xmlns:p14="http://schemas.microsoft.com/office/powerpoint/2010/main" val="383585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alphaModFix amt="51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t-EE"/>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t-EE"/>
              <a:t>Click to edit Master text styles</a:t>
            </a:r>
          </a:p>
          <a:p>
            <a:pPr lvl="1"/>
            <a:r>
              <a:rPr lang="en-GB" altLang="et-EE"/>
              <a:t>Second level</a:t>
            </a:r>
          </a:p>
          <a:p>
            <a:pPr lvl="2"/>
            <a:r>
              <a:rPr lang="en-GB" altLang="et-EE"/>
              <a:t>Third level</a:t>
            </a:r>
          </a:p>
          <a:p>
            <a:pPr lvl="3"/>
            <a:r>
              <a:rPr lang="en-GB" altLang="et-EE"/>
              <a:t>Fourth level</a:t>
            </a:r>
          </a:p>
          <a:p>
            <a:pPr lvl="4"/>
            <a:r>
              <a:rPr lang="en-GB" altLang="et-EE"/>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solidFill>
                  <a:schemeClr val="tx1"/>
                </a:solidFill>
                <a:effectLst/>
              </a:defRPr>
            </a:lvl1pPr>
          </a:lstStyle>
          <a:p>
            <a:pPr>
              <a:defRPr/>
            </a:pPr>
            <a:endParaRPr lang="et-EE" altLang="et-E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effectLst/>
              </a:defRPr>
            </a:lvl1pPr>
          </a:lstStyle>
          <a:p>
            <a:pPr>
              <a:defRPr/>
            </a:pPr>
            <a:endParaRPr lang="et-EE" altLang="et-E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effectLst/>
              </a:defRPr>
            </a:lvl1pPr>
          </a:lstStyle>
          <a:p>
            <a:pPr>
              <a:defRPr/>
            </a:pPr>
            <a:fld id="{436542C3-638B-4F04-96E8-1CAAAFAAD721}" type="slidenum">
              <a:rPr lang="et-EE" altLang="et-EE"/>
              <a:pPr>
                <a:defRPr/>
              </a:pPr>
              <a:t>‹#›</a:t>
            </a:fld>
            <a:endParaRPr lang="et-EE" altLang="et-EE"/>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transition>
    <p:cut/>
  </p:transition>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rs-C45540S0"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ipcc.ch/report/sixth-assessment-report-working-group-ii/"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rs-C45540S0" TargetMode="External"/><Relationship Id="rId13" Type="http://schemas.openxmlformats.org/officeDocument/2006/relationships/hyperlink" Target="https://www.youtube.com/watch?v=IGVUFte8GvE" TargetMode="External"/><Relationship Id="rId18" Type="http://schemas.openxmlformats.org/officeDocument/2006/relationships/hyperlink" Target="https://www.youtube.com/watch?v=XIE17h6amEg" TargetMode="External"/><Relationship Id="rId3" Type="http://schemas.openxmlformats.org/officeDocument/2006/relationships/hyperlink" Target="https://www.youtube.com/watch?v=BPCnde7usek" TargetMode="External"/><Relationship Id="rId7" Type="http://schemas.openxmlformats.org/officeDocument/2006/relationships/hyperlink" Target="https://www.youtube.com/watch?v=WEK8XnBnlNI" TargetMode="External"/><Relationship Id="rId12" Type="http://schemas.openxmlformats.org/officeDocument/2006/relationships/hyperlink" Target="https://www.youtube.com/watch?v=RnWnsS2z0ug" TargetMode="External"/><Relationship Id="rId17" Type="http://schemas.openxmlformats.org/officeDocument/2006/relationships/hyperlink" Target="https://www.youtube.com/watch?v=sJ8fpA_DJdI" TargetMode="External"/><Relationship Id="rId2" Type="http://schemas.openxmlformats.org/officeDocument/2006/relationships/hyperlink" Target="https://www.youtube.com/watch?v=WH5wR0AMw5g" TargetMode="External"/><Relationship Id="rId16" Type="http://schemas.openxmlformats.org/officeDocument/2006/relationships/hyperlink" Target="https://www.youtube.com/watch?v=DTNG48I5XVU" TargetMode="External"/><Relationship Id="rId1" Type="http://schemas.openxmlformats.org/officeDocument/2006/relationships/slideLayout" Target="../slideLayouts/slideLayout2.xml"/><Relationship Id="rId6" Type="http://schemas.openxmlformats.org/officeDocument/2006/relationships/hyperlink" Target="https://www.youtube.com/watch?v=xD9obOCkc5k" TargetMode="External"/><Relationship Id="rId11" Type="http://schemas.openxmlformats.org/officeDocument/2006/relationships/hyperlink" Target="https://www.youtube.com/watch?v=1AeQVJUsveU" TargetMode="External"/><Relationship Id="rId5" Type="http://schemas.openxmlformats.org/officeDocument/2006/relationships/hyperlink" Target="https://www.youtube.com/watch?v=0bCztD_YOYU" TargetMode="External"/><Relationship Id="rId15" Type="http://schemas.openxmlformats.org/officeDocument/2006/relationships/hyperlink" Target="https://www.youtube.com/watch?v=uqmyBd0xW3I" TargetMode="External"/><Relationship Id="rId10" Type="http://schemas.openxmlformats.org/officeDocument/2006/relationships/hyperlink" Target="https://www.youtube.com/watch?v=fQVuxf0QP0Y" TargetMode="External"/><Relationship Id="rId4" Type="http://schemas.openxmlformats.org/officeDocument/2006/relationships/hyperlink" Target="https://www.youtube.com/watch?v=-3n4j96_Xac" TargetMode="External"/><Relationship Id="rId9" Type="http://schemas.openxmlformats.org/officeDocument/2006/relationships/hyperlink" Target="https://www.youtube.com/watch?v=M341BRU5fbM" TargetMode="External"/><Relationship Id="rId14" Type="http://schemas.openxmlformats.org/officeDocument/2006/relationships/hyperlink" Target="https://www.youtube.com/watch?v=0bWtQmVapN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08520" y="-99392"/>
            <a:ext cx="9252520" cy="7920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a:ln>
                <a:noFill/>
              </a:ln>
              <a:solidFill>
                <a:srgbClr val="663300"/>
              </a:solidFill>
              <a:effectLst>
                <a:outerShdw blurRad="38100" dist="38100" dir="2700000" algn="tl">
                  <a:srgbClr val="000000">
                    <a:alpha val="43137"/>
                  </a:srgbClr>
                </a:outerShdw>
              </a:effectLst>
              <a:latin typeface="Times New Roman" panose="02020603050405020304" pitchFamily="18" charset="0"/>
            </a:endParaRPr>
          </a:p>
        </p:txBody>
      </p:sp>
      <p:sp>
        <p:nvSpPr>
          <p:cNvPr id="2050" name="Text Box 2"/>
          <p:cNvSpPr txBox="1">
            <a:spLocks noChangeArrowheads="1"/>
          </p:cNvSpPr>
          <p:nvPr/>
        </p:nvSpPr>
        <p:spPr bwMode="auto">
          <a:xfrm>
            <a:off x="971600" y="1916832"/>
            <a:ext cx="7264461" cy="646331"/>
          </a:xfrm>
          <a:prstGeom prst="rect">
            <a:avLst/>
          </a:prstGeom>
          <a:noFill/>
          <a:ln>
            <a:noFill/>
          </a:ln>
          <a:effectLst/>
          <a:extLst>
            <a:ext uri="{909E8E84-426E-40DD-AFC4-6F175D3DCCD1}">
              <a14:hiddenFill xmlns:a14="http://schemas.microsoft.com/office/drawing/2010/main">
                <a:solidFill>
                  <a:srgbClr val="C0C0C0">
                    <a:alpha val="5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t-EE" sz="3600" dirty="0">
                <a:solidFill>
                  <a:schemeClr val="tx1"/>
                </a:solidFill>
              </a:rPr>
              <a:t>Süsinikujalajälg – mis ja kuidas</a:t>
            </a:r>
            <a:r>
              <a:rPr lang="fi-FI" sz="3600" dirty="0">
                <a:solidFill>
                  <a:schemeClr val="tx1"/>
                </a:solidFill>
              </a:rPr>
              <a:t>?</a:t>
            </a:r>
          </a:p>
        </p:txBody>
      </p:sp>
      <p:sp>
        <p:nvSpPr>
          <p:cNvPr id="14339" name="Text Box 3"/>
          <p:cNvSpPr txBox="1">
            <a:spLocks noChangeArrowheads="1"/>
          </p:cNvSpPr>
          <p:nvPr/>
        </p:nvSpPr>
        <p:spPr bwMode="auto">
          <a:xfrm>
            <a:off x="6211680" y="4653136"/>
            <a:ext cx="3724579" cy="461665"/>
          </a:xfrm>
          <a:prstGeom prst="rect">
            <a:avLst/>
          </a:prstGeom>
          <a:noFill/>
          <a:ln>
            <a:noFill/>
          </a:ln>
          <a:effectLst/>
          <a:extLst>
            <a:ext uri="{909E8E84-426E-40DD-AFC4-6F175D3DCCD1}">
              <a14:hiddenFill xmlns:a14="http://schemas.microsoft.com/office/drawing/2010/main">
                <a:solidFill>
                  <a:srgbClr val="C0C0C0">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tabLst>
                <a:tab pos="2095500" algn="l"/>
                <a:tab pos="2286000" algn="l"/>
              </a:tabLst>
              <a:defRPr sz="3200">
                <a:solidFill>
                  <a:schemeClr val="tx1"/>
                </a:solidFill>
                <a:latin typeface="Times New Roman" panose="02020603050405020304" pitchFamily="18" charset="0"/>
              </a:defRPr>
            </a:lvl1pPr>
            <a:lvl2pPr marL="742950" indent="-285750">
              <a:spcBef>
                <a:spcPct val="20000"/>
              </a:spcBef>
              <a:buChar char="–"/>
              <a:tabLst>
                <a:tab pos="2095500" algn="l"/>
                <a:tab pos="2286000" algn="l"/>
              </a:tabLst>
              <a:defRPr sz="2800">
                <a:solidFill>
                  <a:schemeClr val="tx1"/>
                </a:solidFill>
                <a:latin typeface="Times New Roman" panose="02020603050405020304" pitchFamily="18" charset="0"/>
              </a:defRPr>
            </a:lvl2pPr>
            <a:lvl3pPr marL="1143000" indent="-228600">
              <a:spcBef>
                <a:spcPct val="20000"/>
              </a:spcBef>
              <a:buChar char="•"/>
              <a:tabLst>
                <a:tab pos="2095500" algn="l"/>
                <a:tab pos="2286000" algn="l"/>
              </a:tabLst>
              <a:defRPr sz="2400">
                <a:solidFill>
                  <a:schemeClr val="tx1"/>
                </a:solidFill>
                <a:latin typeface="Times New Roman" panose="02020603050405020304" pitchFamily="18" charset="0"/>
              </a:defRPr>
            </a:lvl3pPr>
            <a:lvl4pPr marL="1600200" indent="-228600">
              <a:spcBef>
                <a:spcPct val="20000"/>
              </a:spcBef>
              <a:buChar char="–"/>
              <a:tabLst>
                <a:tab pos="2095500" algn="l"/>
                <a:tab pos="2286000" algn="l"/>
              </a:tabLst>
              <a:defRPr sz="2000">
                <a:solidFill>
                  <a:schemeClr val="tx1"/>
                </a:solidFill>
                <a:latin typeface="Times New Roman" panose="02020603050405020304" pitchFamily="18" charset="0"/>
              </a:defRPr>
            </a:lvl4pPr>
            <a:lvl5pPr marL="2057400" indent="-228600">
              <a:spcBef>
                <a:spcPct val="20000"/>
              </a:spcBef>
              <a:buChar char="»"/>
              <a:tabLst>
                <a:tab pos="2095500" algn="l"/>
                <a:tab pos="22860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095500" algn="l"/>
                <a:tab pos="22860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095500" algn="l"/>
                <a:tab pos="22860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095500" algn="l"/>
                <a:tab pos="22860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095500" algn="l"/>
                <a:tab pos="2286000" algn="l"/>
              </a:tabLst>
              <a:defRPr sz="2000">
                <a:solidFill>
                  <a:schemeClr val="tx1"/>
                </a:solidFill>
                <a:latin typeface="Times New Roman" panose="02020603050405020304" pitchFamily="18" charset="0"/>
              </a:defRPr>
            </a:lvl9pPr>
          </a:lstStyle>
          <a:p>
            <a:pPr eaLnBrk="1" hangingPunct="1">
              <a:spcBef>
                <a:spcPct val="50000"/>
              </a:spcBef>
              <a:buFontTx/>
              <a:buNone/>
            </a:pPr>
            <a:r>
              <a:rPr lang="et-EE" altLang="et-EE" sz="2400" dirty="0">
                <a:cs typeface="Times New Roman" panose="02020603050405020304" pitchFamily="18" charset="0"/>
              </a:rPr>
              <a:t>Liisi Jakobson</a:t>
            </a:r>
          </a:p>
        </p:txBody>
      </p:sp>
      <p:sp>
        <p:nvSpPr>
          <p:cNvPr id="14340" name="Text Box 4"/>
          <p:cNvSpPr txBox="1">
            <a:spLocks noChangeArrowheads="1"/>
          </p:cNvSpPr>
          <p:nvPr/>
        </p:nvSpPr>
        <p:spPr bwMode="auto">
          <a:xfrm>
            <a:off x="3603417" y="5822857"/>
            <a:ext cx="2608263" cy="402291"/>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t-EE" altLang="et-EE" sz="2000" dirty="0"/>
              <a:t>23. oktoober 2024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833" y="55291"/>
            <a:ext cx="2531008" cy="509599"/>
          </a:xfrm>
          <a:prstGeom prst="rect">
            <a:avLst/>
          </a:prstGeom>
        </p:spPr>
      </p:pic>
      <p:sp>
        <p:nvSpPr>
          <p:cNvPr id="3" name="Slide Number Placeholder 2">
            <a:extLst>
              <a:ext uri="{FF2B5EF4-FFF2-40B4-BE49-F238E27FC236}">
                <a16:creationId xmlns:a16="http://schemas.microsoft.com/office/drawing/2014/main" id="{2F1A33DB-E46F-4399-9CB6-0806180BC913}"/>
              </a:ext>
            </a:extLst>
          </p:cNvPr>
          <p:cNvSpPr>
            <a:spLocks noGrp="1"/>
          </p:cNvSpPr>
          <p:nvPr>
            <p:ph type="sldNum" sz="quarter" idx="12"/>
          </p:nvPr>
        </p:nvSpPr>
        <p:spPr/>
        <p:txBody>
          <a:bodyPr/>
          <a:lstStyle/>
          <a:p>
            <a:pPr>
              <a:defRPr/>
            </a:pPr>
            <a:fld id="{B63AD89F-A65B-44EA-8454-85BB8DBC01D2}" type="slidenum">
              <a:rPr lang="et-EE" altLang="et-EE" smtClean="0"/>
              <a:pPr>
                <a:defRPr/>
              </a:pPr>
              <a:t>1</a:t>
            </a:fld>
            <a:endParaRPr lang="et-EE" altLang="et-EE" dirty="0"/>
          </a:p>
        </p:txBody>
      </p:sp>
      <p:sp>
        <p:nvSpPr>
          <p:cNvPr id="2" name="Text Box 4">
            <a:extLst>
              <a:ext uri="{FF2B5EF4-FFF2-40B4-BE49-F238E27FC236}">
                <a16:creationId xmlns:a16="http://schemas.microsoft.com/office/drawing/2014/main" id="{FD7EAF75-F2DE-CC6E-D696-22E2F4F96DE4}"/>
              </a:ext>
            </a:extLst>
          </p:cNvPr>
          <p:cNvSpPr txBox="1">
            <a:spLocks noChangeArrowheads="1"/>
          </p:cNvSpPr>
          <p:nvPr/>
        </p:nvSpPr>
        <p:spPr bwMode="auto">
          <a:xfrm>
            <a:off x="4067944" y="6275854"/>
            <a:ext cx="2608263" cy="402291"/>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t-EE" altLang="et-EE" sz="2000" dirty="0"/>
              <a:t>Türi</a:t>
            </a: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www.metoffice.gov.uk/binaries/content/gallery/metofficegovuk/images/weather/learn-about/climate/drivers-of-climate-change.jpg">
            <a:extLst>
              <a:ext uri="{FF2B5EF4-FFF2-40B4-BE49-F238E27FC236}">
                <a16:creationId xmlns:a16="http://schemas.microsoft.com/office/drawing/2014/main" id="{F5A12CAE-11CF-4C24-85B2-0FB89938A7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194" y="390863"/>
            <a:ext cx="8262751" cy="6159634"/>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3">
            <a:extLst>
              <a:ext uri="{FF2B5EF4-FFF2-40B4-BE49-F238E27FC236}">
                <a16:creationId xmlns:a16="http://schemas.microsoft.com/office/drawing/2014/main" id="{59527D80-D03F-4CA2-AF9F-C0CD0E307286}"/>
              </a:ext>
            </a:extLst>
          </p:cNvPr>
          <p:cNvSpPr txBox="1">
            <a:spLocks noChangeArrowheads="1"/>
          </p:cNvSpPr>
          <p:nvPr/>
        </p:nvSpPr>
        <p:spPr bwMode="auto">
          <a:xfrm>
            <a:off x="-26389" y="8092"/>
            <a:ext cx="1200150"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3063" tIns="43193" rIns="83063" bIns="43193"/>
          <a:lstStyle>
            <a:lvl1pPr>
              <a:lnSpc>
                <a:spcPct val="90000"/>
              </a:lnSpc>
              <a:spcBef>
                <a:spcPts val="1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defRPr>
            </a:lvl9pPr>
          </a:lstStyle>
          <a:p>
            <a:pPr eaLnBrk="1" hangingPunct="1">
              <a:buFontTx/>
              <a:buNone/>
            </a:pPr>
            <a:r>
              <a:rPr lang="et-EE" altLang="en-US" sz="1350" dirty="0">
                <a:latin typeface="Arial" panose="020B0604020202020204" pitchFamily="34" charset="0"/>
              </a:rPr>
              <a:t>UK </a:t>
            </a:r>
            <a:r>
              <a:rPr lang="et-EE" altLang="en-US" sz="1350" dirty="0" err="1">
                <a:latin typeface="Arial" panose="020B0604020202020204" pitchFamily="34" charset="0"/>
              </a:rPr>
              <a:t>Metoffice</a:t>
            </a:r>
            <a:r>
              <a:rPr lang="en-GB" altLang="en-US" sz="1350" dirty="0">
                <a:solidFill>
                  <a:schemeClr val="bg1">
                    <a:lumMod val="75000"/>
                  </a:schemeClr>
                </a:solidFill>
                <a:latin typeface="Arial" panose="020B0604020202020204" pitchFamily="34" charset="0"/>
              </a:rPr>
              <a:t> </a:t>
            </a:r>
          </a:p>
        </p:txBody>
      </p:sp>
      <p:sp>
        <p:nvSpPr>
          <p:cNvPr id="2" name="Slide Number Placeholder 1"/>
          <p:cNvSpPr>
            <a:spLocks noGrp="1"/>
          </p:cNvSpPr>
          <p:nvPr>
            <p:ph type="sldNum" sz="quarter" idx="12"/>
          </p:nvPr>
        </p:nvSpPr>
        <p:spPr/>
        <p:txBody>
          <a:bodyPr/>
          <a:lstStyle/>
          <a:p>
            <a:pPr>
              <a:defRPr/>
            </a:pPr>
            <a:fld id="{FCDA3155-BE0E-4E38-9B5E-277DDE5A9F0D}" type="slidenum">
              <a:rPr lang="en-US" altLang="en-US" smtClean="0"/>
              <a:pPr>
                <a:defRPr/>
              </a:pPr>
              <a:t>2</a:t>
            </a:fld>
            <a:endParaRPr lang="en-US" altLang="en-US"/>
          </a:p>
        </p:txBody>
      </p:sp>
      <p:sp>
        <p:nvSpPr>
          <p:cNvPr id="3" name="TextBox 2"/>
          <p:cNvSpPr txBox="1"/>
          <p:nvPr/>
        </p:nvSpPr>
        <p:spPr>
          <a:xfrm>
            <a:off x="1691680" y="3774395"/>
            <a:ext cx="1522482" cy="523220"/>
          </a:xfrm>
          <a:prstGeom prst="rect">
            <a:avLst/>
          </a:prstGeom>
          <a:solidFill>
            <a:schemeClr val="bg1">
              <a:lumMod val="85000"/>
              <a:lumOff val="15000"/>
            </a:schemeClr>
          </a:solidFill>
        </p:spPr>
        <p:txBody>
          <a:bodyPr wrap="square" rtlCol="0">
            <a:spAutoFit/>
          </a:bodyPr>
          <a:lstStyle/>
          <a:p>
            <a:r>
              <a:rPr lang="et-EE" sz="1400" dirty="0"/>
              <a:t>Kliimamuutuste põhjused</a:t>
            </a:r>
          </a:p>
        </p:txBody>
      </p:sp>
      <p:sp>
        <p:nvSpPr>
          <p:cNvPr id="7" name="TextBox 6"/>
          <p:cNvSpPr txBox="1"/>
          <p:nvPr/>
        </p:nvSpPr>
        <p:spPr>
          <a:xfrm>
            <a:off x="1783639" y="4639226"/>
            <a:ext cx="1676889" cy="523220"/>
          </a:xfrm>
          <a:prstGeom prst="rect">
            <a:avLst/>
          </a:prstGeom>
          <a:solidFill>
            <a:schemeClr val="bg1">
              <a:lumMod val="85000"/>
              <a:lumOff val="15000"/>
            </a:schemeClr>
          </a:solidFill>
        </p:spPr>
        <p:txBody>
          <a:bodyPr wrap="square" rtlCol="0">
            <a:spAutoFit/>
          </a:bodyPr>
          <a:lstStyle/>
          <a:p>
            <a:r>
              <a:rPr lang="et-EE" sz="1400" dirty="0"/>
              <a:t>Muutused kliimasüsteemis</a:t>
            </a:r>
          </a:p>
        </p:txBody>
      </p:sp>
      <p:sp>
        <p:nvSpPr>
          <p:cNvPr id="8" name="TextBox 7"/>
          <p:cNvSpPr txBox="1"/>
          <p:nvPr/>
        </p:nvSpPr>
        <p:spPr>
          <a:xfrm>
            <a:off x="1783639" y="5660500"/>
            <a:ext cx="788678" cy="307777"/>
          </a:xfrm>
          <a:prstGeom prst="rect">
            <a:avLst/>
          </a:prstGeom>
          <a:solidFill>
            <a:schemeClr val="bg1">
              <a:lumMod val="85000"/>
              <a:lumOff val="15000"/>
            </a:schemeClr>
          </a:solidFill>
        </p:spPr>
        <p:txBody>
          <a:bodyPr wrap="square" rtlCol="0">
            <a:spAutoFit/>
          </a:bodyPr>
          <a:lstStyle/>
          <a:p>
            <a:r>
              <a:rPr lang="et-EE" sz="1400" dirty="0"/>
              <a:t>Mõjud</a:t>
            </a:r>
          </a:p>
        </p:txBody>
      </p:sp>
      <p:sp>
        <p:nvSpPr>
          <p:cNvPr id="9" name="TextBox 8">
            <a:extLst>
              <a:ext uri="{FF2B5EF4-FFF2-40B4-BE49-F238E27FC236}">
                <a16:creationId xmlns:a16="http://schemas.microsoft.com/office/drawing/2014/main" id="{2166C863-ADF0-DF69-1C92-818EBC4C5686}"/>
              </a:ext>
            </a:extLst>
          </p:cNvPr>
          <p:cNvSpPr txBox="1"/>
          <p:nvPr/>
        </p:nvSpPr>
        <p:spPr>
          <a:xfrm>
            <a:off x="183779" y="6504930"/>
            <a:ext cx="8805890" cy="307777"/>
          </a:xfrm>
          <a:prstGeom prst="rect">
            <a:avLst/>
          </a:prstGeom>
          <a:noFill/>
        </p:spPr>
        <p:txBody>
          <a:bodyPr wrap="square">
            <a:spAutoFit/>
          </a:bodyPr>
          <a:lstStyle/>
          <a:p>
            <a:r>
              <a:rPr lang="et-EE" sz="1400" dirty="0"/>
              <a:t>Milline on kliimamuutuse mõju Eestis? </a:t>
            </a:r>
            <a:r>
              <a:rPr lang="et-EE" sz="1400" dirty="0">
                <a:solidFill>
                  <a:schemeClr val="accent2"/>
                </a:solidFill>
                <a:hlinkClick r:id="rId3">
                  <a:extLst>
                    <a:ext uri="{A12FA001-AC4F-418D-AE19-62706E023703}">
                      <ahyp:hlinkClr xmlns:ahyp="http://schemas.microsoft.com/office/drawing/2018/hyperlinkcolor" val="tx"/>
                    </a:ext>
                  </a:extLst>
                </a:hlinkClick>
              </a:rPr>
              <a:t>https://www.youtube.com/watch?v=rs-C45540S0</a:t>
            </a:r>
            <a:r>
              <a:rPr lang="et-EE" sz="1400" dirty="0">
                <a:solidFill>
                  <a:schemeClr val="accent2"/>
                </a:solidFill>
              </a:rPr>
              <a:t> </a:t>
            </a:r>
          </a:p>
        </p:txBody>
      </p:sp>
    </p:spTree>
    <p:extLst>
      <p:ext uri="{BB962C8B-B14F-4D97-AF65-F5344CB8AC3E}">
        <p14:creationId xmlns:p14="http://schemas.microsoft.com/office/powerpoint/2010/main" val="1496162104"/>
      </p:ext>
    </p:extLst>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75B30C-B72E-45E7-91A0-FFEA78B7B9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360" y="941861"/>
            <a:ext cx="3423920" cy="2284516"/>
          </a:xfrm>
          <a:prstGeom prst="rect">
            <a:avLst/>
          </a:prstGeom>
        </p:spPr>
      </p:pic>
      <p:pic>
        <p:nvPicPr>
          <p:cNvPr id="5" name="Picture 4">
            <a:extLst>
              <a:ext uri="{FF2B5EF4-FFF2-40B4-BE49-F238E27FC236}">
                <a16:creationId xmlns:a16="http://schemas.microsoft.com/office/drawing/2014/main" id="{37F9BCFD-6028-426E-A796-A5FB1609C1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1933" y="2273383"/>
            <a:ext cx="3168857" cy="2112571"/>
          </a:xfrm>
          <a:prstGeom prst="rect">
            <a:avLst/>
          </a:prstGeom>
        </p:spPr>
      </p:pic>
      <p:pic>
        <p:nvPicPr>
          <p:cNvPr id="7" name="Picture 6">
            <a:extLst>
              <a:ext uri="{FF2B5EF4-FFF2-40B4-BE49-F238E27FC236}">
                <a16:creationId xmlns:a16="http://schemas.microsoft.com/office/drawing/2014/main" id="{D1CFDC28-5026-4DCA-980A-A3A04C37B3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2269" y="3671702"/>
            <a:ext cx="3438321" cy="2217717"/>
          </a:xfrm>
          <a:prstGeom prst="rect">
            <a:avLst/>
          </a:prstGeom>
        </p:spPr>
      </p:pic>
      <p:sp>
        <p:nvSpPr>
          <p:cNvPr id="8" name="TextBox 7">
            <a:extLst>
              <a:ext uri="{FF2B5EF4-FFF2-40B4-BE49-F238E27FC236}">
                <a16:creationId xmlns:a16="http://schemas.microsoft.com/office/drawing/2014/main" id="{BFE31ED1-3925-4783-8E7B-2D399734FD74}"/>
              </a:ext>
            </a:extLst>
          </p:cNvPr>
          <p:cNvSpPr txBox="1"/>
          <p:nvPr/>
        </p:nvSpPr>
        <p:spPr>
          <a:xfrm>
            <a:off x="111331" y="3032212"/>
            <a:ext cx="1077686" cy="253916"/>
          </a:xfrm>
          <a:prstGeom prst="rect">
            <a:avLst/>
          </a:prstGeom>
          <a:noFill/>
        </p:spPr>
        <p:txBody>
          <a:bodyPr wrap="square" rtlCol="0">
            <a:spAutoFit/>
          </a:bodyPr>
          <a:lstStyle/>
          <a:p>
            <a:r>
              <a:rPr lang="et-EE" sz="1050" dirty="0"/>
              <a:t>freepic.com</a:t>
            </a:r>
          </a:p>
        </p:txBody>
      </p:sp>
      <p:sp>
        <p:nvSpPr>
          <p:cNvPr id="9" name="TextBox 8">
            <a:extLst>
              <a:ext uri="{FF2B5EF4-FFF2-40B4-BE49-F238E27FC236}">
                <a16:creationId xmlns:a16="http://schemas.microsoft.com/office/drawing/2014/main" id="{7707094C-964F-406E-A7B4-50738B655F66}"/>
              </a:ext>
            </a:extLst>
          </p:cNvPr>
          <p:cNvSpPr txBox="1"/>
          <p:nvPr/>
        </p:nvSpPr>
        <p:spPr>
          <a:xfrm>
            <a:off x="5244197" y="2256979"/>
            <a:ext cx="1077686" cy="253916"/>
          </a:xfrm>
          <a:prstGeom prst="rect">
            <a:avLst/>
          </a:prstGeom>
          <a:noFill/>
        </p:spPr>
        <p:txBody>
          <a:bodyPr wrap="square" rtlCol="0">
            <a:spAutoFit/>
          </a:bodyPr>
          <a:lstStyle/>
          <a:p>
            <a:r>
              <a:rPr lang="et-EE" sz="1050" dirty="0"/>
              <a:t>freepic.com</a:t>
            </a:r>
          </a:p>
        </p:txBody>
      </p:sp>
      <p:sp>
        <p:nvSpPr>
          <p:cNvPr id="10" name="TextBox 9">
            <a:extLst>
              <a:ext uri="{FF2B5EF4-FFF2-40B4-BE49-F238E27FC236}">
                <a16:creationId xmlns:a16="http://schemas.microsoft.com/office/drawing/2014/main" id="{AE92FDB3-C049-4B3F-A110-6F7FD659786E}"/>
              </a:ext>
            </a:extLst>
          </p:cNvPr>
          <p:cNvSpPr txBox="1"/>
          <p:nvPr/>
        </p:nvSpPr>
        <p:spPr>
          <a:xfrm>
            <a:off x="8176521" y="3600743"/>
            <a:ext cx="1077686" cy="253916"/>
          </a:xfrm>
          <a:prstGeom prst="rect">
            <a:avLst/>
          </a:prstGeom>
          <a:noFill/>
        </p:spPr>
        <p:txBody>
          <a:bodyPr wrap="square" rtlCol="0">
            <a:spAutoFit/>
          </a:bodyPr>
          <a:lstStyle/>
          <a:p>
            <a:r>
              <a:rPr lang="et-EE" sz="1050" dirty="0"/>
              <a:t>freepic.com</a:t>
            </a:r>
          </a:p>
        </p:txBody>
      </p:sp>
    </p:spTree>
    <p:extLst>
      <p:ext uri="{BB962C8B-B14F-4D97-AF65-F5344CB8AC3E}">
        <p14:creationId xmlns:p14="http://schemas.microsoft.com/office/powerpoint/2010/main" val="2369777629"/>
      </p:ext>
    </p:extLst>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50EF1A-37EC-4789-9C79-C7A7629BA075}"/>
              </a:ext>
            </a:extLst>
          </p:cNvPr>
          <p:cNvPicPr>
            <a:picLocks noChangeAspect="1"/>
          </p:cNvPicPr>
          <p:nvPr/>
        </p:nvPicPr>
        <p:blipFill>
          <a:blip r:embed="rId2"/>
          <a:stretch>
            <a:fillRect/>
          </a:stretch>
        </p:blipFill>
        <p:spPr>
          <a:xfrm>
            <a:off x="1127007" y="857250"/>
            <a:ext cx="6889987" cy="5143500"/>
          </a:xfrm>
          <a:prstGeom prst="rect">
            <a:avLst/>
          </a:prstGeom>
        </p:spPr>
      </p:pic>
      <p:sp>
        <p:nvSpPr>
          <p:cNvPr id="5" name="TextBox 4">
            <a:extLst>
              <a:ext uri="{FF2B5EF4-FFF2-40B4-BE49-F238E27FC236}">
                <a16:creationId xmlns:a16="http://schemas.microsoft.com/office/drawing/2014/main" id="{AE4A09C7-FE9D-4E47-9F9F-901A5CC0528A}"/>
              </a:ext>
            </a:extLst>
          </p:cNvPr>
          <p:cNvSpPr txBox="1"/>
          <p:nvPr/>
        </p:nvSpPr>
        <p:spPr>
          <a:xfrm>
            <a:off x="1127007" y="857250"/>
            <a:ext cx="3023755" cy="692497"/>
          </a:xfrm>
          <a:prstGeom prst="rect">
            <a:avLst/>
          </a:prstGeom>
          <a:noFill/>
        </p:spPr>
        <p:txBody>
          <a:bodyPr wrap="square" rtlCol="0">
            <a:spAutoFit/>
          </a:bodyPr>
          <a:lstStyle/>
          <a:p>
            <a:r>
              <a:rPr lang="et-EE" sz="1050" dirty="0"/>
              <a:t>Kliimaaktivistid viskasid Van </a:t>
            </a:r>
            <a:r>
              <a:rPr lang="et-EE" sz="1050" dirty="0" err="1"/>
              <a:t>Goghi</a:t>
            </a:r>
            <a:r>
              <a:rPr lang="et-EE" sz="1050" dirty="0"/>
              <a:t> maali pihta suppi Autor/allikas: SCANPIX/AP/Just </a:t>
            </a:r>
            <a:r>
              <a:rPr lang="et-EE" sz="1050" dirty="0" err="1"/>
              <a:t>Stop</a:t>
            </a:r>
            <a:r>
              <a:rPr lang="et-EE" sz="1050" dirty="0"/>
              <a:t> Oil</a:t>
            </a:r>
          </a:p>
          <a:p>
            <a:endParaRPr lang="et-EE" sz="1800" dirty="0"/>
          </a:p>
        </p:txBody>
      </p:sp>
    </p:spTree>
    <p:extLst>
      <p:ext uri="{BB962C8B-B14F-4D97-AF65-F5344CB8AC3E}">
        <p14:creationId xmlns:p14="http://schemas.microsoft.com/office/powerpoint/2010/main" val="1683571068"/>
      </p:ext>
    </p:extLst>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4569BB-AE61-4D87-B19B-BB04DA15C317}"/>
              </a:ext>
            </a:extLst>
          </p:cNvPr>
          <p:cNvPicPr>
            <a:picLocks noChangeAspect="1"/>
          </p:cNvPicPr>
          <p:nvPr/>
        </p:nvPicPr>
        <p:blipFill>
          <a:blip r:embed="rId2"/>
          <a:stretch>
            <a:fillRect/>
          </a:stretch>
        </p:blipFill>
        <p:spPr>
          <a:xfrm>
            <a:off x="0" y="881949"/>
            <a:ext cx="9144000" cy="5094102"/>
          </a:xfrm>
          <a:prstGeom prst="rect">
            <a:avLst/>
          </a:prstGeom>
        </p:spPr>
      </p:pic>
      <p:sp>
        <p:nvSpPr>
          <p:cNvPr id="3" name="TextBox 2">
            <a:extLst>
              <a:ext uri="{FF2B5EF4-FFF2-40B4-BE49-F238E27FC236}">
                <a16:creationId xmlns:a16="http://schemas.microsoft.com/office/drawing/2014/main" id="{3EEA10AD-BDCC-499E-92AB-FDCD05CF52C2}"/>
              </a:ext>
            </a:extLst>
          </p:cNvPr>
          <p:cNvSpPr txBox="1"/>
          <p:nvPr/>
        </p:nvSpPr>
        <p:spPr>
          <a:xfrm>
            <a:off x="3387999" y="5620155"/>
            <a:ext cx="3920305" cy="415498"/>
          </a:xfrm>
          <a:prstGeom prst="rect">
            <a:avLst/>
          </a:prstGeom>
          <a:noFill/>
        </p:spPr>
        <p:txBody>
          <a:bodyPr wrap="square" rtlCol="0">
            <a:spAutoFit/>
          </a:bodyPr>
          <a:lstStyle/>
          <a:p>
            <a:r>
              <a:rPr lang="et-EE" sz="1050" dirty="0"/>
              <a:t>https://edition.cnn.com/style/article/olafur-eliasson-experience-phaidon/index.html</a:t>
            </a:r>
          </a:p>
        </p:txBody>
      </p:sp>
      <p:sp>
        <p:nvSpPr>
          <p:cNvPr id="4" name="TextBox 3">
            <a:extLst>
              <a:ext uri="{FF2B5EF4-FFF2-40B4-BE49-F238E27FC236}">
                <a16:creationId xmlns:a16="http://schemas.microsoft.com/office/drawing/2014/main" id="{A868494A-398C-4A88-930D-39C91FEF1786}"/>
              </a:ext>
            </a:extLst>
          </p:cNvPr>
          <p:cNvSpPr txBox="1"/>
          <p:nvPr/>
        </p:nvSpPr>
        <p:spPr>
          <a:xfrm>
            <a:off x="7308304" y="561735"/>
            <a:ext cx="1944216" cy="246221"/>
          </a:xfrm>
          <a:prstGeom prst="rect">
            <a:avLst/>
          </a:prstGeom>
          <a:noFill/>
        </p:spPr>
        <p:txBody>
          <a:bodyPr wrap="square" rtlCol="0">
            <a:spAutoFit/>
          </a:bodyPr>
          <a:lstStyle/>
          <a:p>
            <a:r>
              <a:rPr lang="et-EE" sz="1000" dirty="0" err="1"/>
              <a:t>Olafur</a:t>
            </a:r>
            <a:r>
              <a:rPr lang="et-EE" sz="1000" dirty="0"/>
              <a:t> </a:t>
            </a:r>
            <a:r>
              <a:rPr lang="et-EE" sz="1000" dirty="0" err="1"/>
              <a:t>Eliasson</a:t>
            </a:r>
            <a:r>
              <a:rPr lang="et-EE" sz="1000" dirty="0"/>
              <a:t> 2018 Londonis</a:t>
            </a:r>
          </a:p>
        </p:txBody>
      </p:sp>
    </p:spTree>
    <p:extLst>
      <p:ext uri="{BB962C8B-B14F-4D97-AF65-F5344CB8AC3E}">
        <p14:creationId xmlns:p14="http://schemas.microsoft.com/office/powerpoint/2010/main" val="1327003213"/>
      </p:ext>
    </p:extLst>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6B19FF-623A-4FA6-B424-D92386C08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7672" y="981717"/>
            <a:ext cx="2977773" cy="1754657"/>
          </a:xfrm>
          <a:prstGeom prst="rect">
            <a:avLst/>
          </a:prstGeom>
        </p:spPr>
      </p:pic>
      <p:pic>
        <p:nvPicPr>
          <p:cNvPr id="6" name="Picture 5">
            <a:extLst>
              <a:ext uri="{FF2B5EF4-FFF2-40B4-BE49-F238E27FC236}">
                <a16:creationId xmlns:a16="http://schemas.microsoft.com/office/drawing/2014/main" id="{712A3C98-CD02-4F6B-BA0C-2ED747AEE4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32" y="3992328"/>
            <a:ext cx="2977773" cy="1754657"/>
          </a:xfrm>
          <a:prstGeom prst="rect">
            <a:avLst/>
          </a:prstGeom>
        </p:spPr>
      </p:pic>
      <p:sp>
        <p:nvSpPr>
          <p:cNvPr id="7" name="TextBox 6">
            <a:extLst>
              <a:ext uri="{FF2B5EF4-FFF2-40B4-BE49-F238E27FC236}">
                <a16:creationId xmlns:a16="http://schemas.microsoft.com/office/drawing/2014/main" id="{9DE42633-19D3-4D62-B5B0-1E48FACD6502}"/>
              </a:ext>
            </a:extLst>
          </p:cNvPr>
          <p:cNvSpPr txBox="1"/>
          <p:nvPr/>
        </p:nvSpPr>
        <p:spPr>
          <a:xfrm>
            <a:off x="2480459" y="5363936"/>
            <a:ext cx="702146" cy="230832"/>
          </a:xfrm>
          <a:prstGeom prst="rect">
            <a:avLst/>
          </a:prstGeom>
          <a:noFill/>
        </p:spPr>
        <p:txBody>
          <a:bodyPr wrap="square" rtlCol="0">
            <a:spAutoFit/>
          </a:bodyPr>
          <a:lstStyle/>
          <a:p>
            <a:r>
              <a:rPr lang="et-EE" sz="900" dirty="0"/>
              <a:t>pikk.ee</a:t>
            </a:r>
          </a:p>
        </p:txBody>
      </p:sp>
      <p:sp>
        <p:nvSpPr>
          <p:cNvPr id="10" name="TextBox 9">
            <a:extLst>
              <a:ext uri="{FF2B5EF4-FFF2-40B4-BE49-F238E27FC236}">
                <a16:creationId xmlns:a16="http://schemas.microsoft.com/office/drawing/2014/main" id="{0FC2DD7F-FE92-4DB9-8DBA-D20A1E12AA80}"/>
              </a:ext>
            </a:extLst>
          </p:cNvPr>
          <p:cNvSpPr txBox="1"/>
          <p:nvPr/>
        </p:nvSpPr>
        <p:spPr>
          <a:xfrm>
            <a:off x="8207334" y="2442606"/>
            <a:ext cx="690253" cy="230832"/>
          </a:xfrm>
          <a:prstGeom prst="rect">
            <a:avLst/>
          </a:prstGeom>
          <a:noFill/>
        </p:spPr>
        <p:txBody>
          <a:bodyPr wrap="square" rtlCol="0">
            <a:spAutoFit/>
          </a:bodyPr>
          <a:lstStyle/>
          <a:p>
            <a:r>
              <a:rPr lang="et-EE" sz="900" dirty="0"/>
              <a:t>pikk.ee</a:t>
            </a:r>
          </a:p>
        </p:txBody>
      </p:sp>
      <p:sp>
        <p:nvSpPr>
          <p:cNvPr id="9" name="Title 1">
            <a:extLst>
              <a:ext uri="{FF2B5EF4-FFF2-40B4-BE49-F238E27FC236}">
                <a16:creationId xmlns:a16="http://schemas.microsoft.com/office/drawing/2014/main" id="{B64C0AD8-445D-4B37-8CE1-C9AE124A7A8F}"/>
              </a:ext>
            </a:extLst>
          </p:cNvPr>
          <p:cNvSpPr txBox="1">
            <a:spLocks/>
          </p:cNvSpPr>
          <p:nvPr/>
        </p:nvSpPr>
        <p:spPr>
          <a:xfrm>
            <a:off x="457924" y="1286316"/>
            <a:ext cx="5193228" cy="994172"/>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t-EE" sz="1350" dirty="0">
              <a:latin typeface="+mn-lt"/>
            </a:endParaRPr>
          </a:p>
        </p:txBody>
      </p:sp>
      <p:sp>
        <p:nvSpPr>
          <p:cNvPr id="4" name="Rectangle: Rounded Corners 3">
            <a:extLst>
              <a:ext uri="{FF2B5EF4-FFF2-40B4-BE49-F238E27FC236}">
                <a16:creationId xmlns:a16="http://schemas.microsoft.com/office/drawing/2014/main" id="{8478F79A-1713-4A4E-8CF7-53989E68B23B}"/>
              </a:ext>
            </a:extLst>
          </p:cNvPr>
          <p:cNvSpPr/>
          <p:nvPr/>
        </p:nvSpPr>
        <p:spPr>
          <a:xfrm>
            <a:off x="981143" y="1508873"/>
            <a:ext cx="4146790" cy="1648182"/>
          </a:xfrm>
          <a:prstGeom prst="roundRect">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t-EE" sz="1800" b="0" dirty="0">
                <a:solidFill>
                  <a:schemeClr val="tx1"/>
                </a:solidFill>
              </a:rPr>
              <a:t>Süsinikujalajälg on keskkonda heidetava süsinikdioksiidi (jt kasvuhoonegaaside) koguhulk, mis võimaldab hinnata inimtegevuse mõjusid keskkonnale, eriti kliimamuutusele.</a:t>
            </a:r>
          </a:p>
          <a:p>
            <a:pPr algn="ctr"/>
            <a:endParaRPr lang="et-EE" sz="1800" dirty="0">
              <a:highlight>
                <a:srgbClr val="00FF00"/>
              </a:highlight>
            </a:endParaRPr>
          </a:p>
        </p:txBody>
      </p:sp>
      <p:sp>
        <p:nvSpPr>
          <p:cNvPr id="12" name="Rectangle: Rounded Corners 11">
            <a:extLst>
              <a:ext uri="{FF2B5EF4-FFF2-40B4-BE49-F238E27FC236}">
                <a16:creationId xmlns:a16="http://schemas.microsoft.com/office/drawing/2014/main" id="{264F0A5B-EBB5-4CEA-AA66-02C9F6D959A4}"/>
              </a:ext>
            </a:extLst>
          </p:cNvPr>
          <p:cNvSpPr/>
          <p:nvPr/>
        </p:nvSpPr>
        <p:spPr>
          <a:xfrm>
            <a:off x="4283968" y="3727002"/>
            <a:ext cx="4445292" cy="1847179"/>
          </a:xfrm>
          <a:prstGeom prst="roundRect">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t-EE" sz="1800" b="0" dirty="0">
                <a:solidFill>
                  <a:schemeClr val="tx1"/>
                </a:solidFill>
              </a:rPr>
              <a:t>Lihtsamalt seletades, on indiviidi süsiniku- jalajälg seega peamiselt süsinikdioksiidi hulk, mida ta igal aastal reisides, energiat tarbides, toitu süües, jäätmeid tootes ja tooteid ostes tekitab. </a:t>
            </a:r>
          </a:p>
          <a:p>
            <a:endParaRPr lang="et-EE" sz="1800" dirty="0"/>
          </a:p>
        </p:txBody>
      </p:sp>
      <p:sp>
        <p:nvSpPr>
          <p:cNvPr id="13" name="TextBox 12">
            <a:extLst>
              <a:ext uri="{FF2B5EF4-FFF2-40B4-BE49-F238E27FC236}">
                <a16:creationId xmlns:a16="http://schemas.microsoft.com/office/drawing/2014/main" id="{C1DE2C00-6941-4C2E-BDB3-A3A0BDF3F67B}"/>
              </a:ext>
            </a:extLst>
          </p:cNvPr>
          <p:cNvSpPr txBox="1"/>
          <p:nvPr/>
        </p:nvSpPr>
        <p:spPr>
          <a:xfrm>
            <a:off x="520167" y="456674"/>
            <a:ext cx="5130985" cy="461665"/>
          </a:xfrm>
          <a:prstGeom prst="rect">
            <a:avLst/>
          </a:prstGeom>
          <a:noFill/>
        </p:spPr>
        <p:txBody>
          <a:bodyPr wrap="square" rtlCol="0">
            <a:spAutoFit/>
          </a:bodyPr>
          <a:lstStyle/>
          <a:p>
            <a:r>
              <a:rPr lang="et-EE" u="sng" dirty="0"/>
              <a:t>Minu süsinikujalajälg</a:t>
            </a:r>
          </a:p>
        </p:txBody>
      </p:sp>
    </p:spTree>
    <p:extLst>
      <p:ext uri="{BB962C8B-B14F-4D97-AF65-F5344CB8AC3E}">
        <p14:creationId xmlns:p14="http://schemas.microsoft.com/office/powerpoint/2010/main" val="173784277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C01A64E-470C-4D52-BF8E-DE75C2880610}"/>
              </a:ext>
            </a:extLst>
          </p:cNvPr>
          <p:cNvSpPr txBox="1"/>
          <p:nvPr/>
        </p:nvSpPr>
        <p:spPr>
          <a:xfrm>
            <a:off x="370361" y="5640572"/>
            <a:ext cx="8620745" cy="530915"/>
          </a:xfrm>
          <a:prstGeom prst="rect">
            <a:avLst/>
          </a:prstGeom>
          <a:noFill/>
        </p:spPr>
        <p:txBody>
          <a:bodyPr wrap="square" rtlCol="0">
            <a:spAutoFit/>
          </a:bodyPr>
          <a:lstStyle/>
          <a:p>
            <a:r>
              <a:rPr lang="et-EE" sz="1050" dirty="0"/>
              <a:t>Euroopa Komisjoni aruande (</a:t>
            </a:r>
            <a:r>
              <a:rPr lang="et-EE" sz="1050" u="sng" dirty="0">
                <a:solidFill>
                  <a:schemeClr val="accent2"/>
                </a:solidFill>
              </a:rPr>
              <a:t>https://edgar.jrc.ec.europa.eu/report_2024</a:t>
            </a:r>
            <a:r>
              <a:rPr lang="et-EE" sz="1050" dirty="0"/>
              <a:t>) andmed 2023. aasta kasvuhoonegaaside koguste kohta.</a:t>
            </a:r>
          </a:p>
          <a:p>
            <a:endParaRPr lang="et-EE" sz="1800" dirty="0"/>
          </a:p>
        </p:txBody>
      </p:sp>
      <p:sp>
        <p:nvSpPr>
          <p:cNvPr id="3" name="Content Placeholder 2">
            <a:extLst>
              <a:ext uri="{FF2B5EF4-FFF2-40B4-BE49-F238E27FC236}">
                <a16:creationId xmlns:a16="http://schemas.microsoft.com/office/drawing/2014/main" id="{26098D8A-F419-4D39-AED5-7C0219C9B9B4}"/>
              </a:ext>
            </a:extLst>
          </p:cNvPr>
          <p:cNvSpPr>
            <a:spLocks noGrp="1"/>
          </p:cNvSpPr>
          <p:nvPr>
            <p:ph idx="1"/>
          </p:nvPr>
        </p:nvSpPr>
        <p:spPr>
          <a:xfrm>
            <a:off x="370361" y="1511878"/>
            <a:ext cx="7886700" cy="3371108"/>
          </a:xfrm>
        </p:spPr>
        <p:txBody>
          <a:bodyPr/>
          <a:lstStyle/>
          <a:p>
            <a:pPr marL="0" indent="0">
              <a:buNone/>
            </a:pPr>
            <a:r>
              <a:rPr lang="et-EE" sz="1500" dirty="0"/>
              <a:t>Eesti, Läti, Soome, Rootsi, Venemaa, USA, Austraalia, Etioopia, Kanada, Hiina</a:t>
            </a:r>
          </a:p>
          <a:p>
            <a:pPr marL="0" indent="0">
              <a:buNone/>
            </a:pPr>
            <a:endParaRPr lang="et-EE" sz="1350" dirty="0"/>
          </a:p>
          <a:p>
            <a:r>
              <a:rPr lang="et-EE" sz="1350" dirty="0"/>
              <a:t>Austraalia (21,7)</a:t>
            </a:r>
          </a:p>
          <a:p>
            <a:r>
              <a:rPr lang="et-EE" sz="1350" dirty="0"/>
              <a:t>Kanada (19,4)</a:t>
            </a:r>
          </a:p>
          <a:p>
            <a:r>
              <a:rPr lang="et-EE" sz="1350" dirty="0"/>
              <a:t>Venemaa (18,7)</a:t>
            </a:r>
          </a:p>
          <a:p>
            <a:r>
              <a:rPr lang="et-EE" sz="1350" dirty="0"/>
              <a:t>USA (17,6)</a:t>
            </a:r>
          </a:p>
          <a:p>
            <a:r>
              <a:rPr lang="et-EE" sz="1350" b="1" dirty="0"/>
              <a:t>Eesti (11,1)</a:t>
            </a:r>
          </a:p>
          <a:p>
            <a:r>
              <a:rPr lang="et-EE" sz="1350" dirty="0"/>
              <a:t>Hiina (11,1)</a:t>
            </a:r>
          </a:p>
          <a:p>
            <a:r>
              <a:rPr lang="et-EE" sz="1350" dirty="0"/>
              <a:t>Soome (7,7)</a:t>
            </a:r>
          </a:p>
          <a:p>
            <a:r>
              <a:rPr lang="et-EE" sz="1350" dirty="0"/>
              <a:t>Läti (5,9)</a:t>
            </a:r>
          </a:p>
          <a:p>
            <a:r>
              <a:rPr lang="et-EE" sz="1350" dirty="0"/>
              <a:t>Rootsi (4,7)</a:t>
            </a:r>
          </a:p>
          <a:p>
            <a:r>
              <a:rPr lang="et-EE" sz="1350" dirty="0"/>
              <a:t>Etioopia (1,4)</a:t>
            </a:r>
          </a:p>
          <a:p>
            <a:pPr marL="0" indent="0">
              <a:buNone/>
            </a:pPr>
            <a:endParaRPr lang="et-EE" sz="1500" dirty="0"/>
          </a:p>
        </p:txBody>
      </p:sp>
      <p:sp>
        <p:nvSpPr>
          <p:cNvPr id="6" name="TextBox 5">
            <a:extLst>
              <a:ext uri="{FF2B5EF4-FFF2-40B4-BE49-F238E27FC236}">
                <a16:creationId xmlns:a16="http://schemas.microsoft.com/office/drawing/2014/main" id="{189B980C-CA5F-44BE-93E6-E6E6498FE902}"/>
              </a:ext>
            </a:extLst>
          </p:cNvPr>
          <p:cNvSpPr txBox="1"/>
          <p:nvPr/>
        </p:nvSpPr>
        <p:spPr>
          <a:xfrm>
            <a:off x="373705" y="537323"/>
            <a:ext cx="3611583" cy="369332"/>
          </a:xfrm>
          <a:prstGeom prst="rect">
            <a:avLst/>
          </a:prstGeom>
          <a:noFill/>
        </p:spPr>
        <p:txBody>
          <a:bodyPr wrap="square" rtlCol="0">
            <a:spAutoFit/>
          </a:bodyPr>
          <a:lstStyle/>
          <a:p>
            <a:r>
              <a:rPr lang="et-EE" sz="1800" dirty="0"/>
              <a:t>Süsinikujalajälg</a:t>
            </a:r>
          </a:p>
        </p:txBody>
      </p:sp>
      <p:sp>
        <p:nvSpPr>
          <p:cNvPr id="13" name="Rectangle: Rounded Corners 12">
            <a:extLst>
              <a:ext uri="{FF2B5EF4-FFF2-40B4-BE49-F238E27FC236}">
                <a16:creationId xmlns:a16="http://schemas.microsoft.com/office/drawing/2014/main" id="{C9A72DEF-66ED-4101-A029-E597C4EAA3BD}"/>
              </a:ext>
            </a:extLst>
          </p:cNvPr>
          <p:cNvSpPr/>
          <p:nvPr/>
        </p:nvSpPr>
        <p:spPr>
          <a:xfrm>
            <a:off x="2483768" y="2564904"/>
            <a:ext cx="2808311" cy="151216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t-EE" sz="1800" b="0" dirty="0">
                <a:solidFill>
                  <a:schemeClr val="tx1"/>
                </a:solidFill>
              </a:rPr>
              <a:t>Süsinikujalajälg inimese kohta (</a:t>
            </a:r>
            <a:r>
              <a:rPr lang="et-EE" sz="1800" b="0" dirty="0" err="1">
                <a:solidFill>
                  <a:schemeClr val="tx1"/>
                </a:solidFill>
              </a:rPr>
              <a:t>per</a:t>
            </a:r>
            <a:r>
              <a:rPr lang="et-EE" sz="1800" b="0" dirty="0">
                <a:solidFill>
                  <a:schemeClr val="tx1"/>
                </a:solidFill>
              </a:rPr>
              <a:t> </a:t>
            </a:r>
            <a:r>
              <a:rPr lang="et-EE" sz="1800" b="0" dirty="0" err="1">
                <a:solidFill>
                  <a:schemeClr val="tx1"/>
                </a:solidFill>
              </a:rPr>
              <a:t>capita</a:t>
            </a:r>
            <a:r>
              <a:rPr lang="et-EE" sz="1800" b="0" dirty="0">
                <a:solidFill>
                  <a:schemeClr val="tx1"/>
                </a:solidFill>
              </a:rPr>
              <a:t>) ja riigi kohta (</a:t>
            </a:r>
            <a:r>
              <a:rPr lang="et-EE" sz="1800" b="0" dirty="0" err="1">
                <a:solidFill>
                  <a:schemeClr val="tx1"/>
                </a:solidFill>
              </a:rPr>
              <a:t>total</a:t>
            </a:r>
            <a:r>
              <a:rPr lang="et-EE" sz="1800" b="0" dirty="0">
                <a:solidFill>
                  <a:schemeClr val="tx1"/>
                </a:solidFill>
              </a:rPr>
              <a:t>) on väga erinevad asjad!</a:t>
            </a:r>
          </a:p>
          <a:p>
            <a:pPr algn="ctr"/>
            <a:endParaRPr lang="et-EE" sz="1800" dirty="0"/>
          </a:p>
        </p:txBody>
      </p:sp>
      <p:sp>
        <p:nvSpPr>
          <p:cNvPr id="15" name="Rectangle: Rounded Corners 14">
            <a:extLst>
              <a:ext uri="{FF2B5EF4-FFF2-40B4-BE49-F238E27FC236}">
                <a16:creationId xmlns:a16="http://schemas.microsoft.com/office/drawing/2014/main" id="{C744EB58-EB15-4F28-B5CC-74BF94AFD7C2}"/>
              </a:ext>
            </a:extLst>
          </p:cNvPr>
          <p:cNvSpPr/>
          <p:nvPr/>
        </p:nvSpPr>
        <p:spPr>
          <a:xfrm>
            <a:off x="6012160" y="2636912"/>
            <a:ext cx="2687989" cy="270920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t-EE" sz="1800" b="0" dirty="0">
                <a:solidFill>
                  <a:schemeClr val="tx1"/>
                </a:solidFill>
              </a:rPr>
              <a:t>TOTAL</a:t>
            </a:r>
          </a:p>
          <a:p>
            <a:endParaRPr lang="et-EE" sz="800" b="0" dirty="0">
              <a:solidFill>
                <a:schemeClr val="tx1"/>
              </a:solidFill>
            </a:endParaRPr>
          </a:p>
          <a:p>
            <a:r>
              <a:rPr lang="et-EE" sz="1800" b="0" dirty="0">
                <a:solidFill>
                  <a:schemeClr val="tx1"/>
                </a:solidFill>
              </a:rPr>
              <a:t>Hiina (15,9 mld t)</a:t>
            </a:r>
          </a:p>
          <a:p>
            <a:r>
              <a:rPr lang="et-EE" sz="1800" b="0" dirty="0">
                <a:solidFill>
                  <a:schemeClr val="tx1"/>
                </a:solidFill>
              </a:rPr>
              <a:t>USA (5,9 mld t)</a:t>
            </a:r>
          </a:p>
          <a:p>
            <a:r>
              <a:rPr lang="et-EE" sz="1800" b="0" dirty="0">
                <a:solidFill>
                  <a:schemeClr val="tx1"/>
                </a:solidFill>
              </a:rPr>
              <a:t>India (4,1 mld t)</a:t>
            </a:r>
          </a:p>
          <a:p>
            <a:r>
              <a:rPr lang="et-EE" sz="1800" b="0" dirty="0">
                <a:solidFill>
                  <a:schemeClr val="tx1"/>
                </a:solidFill>
              </a:rPr>
              <a:t>Venemaa (2,7 mld t)</a:t>
            </a:r>
          </a:p>
          <a:p>
            <a:r>
              <a:rPr lang="et-EE" sz="1800" b="0" dirty="0">
                <a:solidFill>
                  <a:schemeClr val="tx1"/>
                </a:solidFill>
              </a:rPr>
              <a:t>Brasiilia (1,4 mld t)</a:t>
            </a:r>
          </a:p>
          <a:p>
            <a:r>
              <a:rPr lang="et-EE" sz="1800" b="0" dirty="0">
                <a:solidFill>
                  <a:schemeClr val="tx1"/>
                </a:solidFill>
              </a:rPr>
              <a:t>Indoneesia (1,2 mld t)</a:t>
            </a:r>
          </a:p>
          <a:p>
            <a:r>
              <a:rPr lang="et-EE" sz="1800" b="0" dirty="0">
                <a:solidFill>
                  <a:schemeClr val="tx1"/>
                </a:solidFill>
              </a:rPr>
              <a:t>Jaapan (1 mld t)</a:t>
            </a:r>
          </a:p>
          <a:p>
            <a:endParaRPr lang="en-US" sz="1800" b="0" dirty="0">
              <a:solidFill>
                <a:schemeClr val="tx1"/>
              </a:solidFill>
            </a:endParaRPr>
          </a:p>
        </p:txBody>
      </p:sp>
      <p:pic>
        <p:nvPicPr>
          <p:cNvPr id="18" name="Picture 17">
            <a:extLst>
              <a:ext uri="{FF2B5EF4-FFF2-40B4-BE49-F238E27FC236}">
                <a16:creationId xmlns:a16="http://schemas.microsoft.com/office/drawing/2014/main" id="{FE10BD13-736F-4F3D-8DB8-044922604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4755" y="1011102"/>
            <a:ext cx="2358722" cy="1389881"/>
          </a:xfrm>
          <a:prstGeom prst="rect">
            <a:avLst/>
          </a:prstGeom>
        </p:spPr>
      </p:pic>
    </p:spTree>
    <p:extLst>
      <p:ext uri="{BB962C8B-B14F-4D97-AF65-F5344CB8AC3E}">
        <p14:creationId xmlns:p14="http://schemas.microsoft.com/office/powerpoint/2010/main" val="143043800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numbri kohatäide 1">
            <a:extLst>
              <a:ext uri="{FF2B5EF4-FFF2-40B4-BE49-F238E27FC236}">
                <a16:creationId xmlns:a16="http://schemas.microsoft.com/office/drawing/2014/main" id="{76E02955-7D94-ABFC-D90A-E7F7423CF529}"/>
              </a:ext>
            </a:extLst>
          </p:cNvPr>
          <p:cNvSpPr>
            <a:spLocks noGrp="1"/>
          </p:cNvSpPr>
          <p:nvPr>
            <p:ph type="sldNum" sz="quarter" idx="12"/>
          </p:nvPr>
        </p:nvSpPr>
        <p:spPr/>
        <p:txBody>
          <a:bodyPr/>
          <a:lstStyle/>
          <a:p>
            <a:pPr>
              <a:defRPr/>
            </a:pPr>
            <a:fld id="{B63AD89F-A65B-44EA-8454-85BB8DBC01D2}" type="slidenum">
              <a:rPr lang="et-EE" altLang="et-EE" smtClean="0"/>
              <a:pPr>
                <a:defRPr/>
              </a:pPr>
              <a:t>8</a:t>
            </a:fld>
            <a:endParaRPr lang="et-EE" altLang="et-EE"/>
          </a:p>
        </p:txBody>
      </p:sp>
      <p:pic>
        <p:nvPicPr>
          <p:cNvPr id="4" name="Pilt 3">
            <a:extLst>
              <a:ext uri="{FF2B5EF4-FFF2-40B4-BE49-F238E27FC236}">
                <a16:creationId xmlns:a16="http://schemas.microsoft.com/office/drawing/2014/main" id="{E6F9CA82-36E4-4126-DDC1-D509A97B1060}"/>
              </a:ext>
            </a:extLst>
          </p:cNvPr>
          <p:cNvPicPr>
            <a:picLocks noChangeAspect="1"/>
          </p:cNvPicPr>
          <p:nvPr/>
        </p:nvPicPr>
        <p:blipFill>
          <a:blip r:embed="rId2"/>
          <a:stretch>
            <a:fillRect/>
          </a:stretch>
        </p:blipFill>
        <p:spPr>
          <a:xfrm>
            <a:off x="0" y="1250098"/>
            <a:ext cx="9144000" cy="4357803"/>
          </a:xfrm>
          <a:prstGeom prst="rect">
            <a:avLst/>
          </a:prstGeom>
        </p:spPr>
      </p:pic>
    </p:spTree>
    <p:extLst>
      <p:ext uri="{BB962C8B-B14F-4D97-AF65-F5344CB8AC3E}">
        <p14:creationId xmlns:p14="http://schemas.microsoft.com/office/powerpoint/2010/main" val="2630285052"/>
      </p:ext>
    </p:extLst>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t 3">
            <a:extLst>
              <a:ext uri="{FF2B5EF4-FFF2-40B4-BE49-F238E27FC236}">
                <a16:creationId xmlns:a16="http://schemas.microsoft.com/office/drawing/2014/main" id="{6C39FFEF-33EE-FE10-DC50-EBCCBFCA1836}"/>
              </a:ext>
            </a:extLst>
          </p:cNvPr>
          <p:cNvPicPr>
            <a:picLocks noChangeAspect="1"/>
          </p:cNvPicPr>
          <p:nvPr/>
        </p:nvPicPr>
        <p:blipFill>
          <a:blip r:embed="rId2"/>
          <a:stretch>
            <a:fillRect/>
          </a:stretch>
        </p:blipFill>
        <p:spPr>
          <a:xfrm>
            <a:off x="0" y="136719"/>
            <a:ext cx="4320480" cy="1523821"/>
          </a:xfrm>
          <a:prstGeom prst="rect">
            <a:avLst/>
          </a:prstGeom>
        </p:spPr>
      </p:pic>
      <p:pic>
        <p:nvPicPr>
          <p:cNvPr id="7" name="Pilt 6">
            <a:extLst>
              <a:ext uri="{FF2B5EF4-FFF2-40B4-BE49-F238E27FC236}">
                <a16:creationId xmlns:a16="http://schemas.microsoft.com/office/drawing/2014/main" id="{F7AB1C9C-F0DC-EA27-EC15-19B10EA69DCE}"/>
              </a:ext>
            </a:extLst>
          </p:cNvPr>
          <p:cNvPicPr>
            <a:picLocks noChangeAspect="1"/>
          </p:cNvPicPr>
          <p:nvPr/>
        </p:nvPicPr>
        <p:blipFill>
          <a:blip r:embed="rId3"/>
          <a:stretch>
            <a:fillRect/>
          </a:stretch>
        </p:blipFill>
        <p:spPr>
          <a:xfrm>
            <a:off x="0" y="1175478"/>
            <a:ext cx="9144000" cy="5682522"/>
          </a:xfrm>
          <a:prstGeom prst="rect">
            <a:avLst/>
          </a:prstGeom>
        </p:spPr>
      </p:pic>
      <p:sp>
        <p:nvSpPr>
          <p:cNvPr id="6" name="TextBox 5">
            <a:extLst>
              <a:ext uri="{FF2B5EF4-FFF2-40B4-BE49-F238E27FC236}">
                <a16:creationId xmlns:a16="http://schemas.microsoft.com/office/drawing/2014/main" id="{639297BA-CBA7-44CF-99B1-8D7217DC12FA}"/>
              </a:ext>
            </a:extLst>
          </p:cNvPr>
          <p:cNvSpPr txBox="1"/>
          <p:nvPr/>
        </p:nvSpPr>
        <p:spPr>
          <a:xfrm>
            <a:off x="3830563" y="6478721"/>
            <a:ext cx="5296178" cy="230832"/>
          </a:xfrm>
          <a:prstGeom prst="rect">
            <a:avLst/>
          </a:prstGeom>
          <a:noFill/>
        </p:spPr>
        <p:txBody>
          <a:bodyPr wrap="square" rtlCol="0">
            <a:spAutoFit/>
          </a:bodyPr>
          <a:lstStyle/>
          <a:p>
            <a:r>
              <a:rPr lang="et-EE" sz="900" dirty="0"/>
              <a:t>https://rohe.geenius.ee/blogi/makeitneutral/miks-on-eesti-inimese-co2-jalajalg-uks-euroopa-suuremaid/</a:t>
            </a:r>
          </a:p>
        </p:txBody>
      </p:sp>
      <p:pic>
        <p:nvPicPr>
          <p:cNvPr id="9" name="Pilt 8">
            <a:extLst>
              <a:ext uri="{FF2B5EF4-FFF2-40B4-BE49-F238E27FC236}">
                <a16:creationId xmlns:a16="http://schemas.microsoft.com/office/drawing/2014/main" id="{BFDDC22E-A61E-CDBB-FB72-DD7EC9A40EFA}"/>
              </a:ext>
            </a:extLst>
          </p:cNvPr>
          <p:cNvPicPr>
            <a:picLocks noChangeAspect="1"/>
          </p:cNvPicPr>
          <p:nvPr/>
        </p:nvPicPr>
        <p:blipFill>
          <a:blip r:embed="rId4"/>
          <a:stretch>
            <a:fillRect/>
          </a:stretch>
        </p:blipFill>
        <p:spPr>
          <a:xfrm>
            <a:off x="5753297" y="667905"/>
            <a:ext cx="3373444" cy="483969"/>
          </a:xfrm>
          <a:prstGeom prst="rect">
            <a:avLst/>
          </a:prstGeom>
        </p:spPr>
      </p:pic>
      <p:pic>
        <p:nvPicPr>
          <p:cNvPr id="11" name="Pilt 10">
            <a:extLst>
              <a:ext uri="{FF2B5EF4-FFF2-40B4-BE49-F238E27FC236}">
                <a16:creationId xmlns:a16="http://schemas.microsoft.com/office/drawing/2014/main" id="{20CED1CC-9140-63DE-7C06-89080134CDA6}"/>
              </a:ext>
            </a:extLst>
          </p:cNvPr>
          <p:cNvPicPr>
            <a:picLocks noChangeAspect="1"/>
          </p:cNvPicPr>
          <p:nvPr/>
        </p:nvPicPr>
        <p:blipFill>
          <a:blip r:embed="rId5"/>
          <a:stretch>
            <a:fillRect/>
          </a:stretch>
        </p:blipFill>
        <p:spPr>
          <a:xfrm>
            <a:off x="2662899" y="841387"/>
            <a:ext cx="1657581" cy="276264"/>
          </a:xfrm>
          <a:prstGeom prst="rect">
            <a:avLst/>
          </a:prstGeom>
        </p:spPr>
      </p:pic>
    </p:spTree>
    <p:extLst>
      <p:ext uri="{BB962C8B-B14F-4D97-AF65-F5344CB8AC3E}">
        <p14:creationId xmlns:p14="http://schemas.microsoft.com/office/powerpoint/2010/main" val="203822575"/>
      </p:ext>
    </p:extLst>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89C34BD-3C0A-9F31-C6B7-54A8FC9AEC1A}"/>
              </a:ext>
            </a:extLst>
          </p:cNvPr>
          <p:cNvSpPr>
            <a:spLocks noGrp="1"/>
          </p:cNvSpPr>
          <p:nvPr>
            <p:ph type="title"/>
          </p:nvPr>
        </p:nvSpPr>
        <p:spPr>
          <a:xfrm rot="20533829">
            <a:off x="528565" y="2427519"/>
            <a:ext cx="7772400" cy="1143000"/>
          </a:xfrm>
        </p:spPr>
        <p:txBody>
          <a:bodyPr/>
          <a:lstStyle/>
          <a:p>
            <a:r>
              <a:rPr lang="et-EE" sz="3600" dirty="0"/>
              <a:t>Miks räägime just süsinikujalajäljest?</a:t>
            </a:r>
          </a:p>
        </p:txBody>
      </p:sp>
      <p:sp>
        <p:nvSpPr>
          <p:cNvPr id="4" name="Slaidinumbri kohatäide 3">
            <a:extLst>
              <a:ext uri="{FF2B5EF4-FFF2-40B4-BE49-F238E27FC236}">
                <a16:creationId xmlns:a16="http://schemas.microsoft.com/office/drawing/2014/main" id="{C3303062-E511-389C-A644-C79A049F5D69}"/>
              </a:ext>
            </a:extLst>
          </p:cNvPr>
          <p:cNvSpPr>
            <a:spLocks noGrp="1"/>
          </p:cNvSpPr>
          <p:nvPr>
            <p:ph type="sldNum" sz="quarter" idx="12"/>
          </p:nvPr>
        </p:nvSpPr>
        <p:spPr/>
        <p:txBody>
          <a:bodyPr/>
          <a:lstStyle/>
          <a:p>
            <a:pPr>
              <a:defRPr/>
            </a:pPr>
            <a:fld id="{3B17366B-29A0-4D39-AF2E-145DB00A691B}" type="slidenum">
              <a:rPr lang="et-EE" altLang="et-EE" smtClean="0"/>
              <a:pPr>
                <a:defRPr/>
              </a:pPr>
              <a:t>10</a:t>
            </a:fld>
            <a:endParaRPr lang="et-EE" altLang="et-EE"/>
          </a:p>
        </p:txBody>
      </p:sp>
    </p:spTree>
    <p:extLst>
      <p:ext uri="{BB962C8B-B14F-4D97-AF65-F5344CB8AC3E}">
        <p14:creationId xmlns:p14="http://schemas.microsoft.com/office/powerpoint/2010/main" val="3924865123"/>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CFAAABDB-04B8-CC4B-9F97-1771DF5002A5}"/>
              </a:ext>
            </a:extLst>
          </p:cNvPr>
          <p:cNvPicPr>
            <a:picLocks noChangeAspect="1"/>
          </p:cNvPicPr>
          <p:nvPr/>
        </p:nvPicPr>
        <p:blipFill>
          <a:blip r:embed="rId3"/>
          <a:stretch>
            <a:fillRect/>
          </a:stretch>
        </p:blipFill>
        <p:spPr>
          <a:xfrm>
            <a:off x="0" y="857250"/>
            <a:ext cx="9144000" cy="5143500"/>
          </a:xfrm>
          <a:prstGeom prst="rect">
            <a:avLst/>
          </a:prstGeom>
        </p:spPr>
      </p:pic>
      <p:sp>
        <p:nvSpPr>
          <p:cNvPr id="5" name="Rectangle 4">
            <a:extLst>
              <a:ext uri="{FF2B5EF4-FFF2-40B4-BE49-F238E27FC236}">
                <a16:creationId xmlns:a16="http://schemas.microsoft.com/office/drawing/2014/main" id="{FF7FAFFB-2B62-D352-B027-06E2653660EA}"/>
              </a:ext>
            </a:extLst>
          </p:cNvPr>
          <p:cNvSpPr/>
          <p:nvPr/>
        </p:nvSpPr>
        <p:spPr>
          <a:xfrm>
            <a:off x="3071193" y="1321255"/>
            <a:ext cx="1719470" cy="71875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
        <p:nvSpPr>
          <p:cNvPr id="6" name="Rectangle 5">
            <a:extLst>
              <a:ext uri="{FF2B5EF4-FFF2-40B4-BE49-F238E27FC236}">
                <a16:creationId xmlns:a16="http://schemas.microsoft.com/office/drawing/2014/main" id="{B32D5F90-372F-9544-AD24-1A6B9E6C652C}"/>
              </a:ext>
            </a:extLst>
          </p:cNvPr>
          <p:cNvSpPr/>
          <p:nvPr/>
        </p:nvSpPr>
        <p:spPr>
          <a:xfrm>
            <a:off x="2852530" y="1543050"/>
            <a:ext cx="2146853" cy="27829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
        <p:nvSpPr>
          <p:cNvPr id="7" name="Rectangle 6">
            <a:extLst>
              <a:ext uri="{FF2B5EF4-FFF2-40B4-BE49-F238E27FC236}">
                <a16:creationId xmlns:a16="http://schemas.microsoft.com/office/drawing/2014/main" id="{96F66118-7609-4678-3002-ECBEA0CFFFE0}"/>
              </a:ext>
            </a:extLst>
          </p:cNvPr>
          <p:cNvSpPr/>
          <p:nvPr/>
        </p:nvSpPr>
        <p:spPr>
          <a:xfrm>
            <a:off x="6450497" y="4793323"/>
            <a:ext cx="1958008" cy="71875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
        <p:nvSpPr>
          <p:cNvPr id="8" name="Rectangle 7">
            <a:extLst>
              <a:ext uri="{FF2B5EF4-FFF2-40B4-BE49-F238E27FC236}">
                <a16:creationId xmlns:a16="http://schemas.microsoft.com/office/drawing/2014/main" id="{39BCA175-734A-8F12-547B-523261FE8E2A}"/>
              </a:ext>
            </a:extLst>
          </p:cNvPr>
          <p:cNvSpPr/>
          <p:nvPr/>
        </p:nvSpPr>
        <p:spPr>
          <a:xfrm>
            <a:off x="6256683" y="5013552"/>
            <a:ext cx="2345636" cy="27829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
        <p:nvSpPr>
          <p:cNvPr id="2" name="TextBox 1">
            <a:extLst>
              <a:ext uri="{FF2B5EF4-FFF2-40B4-BE49-F238E27FC236}">
                <a16:creationId xmlns:a16="http://schemas.microsoft.com/office/drawing/2014/main" id="{DD3CB909-3223-32A0-FE1E-78A1003E2601}"/>
              </a:ext>
            </a:extLst>
          </p:cNvPr>
          <p:cNvSpPr txBox="1"/>
          <p:nvPr/>
        </p:nvSpPr>
        <p:spPr>
          <a:xfrm>
            <a:off x="2506469" y="1192046"/>
            <a:ext cx="2642002" cy="1077218"/>
          </a:xfrm>
          <a:prstGeom prst="rect">
            <a:avLst/>
          </a:prstGeom>
          <a:noFill/>
        </p:spPr>
        <p:txBody>
          <a:bodyPr wrap="square" rtlCol="0">
            <a:spAutoFit/>
          </a:bodyPr>
          <a:lstStyle/>
          <a:p>
            <a:pPr algn="ctr"/>
            <a:r>
              <a:rPr lang="en-US" sz="1600" dirty="0">
                <a:latin typeface="Comic Sans MS" panose="030F0702030302020204" pitchFamily="66" charset="0"/>
              </a:rPr>
              <a:t>PÕRKUMINE MAAPINNAGA TOIMUB 12-15 SEKUNDI JOOKSUL</a:t>
            </a:r>
          </a:p>
        </p:txBody>
      </p:sp>
      <p:sp>
        <p:nvSpPr>
          <p:cNvPr id="9" name="TextBox 8">
            <a:extLst>
              <a:ext uri="{FF2B5EF4-FFF2-40B4-BE49-F238E27FC236}">
                <a16:creationId xmlns:a16="http://schemas.microsoft.com/office/drawing/2014/main" id="{CB499E90-82B2-D5CC-9876-BD34EB378D80}"/>
              </a:ext>
            </a:extLst>
          </p:cNvPr>
          <p:cNvSpPr txBox="1"/>
          <p:nvPr/>
        </p:nvSpPr>
        <p:spPr>
          <a:xfrm>
            <a:off x="6112566" y="4736387"/>
            <a:ext cx="2633869" cy="1077218"/>
          </a:xfrm>
          <a:prstGeom prst="rect">
            <a:avLst/>
          </a:prstGeom>
          <a:noFill/>
        </p:spPr>
        <p:txBody>
          <a:bodyPr wrap="square" rtlCol="0">
            <a:spAutoFit/>
          </a:bodyPr>
          <a:lstStyle/>
          <a:p>
            <a:pPr algn="ctr"/>
            <a:r>
              <a:rPr lang="en-US" sz="1600" dirty="0">
                <a:latin typeface="Comic Sans MS" panose="030F0702030302020204" pitchFamily="66" charset="0"/>
              </a:rPr>
              <a:t>TULE OMA VÄITEGA TAGASI, KUI OLED SELLES ROHKEM KINDEL</a:t>
            </a:r>
          </a:p>
        </p:txBody>
      </p:sp>
    </p:spTree>
    <p:extLst>
      <p:ext uri="{BB962C8B-B14F-4D97-AF65-F5344CB8AC3E}">
        <p14:creationId xmlns:p14="http://schemas.microsoft.com/office/powerpoint/2010/main" val="423492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8FFF94-D352-4872-9E01-975ED98C4D08}"/>
              </a:ext>
            </a:extLst>
          </p:cNvPr>
          <p:cNvSpPr>
            <a:spLocks noGrp="1"/>
          </p:cNvSpPr>
          <p:nvPr>
            <p:ph idx="1"/>
          </p:nvPr>
        </p:nvSpPr>
        <p:spPr>
          <a:xfrm>
            <a:off x="563797" y="764704"/>
            <a:ext cx="7772400" cy="5184576"/>
          </a:xfrm>
        </p:spPr>
        <p:txBody>
          <a:bodyPr/>
          <a:lstStyle/>
          <a:p>
            <a:endParaRPr lang="et-EE" sz="2400" dirty="0"/>
          </a:p>
          <a:p>
            <a:endParaRPr lang="et-EE" sz="2400" dirty="0"/>
          </a:p>
          <a:p>
            <a:pPr marL="0" indent="0">
              <a:buNone/>
            </a:pPr>
            <a:r>
              <a:rPr lang="et-EE" sz="2400" dirty="0"/>
              <a:t>Eesti elaniku süsinikujalajälg oli 2023. aastal 11,1 t. Mitu kilogrammi oli sellest CO</a:t>
            </a:r>
            <a:r>
              <a:rPr lang="et-EE" sz="2400" baseline="-25000" dirty="0"/>
              <a:t>2</a:t>
            </a:r>
            <a:r>
              <a:rPr lang="et-EE" sz="2400" dirty="0"/>
              <a:t>, CH</a:t>
            </a:r>
            <a:r>
              <a:rPr lang="et-EE" sz="2400" baseline="-25000" dirty="0"/>
              <a:t>4</a:t>
            </a:r>
            <a:r>
              <a:rPr lang="et-EE" sz="2400" dirty="0"/>
              <a:t> ja N</a:t>
            </a:r>
            <a:r>
              <a:rPr lang="et-EE" sz="2400" baseline="-25000" dirty="0"/>
              <a:t>2</a:t>
            </a:r>
            <a:r>
              <a:rPr lang="et-EE" sz="2400" dirty="0"/>
              <a:t>0?</a:t>
            </a:r>
          </a:p>
          <a:p>
            <a:r>
              <a:rPr lang="et-EE" sz="2400" dirty="0"/>
              <a:t>GWP</a:t>
            </a:r>
          </a:p>
          <a:p>
            <a:pPr marL="400050" lvl="1" indent="0">
              <a:buNone/>
            </a:pPr>
            <a:r>
              <a:rPr lang="et-EE" sz="2000" dirty="0"/>
              <a:t>Globaalse soojendamise (soojenemise) potentsiaal</a:t>
            </a:r>
          </a:p>
          <a:p>
            <a:r>
              <a:rPr lang="et-EE" sz="2400" dirty="0"/>
              <a:t>CH</a:t>
            </a:r>
            <a:r>
              <a:rPr lang="et-EE" sz="2400" baseline="-25000" dirty="0"/>
              <a:t>4</a:t>
            </a:r>
            <a:r>
              <a:rPr lang="et-EE" sz="2400" dirty="0"/>
              <a:t> GWL on keskmiselt 25</a:t>
            </a:r>
          </a:p>
          <a:p>
            <a:r>
              <a:rPr lang="et-EE" sz="2400" dirty="0"/>
              <a:t>N</a:t>
            </a:r>
            <a:r>
              <a:rPr lang="et-EE" sz="2400" baseline="-25000" dirty="0"/>
              <a:t>2</a:t>
            </a:r>
            <a:r>
              <a:rPr lang="et-EE" sz="2400" dirty="0"/>
              <a:t>0 GWL on keskmiselt 298</a:t>
            </a:r>
          </a:p>
          <a:p>
            <a:pPr marL="0" indent="0">
              <a:buNone/>
            </a:pPr>
            <a:endParaRPr lang="et-EE" sz="2400" dirty="0"/>
          </a:p>
          <a:p>
            <a:endParaRPr lang="et-EE" sz="2400" dirty="0"/>
          </a:p>
          <a:p>
            <a:pPr marL="0" indent="0">
              <a:buNone/>
            </a:pPr>
            <a:endParaRPr lang="et-EE" sz="2400" dirty="0"/>
          </a:p>
        </p:txBody>
      </p:sp>
      <p:sp>
        <p:nvSpPr>
          <p:cNvPr id="4" name="Slide Number Placeholder 3">
            <a:extLst>
              <a:ext uri="{FF2B5EF4-FFF2-40B4-BE49-F238E27FC236}">
                <a16:creationId xmlns:a16="http://schemas.microsoft.com/office/drawing/2014/main" id="{C7CE6A5B-E6A8-4D36-85F4-5629A97D7367}"/>
              </a:ext>
            </a:extLst>
          </p:cNvPr>
          <p:cNvSpPr>
            <a:spLocks noGrp="1"/>
          </p:cNvSpPr>
          <p:nvPr>
            <p:ph type="sldNum" sz="quarter" idx="12"/>
          </p:nvPr>
        </p:nvSpPr>
        <p:spPr/>
        <p:txBody>
          <a:bodyPr/>
          <a:lstStyle/>
          <a:p>
            <a:pPr>
              <a:defRPr/>
            </a:pPr>
            <a:fld id="{3B17366B-29A0-4D39-AF2E-145DB00A691B}" type="slidenum">
              <a:rPr lang="et-EE" altLang="et-EE" smtClean="0"/>
              <a:pPr>
                <a:defRPr/>
              </a:pPr>
              <a:t>12</a:t>
            </a:fld>
            <a:endParaRPr lang="et-EE" altLang="et-EE" dirty="0"/>
          </a:p>
        </p:txBody>
      </p:sp>
      <p:sp>
        <p:nvSpPr>
          <p:cNvPr id="6" name="TextBox 5">
            <a:extLst>
              <a:ext uri="{FF2B5EF4-FFF2-40B4-BE49-F238E27FC236}">
                <a16:creationId xmlns:a16="http://schemas.microsoft.com/office/drawing/2014/main" id="{C050019D-13FE-DB7C-074D-7640E6EC58F7}"/>
              </a:ext>
            </a:extLst>
          </p:cNvPr>
          <p:cNvSpPr txBox="1"/>
          <p:nvPr/>
        </p:nvSpPr>
        <p:spPr>
          <a:xfrm>
            <a:off x="563797" y="788615"/>
            <a:ext cx="4680520" cy="461665"/>
          </a:xfrm>
          <a:prstGeom prst="rect">
            <a:avLst/>
          </a:prstGeom>
          <a:noFill/>
        </p:spPr>
        <p:txBody>
          <a:bodyPr wrap="square" rtlCol="0">
            <a:spAutoFit/>
          </a:bodyPr>
          <a:lstStyle/>
          <a:p>
            <a:r>
              <a:rPr lang="et-EE" sz="2400" dirty="0"/>
              <a:t>Eesti elaniku süsinikujalajälg</a:t>
            </a:r>
            <a:endParaRPr lang="et-EE" dirty="0"/>
          </a:p>
        </p:txBody>
      </p:sp>
      <p:sp>
        <p:nvSpPr>
          <p:cNvPr id="7" name="TextBox 6">
            <a:extLst>
              <a:ext uri="{FF2B5EF4-FFF2-40B4-BE49-F238E27FC236}">
                <a16:creationId xmlns:a16="http://schemas.microsoft.com/office/drawing/2014/main" id="{EDE0A48A-F7B3-F429-7B70-049D7CB9FC75}"/>
              </a:ext>
            </a:extLst>
          </p:cNvPr>
          <p:cNvSpPr txBox="1"/>
          <p:nvPr/>
        </p:nvSpPr>
        <p:spPr>
          <a:xfrm>
            <a:off x="251520" y="6248400"/>
            <a:ext cx="8640960" cy="307777"/>
          </a:xfrm>
          <a:prstGeom prst="rect">
            <a:avLst/>
          </a:prstGeom>
          <a:noFill/>
        </p:spPr>
        <p:txBody>
          <a:bodyPr wrap="square" rtlCol="0">
            <a:spAutoFit/>
          </a:bodyPr>
          <a:lstStyle/>
          <a:p>
            <a:r>
              <a:rPr lang="et-EE" sz="1400" b="0" dirty="0">
                <a:solidFill>
                  <a:srgbClr val="123406"/>
                </a:solidFill>
              </a:rPr>
              <a:t>https://ec.europa.eu/eurostat/statistics-explained/index.php?title=Glossary:Carbon_dioxide_equivalent</a:t>
            </a:r>
          </a:p>
        </p:txBody>
      </p:sp>
      <p:sp>
        <p:nvSpPr>
          <p:cNvPr id="10" name="TextBox 9">
            <a:extLst>
              <a:ext uri="{FF2B5EF4-FFF2-40B4-BE49-F238E27FC236}">
                <a16:creationId xmlns:a16="http://schemas.microsoft.com/office/drawing/2014/main" id="{9CA21696-5D7C-ED74-DB33-5725D19282CB}"/>
              </a:ext>
            </a:extLst>
          </p:cNvPr>
          <p:cNvSpPr txBox="1"/>
          <p:nvPr/>
        </p:nvSpPr>
        <p:spPr>
          <a:xfrm>
            <a:off x="245248" y="5838552"/>
            <a:ext cx="6390456" cy="338554"/>
          </a:xfrm>
          <a:prstGeom prst="rect">
            <a:avLst/>
          </a:prstGeom>
          <a:noFill/>
        </p:spPr>
        <p:txBody>
          <a:bodyPr wrap="square">
            <a:spAutoFit/>
          </a:bodyPr>
          <a:lstStyle/>
          <a:p>
            <a:r>
              <a:rPr lang="et-EE" sz="1600" u="sng" dirty="0">
                <a:solidFill>
                  <a:schemeClr val="accent2"/>
                </a:solidFill>
              </a:rPr>
              <a:t>https://edgar.jrc.ec.europa.eu/report_2024</a:t>
            </a:r>
            <a:endParaRPr lang="et-EE" sz="1600" dirty="0"/>
          </a:p>
        </p:txBody>
      </p:sp>
    </p:spTree>
    <p:extLst>
      <p:ext uri="{BB962C8B-B14F-4D97-AF65-F5344CB8AC3E}">
        <p14:creationId xmlns:p14="http://schemas.microsoft.com/office/powerpoint/2010/main" val="343781644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numbri kohatäide 1">
            <a:extLst>
              <a:ext uri="{FF2B5EF4-FFF2-40B4-BE49-F238E27FC236}">
                <a16:creationId xmlns:a16="http://schemas.microsoft.com/office/drawing/2014/main" id="{60DB5DEA-DDC6-3312-56A4-121113456054}"/>
              </a:ext>
            </a:extLst>
          </p:cNvPr>
          <p:cNvSpPr>
            <a:spLocks noGrp="1"/>
          </p:cNvSpPr>
          <p:nvPr>
            <p:ph type="sldNum" sz="quarter" idx="12"/>
          </p:nvPr>
        </p:nvSpPr>
        <p:spPr/>
        <p:txBody>
          <a:bodyPr/>
          <a:lstStyle/>
          <a:p>
            <a:pPr>
              <a:defRPr/>
            </a:pPr>
            <a:fld id="{B63AD89F-A65B-44EA-8454-85BB8DBC01D2}" type="slidenum">
              <a:rPr lang="et-EE" altLang="et-EE" smtClean="0"/>
              <a:pPr>
                <a:defRPr/>
              </a:pPr>
              <a:t>13</a:t>
            </a:fld>
            <a:endParaRPr lang="et-EE" altLang="et-EE"/>
          </a:p>
        </p:txBody>
      </p:sp>
      <p:pic>
        <p:nvPicPr>
          <p:cNvPr id="3" name="Pilt 2" descr="Pilt, millel on kujutatud tekst, Font, kuvatõmmis, ring&#10;&#10;Kirjeldus on genereeritud automaatselt">
            <a:extLst>
              <a:ext uri="{FF2B5EF4-FFF2-40B4-BE49-F238E27FC236}">
                <a16:creationId xmlns:a16="http://schemas.microsoft.com/office/drawing/2014/main" id="{38AC2059-3307-725E-0FCD-9D9E8F884513}"/>
              </a:ext>
            </a:extLst>
          </p:cNvPr>
          <p:cNvPicPr>
            <a:picLocks noChangeAspect="1"/>
          </p:cNvPicPr>
          <p:nvPr/>
        </p:nvPicPr>
        <p:blipFill>
          <a:blip r:embed="rId2"/>
          <a:stretch>
            <a:fillRect/>
          </a:stretch>
        </p:blipFill>
        <p:spPr>
          <a:xfrm>
            <a:off x="428393" y="1268760"/>
            <a:ext cx="8287214" cy="4680520"/>
          </a:xfrm>
          <a:prstGeom prst="rect">
            <a:avLst/>
          </a:prstGeom>
        </p:spPr>
      </p:pic>
      <p:sp>
        <p:nvSpPr>
          <p:cNvPr id="4" name="TextBox 3">
            <a:extLst>
              <a:ext uri="{FF2B5EF4-FFF2-40B4-BE49-F238E27FC236}">
                <a16:creationId xmlns:a16="http://schemas.microsoft.com/office/drawing/2014/main" id="{2F73AF7E-E8F5-79C6-3976-F22BBE220015}"/>
              </a:ext>
            </a:extLst>
          </p:cNvPr>
          <p:cNvSpPr txBox="1"/>
          <p:nvPr/>
        </p:nvSpPr>
        <p:spPr>
          <a:xfrm>
            <a:off x="755576" y="332656"/>
            <a:ext cx="7344816" cy="461665"/>
          </a:xfrm>
          <a:prstGeom prst="rect">
            <a:avLst/>
          </a:prstGeom>
          <a:noFill/>
        </p:spPr>
        <p:txBody>
          <a:bodyPr wrap="square" rtlCol="0">
            <a:spAutoFit/>
          </a:bodyPr>
          <a:lstStyle/>
          <a:p>
            <a:r>
              <a:rPr lang="et-EE" dirty="0"/>
              <a:t>Eesti riigi kasvuhoonegaaside jaotus 2023. aastal</a:t>
            </a:r>
          </a:p>
        </p:txBody>
      </p:sp>
      <p:sp>
        <p:nvSpPr>
          <p:cNvPr id="6" name="TextBox 5">
            <a:extLst>
              <a:ext uri="{FF2B5EF4-FFF2-40B4-BE49-F238E27FC236}">
                <a16:creationId xmlns:a16="http://schemas.microsoft.com/office/drawing/2014/main" id="{5FF025A1-FC4F-3093-7CB5-E4D4D7436F40}"/>
              </a:ext>
            </a:extLst>
          </p:cNvPr>
          <p:cNvSpPr txBox="1"/>
          <p:nvPr/>
        </p:nvSpPr>
        <p:spPr>
          <a:xfrm>
            <a:off x="428392" y="5949280"/>
            <a:ext cx="7311959" cy="338554"/>
          </a:xfrm>
          <a:prstGeom prst="rect">
            <a:avLst/>
          </a:prstGeom>
          <a:noFill/>
        </p:spPr>
        <p:txBody>
          <a:bodyPr wrap="square">
            <a:spAutoFit/>
          </a:bodyPr>
          <a:lstStyle/>
          <a:p>
            <a:r>
              <a:rPr lang="et-EE" sz="1600" u="sng" dirty="0">
                <a:solidFill>
                  <a:schemeClr val="accent2"/>
                </a:solidFill>
              </a:rPr>
              <a:t>https://edgar.jrc.ec.europa.eu/report_2024</a:t>
            </a:r>
            <a:endParaRPr lang="et-EE" sz="1600" dirty="0"/>
          </a:p>
        </p:txBody>
      </p:sp>
      <p:sp>
        <p:nvSpPr>
          <p:cNvPr id="5" name="TextBox 4">
            <a:extLst>
              <a:ext uri="{FF2B5EF4-FFF2-40B4-BE49-F238E27FC236}">
                <a16:creationId xmlns:a16="http://schemas.microsoft.com/office/drawing/2014/main" id="{CFE99A83-1935-D6FF-6FBD-4EA4944654BF}"/>
              </a:ext>
            </a:extLst>
          </p:cNvPr>
          <p:cNvSpPr txBox="1"/>
          <p:nvPr/>
        </p:nvSpPr>
        <p:spPr>
          <a:xfrm>
            <a:off x="2375756" y="1297415"/>
            <a:ext cx="4104456" cy="646331"/>
          </a:xfrm>
          <a:prstGeom prst="rect">
            <a:avLst/>
          </a:prstGeom>
          <a:solidFill>
            <a:schemeClr val="bg1"/>
          </a:solidFill>
        </p:spPr>
        <p:txBody>
          <a:bodyPr wrap="square" rtlCol="0">
            <a:spAutoFit/>
          </a:bodyPr>
          <a:lstStyle/>
          <a:p>
            <a:r>
              <a:rPr lang="et-EE" sz="3600" dirty="0"/>
              <a:t>	      2023</a:t>
            </a:r>
          </a:p>
        </p:txBody>
      </p:sp>
    </p:spTree>
    <p:extLst>
      <p:ext uri="{BB962C8B-B14F-4D97-AF65-F5344CB8AC3E}">
        <p14:creationId xmlns:p14="http://schemas.microsoft.com/office/powerpoint/2010/main" val="2967574871"/>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8FFF94-D352-4872-9E01-975ED98C4D08}"/>
              </a:ext>
            </a:extLst>
          </p:cNvPr>
          <p:cNvSpPr>
            <a:spLocks noGrp="1"/>
          </p:cNvSpPr>
          <p:nvPr>
            <p:ph idx="1"/>
          </p:nvPr>
        </p:nvSpPr>
        <p:spPr>
          <a:xfrm>
            <a:off x="467544" y="692696"/>
            <a:ext cx="7772400" cy="5184576"/>
          </a:xfrm>
        </p:spPr>
        <p:txBody>
          <a:bodyPr/>
          <a:lstStyle/>
          <a:p>
            <a:endParaRPr lang="et-EE" sz="2400" dirty="0"/>
          </a:p>
          <a:p>
            <a:endParaRPr lang="et-EE" sz="2400" dirty="0"/>
          </a:p>
          <a:p>
            <a:pPr marL="0" indent="0">
              <a:buNone/>
            </a:pPr>
            <a:r>
              <a:rPr lang="et-EE" sz="2400" dirty="0"/>
              <a:t>CO</a:t>
            </a:r>
            <a:r>
              <a:rPr lang="et-EE" sz="2400" baseline="-25000" dirty="0"/>
              <a:t>2 </a:t>
            </a:r>
          </a:p>
          <a:p>
            <a:pPr marL="0" indent="0">
              <a:buNone/>
            </a:pPr>
            <a:r>
              <a:rPr lang="et-EE" sz="2400" dirty="0"/>
              <a:t>= 11100 × 0,8 = 8880 kg</a:t>
            </a:r>
          </a:p>
          <a:p>
            <a:pPr marL="0" indent="0">
              <a:buNone/>
            </a:pPr>
            <a:endParaRPr lang="et-EE" sz="2400" baseline="-25000" dirty="0"/>
          </a:p>
          <a:p>
            <a:pPr marL="0" indent="0">
              <a:buNone/>
            </a:pPr>
            <a:r>
              <a:rPr lang="et-EE" sz="2400" dirty="0"/>
              <a:t>CH</a:t>
            </a:r>
            <a:r>
              <a:rPr lang="et-EE" sz="2400" baseline="-25000" dirty="0"/>
              <a:t>4</a:t>
            </a:r>
            <a:r>
              <a:rPr lang="et-EE" sz="2400" dirty="0"/>
              <a:t> </a:t>
            </a:r>
          </a:p>
          <a:p>
            <a:pPr marL="0" indent="0">
              <a:buNone/>
            </a:pPr>
            <a:r>
              <a:rPr lang="et-EE" sz="2400" dirty="0"/>
              <a:t>= 11100 × 0,13 = 1443 kg</a:t>
            </a:r>
          </a:p>
          <a:p>
            <a:pPr marL="0" indent="0">
              <a:buNone/>
            </a:pPr>
            <a:endParaRPr lang="et-EE" sz="2400" dirty="0"/>
          </a:p>
          <a:p>
            <a:pPr marL="0" indent="0">
              <a:buNone/>
            </a:pPr>
            <a:r>
              <a:rPr lang="et-EE" sz="2400" dirty="0"/>
              <a:t>N</a:t>
            </a:r>
            <a:r>
              <a:rPr lang="et-EE" sz="2400" baseline="-25000" dirty="0"/>
              <a:t>2</a:t>
            </a:r>
            <a:r>
              <a:rPr lang="et-EE" sz="2400" dirty="0"/>
              <a:t>0</a:t>
            </a:r>
          </a:p>
          <a:p>
            <a:pPr marL="0" indent="0">
              <a:buNone/>
            </a:pPr>
            <a:r>
              <a:rPr lang="et-EE" sz="2400" dirty="0"/>
              <a:t>= 11100 × 0,06 = 666 kg</a:t>
            </a:r>
          </a:p>
          <a:p>
            <a:pPr marL="0" indent="0">
              <a:buNone/>
            </a:pPr>
            <a:endParaRPr lang="et-EE" sz="2400" dirty="0"/>
          </a:p>
          <a:p>
            <a:endParaRPr lang="et-EE" sz="2400" dirty="0"/>
          </a:p>
          <a:p>
            <a:pPr marL="0" indent="0">
              <a:buNone/>
            </a:pPr>
            <a:endParaRPr lang="et-EE" sz="2400" dirty="0"/>
          </a:p>
        </p:txBody>
      </p:sp>
      <p:sp>
        <p:nvSpPr>
          <p:cNvPr id="4" name="Slide Number Placeholder 3">
            <a:extLst>
              <a:ext uri="{FF2B5EF4-FFF2-40B4-BE49-F238E27FC236}">
                <a16:creationId xmlns:a16="http://schemas.microsoft.com/office/drawing/2014/main" id="{C7CE6A5B-E6A8-4D36-85F4-5629A97D7367}"/>
              </a:ext>
            </a:extLst>
          </p:cNvPr>
          <p:cNvSpPr>
            <a:spLocks noGrp="1"/>
          </p:cNvSpPr>
          <p:nvPr>
            <p:ph type="sldNum" sz="quarter" idx="12"/>
          </p:nvPr>
        </p:nvSpPr>
        <p:spPr/>
        <p:txBody>
          <a:bodyPr/>
          <a:lstStyle/>
          <a:p>
            <a:pPr>
              <a:defRPr/>
            </a:pPr>
            <a:fld id="{3B17366B-29A0-4D39-AF2E-145DB00A691B}" type="slidenum">
              <a:rPr lang="et-EE" altLang="et-EE" smtClean="0"/>
              <a:pPr>
                <a:defRPr/>
              </a:pPr>
              <a:t>14</a:t>
            </a:fld>
            <a:endParaRPr lang="et-EE" altLang="et-EE"/>
          </a:p>
        </p:txBody>
      </p:sp>
      <p:sp>
        <p:nvSpPr>
          <p:cNvPr id="6" name="TextBox 5">
            <a:extLst>
              <a:ext uri="{FF2B5EF4-FFF2-40B4-BE49-F238E27FC236}">
                <a16:creationId xmlns:a16="http://schemas.microsoft.com/office/drawing/2014/main" id="{C050019D-13FE-DB7C-074D-7640E6EC58F7}"/>
              </a:ext>
            </a:extLst>
          </p:cNvPr>
          <p:cNvSpPr txBox="1"/>
          <p:nvPr/>
        </p:nvSpPr>
        <p:spPr>
          <a:xfrm>
            <a:off x="563797" y="788615"/>
            <a:ext cx="4680520" cy="461665"/>
          </a:xfrm>
          <a:prstGeom prst="rect">
            <a:avLst/>
          </a:prstGeom>
          <a:noFill/>
        </p:spPr>
        <p:txBody>
          <a:bodyPr wrap="square" rtlCol="0">
            <a:spAutoFit/>
          </a:bodyPr>
          <a:lstStyle/>
          <a:p>
            <a:r>
              <a:rPr lang="et-EE" sz="2400" dirty="0"/>
              <a:t>Arvutame CO2 ekvivalendi</a:t>
            </a:r>
            <a:endParaRPr lang="et-EE" dirty="0"/>
          </a:p>
        </p:txBody>
      </p:sp>
      <p:sp>
        <p:nvSpPr>
          <p:cNvPr id="7" name="TextBox 6">
            <a:extLst>
              <a:ext uri="{FF2B5EF4-FFF2-40B4-BE49-F238E27FC236}">
                <a16:creationId xmlns:a16="http://schemas.microsoft.com/office/drawing/2014/main" id="{EDE0A48A-F7B3-F429-7B70-049D7CB9FC75}"/>
              </a:ext>
            </a:extLst>
          </p:cNvPr>
          <p:cNvSpPr txBox="1"/>
          <p:nvPr/>
        </p:nvSpPr>
        <p:spPr>
          <a:xfrm>
            <a:off x="251520" y="6248400"/>
            <a:ext cx="8640960" cy="307777"/>
          </a:xfrm>
          <a:prstGeom prst="rect">
            <a:avLst/>
          </a:prstGeom>
          <a:noFill/>
        </p:spPr>
        <p:txBody>
          <a:bodyPr wrap="square" rtlCol="0">
            <a:spAutoFit/>
          </a:bodyPr>
          <a:lstStyle/>
          <a:p>
            <a:r>
              <a:rPr lang="et-EE" sz="1400" b="0" dirty="0">
                <a:solidFill>
                  <a:srgbClr val="123406"/>
                </a:solidFill>
              </a:rPr>
              <a:t>https://ec.europa.eu/eurostat/statistics-explained/index.php?title=Glossary:Carbon_dioxide_equivalent</a:t>
            </a:r>
          </a:p>
        </p:txBody>
      </p:sp>
    </p:spTree>
    <p:extLst>
      <p:ext uri="{BB962C8B-B14F-4D97-AF65-F5344CB8AC3E}">
        <p14:creationId xmlns:p14="http://schemas.microsoft.com/office/powerpoint/2010/main" val="6118394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8FFF94-D352-4872-9E01-975ED98C4D08}"/>
              </a:ext>
            </a:extLst>
          </p:cNvPr>
          <p:cNvSpPr>
            <a:spLocks noGrp="1"/>
          </p:cNvSpPr>
          <p:nvPr>
            <p:ph idx="1"/>
          </p:nvPr>
        </p:nvSpPr>
        <p:spPr>
          <a:xfrm>
            <a:off x="563797" y="764704"/>
            <a:ext cx="7772400" cy="5184576"/>
          </a:xfrm>
        </p:spPr>
        <p:txBody>
          <a:bodyPr/>
          <a:lstStyle/>
          <a:p>
            <a:endParaRPr lang="et-EE" sz="2400" dirty="0"/>
          </a:p>
          <a:p>
            <a:endParaRPr lang="et-EE" sz="2400" dirty="0"/>
          </a:p>
          <a:p>
            <a:pPr marL="0" indent="0">
              <a:buNone/>
            </a:pPr>
            <a:r>
              <a:rPr lang="et-EE" sz="2400" dirty="0"/>
              <a:t>CO</a:t>
            </a:r>
            <a:r>
              <a:rPr lang="et-EE" sz="2400" baseline="-25000" dirty="0"/>
              <a:t>2 </a:t>
            </a:r>
          </a:p>
          <a:p>
            <a:pPr marL="0" indent="0">
              <a:buNone/>
            </a:pPr>
            <a:r>
              <a:rPr lang="et-EE" sz="2400" dirty="0"/>
              <a:t>= </a:t>
            </a:r>
            <a:r>
              <a:rPr lang="et-EE" sz="2400" b="1" dirty="0">
                <a:solidFill>
                  <a:srgbClr val="DA2F12"/>
                </a:solidFill>
              </a:rPr>
              <a:t>8880</a:t>
            </a:r>
            <a:r>
              <a:rPr lang="et-EE" sz="2400" dirty="0"/>
              <a:t> kg</a:t>
            </a:r>
          </a:p>
          <a:p>
            <a:pPr marL="0" indent="0">
              <a:buNone/>
            </a:pPr>
            <a:endParaRPr lang="et-EE" sz="2400" baseline="-25000" dirty="0"/>
          </a:p>
          <a:p>
            <a:pPr marL="0" indent="0">
              <a:buNone/>
            </a:pPr>
            <a:r>
              <a:rPr lang="et-EE" sz="2400" dirty="0"/>
              <a:t>CH</a:t>
            </a:r>
            <a:r>
              <a:rPr lang="et-EE" sz="2400" baseline="-25000" dirty="0"/>
              <a:t>4</a:t>
            </a:r>
            <a:r>
              <a:rPr lang="et-EE" sz="2400" dirty="0"/>
              <a:t> </a:t>
            </a:r>
          </a:p>
          <a:p>
            <a:pPr marL="0" indent="0">
              <a:buNone/>
            </a:pPr>
            <a:r>
              <a:rPr lang="et-EE" sz="2400" dirty="0"/>
              <a:t>= 1443 / </a:t>
            </a:r>
            <a:r>
              <a:rPr lang="et-EE" sz="2400" dirty="0">
                <a:solidFill>
                  <a:srgbClr val="840A8A"/>
                </a:solidFill>
              </a:rPr>
              <a:t>25</a:t>
            </a:r>
            <a:r>
              <a:rPr lang="et-EE" sz="2400" dirty="0"/>
              <a:t> =  </a:t>
            </a:r>
            <a:r>
              <a:rPr lang="et-EE" sz="2400" b="1" dirty="0">
                <a:solidFill>
                  <a:srgbClr val="DA2F12"/>
                </a:solidFill>
              </a:rPr>
              <a:t>57,7</a:t>
            </a:r>
            <a:r>
              <a:rPr lang="et-EE" sz="2400" dirty="0"/>
              <a:t> kg</a:t>
            </a:r>
          </a:p>
          <a:p>
            <a:pPr marL="0" indent="0">
              <a:buNone/>
            </a:pPr>
            <a:endParaRPr lang="et-EE" sz="2400" dirty="0"/>
          </a:p>
          <a:p>
            <a:pPr marL="0" indent="0">
              <a:buNone/>
            </a:pPr>
            <a:r>
              <a:rPr lang="et-EE" sz="2400" dirty="0"/>
              <a:t>N</a:t>
            </a:r>
            <a:r>
              <a:rPr lang="et-EE" sz="2400" baseline="-25000" dirty="0"/>
              <a:t>2</a:t>
            </a:r>
            <a:r>
              <a:rPr lang="et-EE" sz="2400" dirty="0"/>
              <a:t>0</a:t>
            </a:r>
          </a:p>
          <a:p>
            <a:pPr marL="0" indent="0">
              <a:buNone/>
            </a:pPr>
            <a:r>
              <a:rPr lang="et-EE" sz="2400" dirty="0"/>
              <a:t>= 666 / </a:t>
            </a:r>
            <a:r>
              <a:rPr lang="et-EE" sz="2400" dirty="0">
                <a:solidFill>
                  <a:srgbClr val="840A8A"/>
                </a:solidFill>
              </a:rPr>
              <a:t>298</a:t>
            </a:r>
            <a:r>
              <a:rPr lang="et-EE" sz="2400" dirty="0"/>
              <a:t> = </a:t>
            </a:r>
            <a:r>
              <a:rPr lang="et-EE" sz="2400" b="1" dirty="0">
                <a:solidFill>
                  <a:srgbClr val="DA2F12"/>
                </a:solidFill>
              </a:rPr>
              <a:t>2,2</a:t>
            </a:r>
            <a:r>
              <a:rPr lang="et-EE" sz="2400" dirty="0"/>
              <a:t> kg</a:t>
            </a:r>
          </a:p>
          <a:p>
            <a:pPr marL="0" indent="0">
              <a:buNone/>
            </a:pPr>
            <a:endParaRPr lang="et-EE" sz="2400" dirty="0"/>
          </a:p>
          <a:p>
            <a:endParaRPr lang="et-EE" sz="2400" dirty="0"/>
          </a:p>
          <a:p>
            <a:pPr marL="0" indent="0">
              <a:buNone/>
            </a:pPr>
            <a:endParaRPr lang="et-EE" sz="2400" dirty="0"/>
          </a:p>
        </p:txBody>
      </p:sp>
      <p:sp>
        <p:nvSpPr>
          <p:cNvPr id="4" name="Slide Number Placeholder 3">
            <a:extLst>
              <a:ext uri="{FF2B5EF4-FFF2-40B4-BE49-F238E27FC236}">
                <a16:creationId xmlns:a16="http://schemas.microsoft.com/office/drawing/2014/main" id="{C7CE6A5B-E6A8-4D36-85F4-5629A97D7367}"/>
              </a:ext>
            </a:extLst>
          </p:cNvPr>
          <p:cNvSpPr>
            <a:spLocks noGrp="1"/>
          </p:cNvSpPr>
          <p:nvPr>
            <p:ph type="sldNum" sz="quarter" idx="12"/>
          </p:nvPr>
        </p:nvSpPr>
        <p:spPr/>
        <p:txBody>
          <a:bodyPr/>
          <a:lstStyle/>
          <a:p>
            <a:pPr>
              <a:defRPr/>
            </a:pPr>
            <a:fld id="{3B17366B-29A0-4D39-AF2E-145DB00A691B}" type="slidenum">
              <a:rPr lang="et-EE" altLang="et-EE" smtClean="0"/>
              <a:pPr>
                <a:defRPr/>
              </a:pPr>
              <a:t>15</a:t>
            </a:fld>
            <a:endParaRPr lang="et-EE" altLang="et-EE"/>
          </a:p>
        </p:txBody>
      </p:sp>
      <p:sp>
        <p:nvSpPr>
          <p:cNvPr id="6" name="TextBox 5">
            <a:extLst>
              <a:ext uri="{FF2B5EF4-FFF2-40B4-BE49-F238E27FC236}">
                <a16:creationId xmlns:a16="http://schemas.microsoft.com/office/drawing/2014/main" id="{C050019D-13FE-DB7C-074D-7640E6EC58F7}"/>
              </a:ext>
            </a:extLst>
          </p:cNvPr>
          <p:cNvSpPr txBox="1"/>
          <p:nvPr/>
        </p:nvSpPr>
        <p:spPr>
          <a:xfrm>
            <a:off x="563797" y="788615"/>
            <a:ext cx="4680520" cy="461665"/>
          </a:xfrm>
          <a:prstGeom prst="rect">
            <a:avLst/>
          </a:prstGeom>
          <a:noFill/>
        </p:spPr>
        <p:txBody>
          <a:bodyPr wrap="square" rtlCol="0">
            <a:spAutoFit/>
          </a:bodyPr>
          <a:lstStyle/>
          <a:p>
            <a:r>
              <a:rPr lang="et-EE" sz="2400" dirty="0"/>
              <a:t>Arvutame massid</a:t>
            </a:r>
            <a:endParaRPr lang="et-EE" dirty="0"/>
          </a:p>
        </p:txBody>
      </p:sp>
      <p:sp>
        <p:nvSpPr>
          <p:cNvPr id="7" name="TextBox 6">
            <a:extLst>
              <a:ext uri="{FF2B5EF4-FFF2-40B4-BE49-F238E27FC236}">
                <a16:creationId xmlns:a16="http://schemas.microsoft.com/office/drawing/2014/main" id="{EDE0A48A-F7B3-F429-7B70-049D7CB9FC75}"/>
              </a:ext>
            </a:extLst>
          </p:cNvPr>
          <p:cNvSpPr txBox="1"/>
          <p:nvPr/>
        </p:nvSpPr>
        <p:spPr>
          <a:xfrm>
            <a:off x="251520" y="6248400"/>
            <a:ext cx="8640960" cy="307777"/>
          </a:xfrm>
          <a:prstGeom prst="rect">
            <a:avLst/>
          </a:prstGeom>
          <a:noFill/>
        </p:spPr>
        <p:txBody>
          <a:bodyPr wrap="square" rtlCol="0">
            <a:spAutoFit/>
          </a:bodyPr>
          <a:lstStyle/>
          <a:p>
            <a:r>
              <a:rPr lang="et-EE" sz="1400" b="0" dirty="0">
                <a:solidFill>
                  <a:srgbClr val="123406"/>
                </a:solidFill>
              </a:rPr>
              <a:t>https://ec.europa.eu/eurostat/statistics-explained/index.php?title=Glossary:Carbon_dioxide_equivalent</a:t>
            </a:r>
          </a:p>
        </p:txBody>
      </p:sp>
    </p:spTree>
    <p:extLst>
      <p:ext uri="{BB962C8B-B14F-4D97-AF65-F5344CB8AC3E}">
        <p14:creationId xmlns:p14="http://schemas.microsoft.com/office/powerpoint/2010/main" val="350594901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lh4.googleusercontent.com/vKEXEOfYTILEGvB4v6HMQy6VQ_lnG48u6ht3gZAVn3fqE54fOZJCnZxDx-lQ0CbxIgT094QWCn1MjSK1McjXB-GTkn_8eXGRkA23bSHRN9s0c3w4NgJmBDj_a2-GZ2fu9OVmt62Aa5Hbd_9yfOEWN_0">
            <a:extLst>
              <a:ext uri="{FF2B5EF4-FFF2-40B4-BE49-F238E27FC236}">
                <a16:creationId xmlns:a16="http://schemas.microsoft.com/office/drawing/2014/main" id="{82D12ECE-F20F-4762-95D2-DE854C6756D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58" y="1015340"/>
            <a:ext cx="8902040" cy="4827320"/>
          </a:xfrm>
          <a:prstGeom prst="rect">
            <a:avLst/>
          </a:prstGeom>
          <a:noFill/>
          <a:ln>
            <a:noFill/>
          </a:ln>
        </p:spPr>
      </p:pic>
    </p:spTree>
    <p:extLst>
      <p:ext uri="{BB962C8B-B14F-4D97-AF65-F5344CB8AC3E}">
        <p14:creationId xmlns:p14="http://schemas.microsoft.com/office/powerpoint/2010/main" val="4064778879"/>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064DC2E-8A92-4E1E-B229-0648CB4AD76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6200000">
            <a:off x="1872333" y="4186685"/>
            <a:ext cx="1669216" cy="1105245"/>
          </a:xfrm>
          <a:prstGeom prst="rect">
            <a:avLst/>
          </a:prstGeom>
        </p:spPr>
      </p:pic>
      <p:pic>
        <p:nvPicPr>
          <p:cNvPr id="10" name="Picture 9">
            <a:extLst>
              <a:ext uri="{FF2B5EF4-FFF2-40B4-BE49-F238E27FC236}">
                <a16:creationId xmlns:a16="http://schemas.microsoft.com/office/drawing/2014/main" id="{A3E84566-BF15-4316-800F-E868F017AC0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6200000">
            <a:off x="3786433" y="4202447"/>
            <a:ext cx="1702094" cy="1105247"/>
          </a:xfrm>
          <a:prstGeom prst="rect">
            <a:avLst/>
          </a:prstGeom>
        </p:spPr>
      </p:pic>
      <p:pic>
        <p:nvPicPr>
          <p:cNvPr id="11" name="Picture 10">
            <a:extLst>
              <a:ext uri="{FF2B5EF4-FFF2-40B4-BE49-F238E27FC236}">
                <a16:creationId xmlns:a16="http://schemas.microsoft.com/office/drawing/2014/main" id="{60397762-BB1F-4BAC-A44A-F741360F642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16200000">
            <a:off x="5498614" y="4199188"/>
            <a:ext cx="1695573" cy="1105247"/>
          </a:xfrm>
          <a:prstGeom prst="rect">
            <a:avLst/>
          </a:prstGeom>
        </p:spPr>
      </p:pic>
      <p:pic>
        <p:nvPicPr>
          <p:cNvPr id="12" name="Picture 11">
            <a:extLst>
              <a:ext uri="{FF2B5EF4-FFF2-40B4-BE49-F238E27FC236}">
                <a16:creationId xmlns:a16="http://schemas.microsoft.com/office/drawing/2014/main" id="{43027D66-B244-495B-BA36-842301E44CE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6200000">
            <a:off x="7182245" y="4196302"/>
            <a:ext cx="1625072" cy="1109662"/>
          </a:xfrm>
          <a:prstGeom prst="rect">
            <a:avLst/>
          </a:prstGeom>
        </p:spPr>
      </p:pic>
      <p:pic>
        <p:nvPicPr>
          <p:cNvPr id="13" name="Picture 12">
            <a:extLst>
              <a:ext uri="{FF2B5EF4-FFF2-40B4-BE49-F238E27FC236}">
                <a16:creationId xmlns:a16="http://schemas.microsoft.com/office/drawing/2014/main" id="{7142CE1C-C20D-47B6-8255-4BDFBC8A64B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6200000">
            <a:off x="77095" y="4202984"/>
            <a:ext cx="1702096" cy="1097653"/>
          </a:xfrm>
          <a:prstGeom prst="rect">
            <a:avLst/>
          </a:prstGeom>
        </p:spPr>
      </p:pic>
      <p:pic>
        <p:nvPicPr>
          <p:cNvPr id="14" name="Picture 13">
            <a:extLst>
              <a:ext uri="{FF2B5EF4-FFF2-40B4-BE49-F238E27FC236}">
                <a16:creationId xmlns:a16="http://schemas.microsoft.com/office/drawing/2014/main" id="{8DB16248-C127-4EA9-A8C0-58D56DC2B80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6200000">
            <a:off x="3720953" y="1550662"/>
            <a:ext cx="1702094" cy="1125767"/>
          </a:xfrm>
          <a:prstGeom prst="rect">
            <a:avLst/>
          </a:prstGeom>
        </p:spPr>
      </p:pic>
      <p:pic>
        <p:nvPicPr>
          <p:cNvPr id="15" name="Picture 14">
            <a:extLst>
              <a:ext uri="{FF2B5EF4-FFF2-40B4-BE49-F238E27FC236}">
                <a16:creationId xmlns:a16="http://schemas.microsoft.com/office/drawing/2014/main" id="{0F7B7B50-081F-4734-AFFE-1DD5D4335F2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6200000">
            <a:off x="1885281" y="1548066"/>
            <a:ext cx="1706578" cy="1105246"/>
          </a:xfrm>
          <a:prstGeom prst="rect">
            <a:avLst/>
          </a:prstGeom>
        </p:spPr>
      </p:pic>
      <p:pic>
        <p:nvPicPr>
          <p:cNvPr id="16" name="Picture 15">
            <a:extLst>
              <a:ext uri="{FF2B5EF4-FFF2-40B4-BE49-F238E27FC236}">
                <a16:creationId xmlns:a16="http://schemas.microsoft.com/office/drawing/2014/main" id="{60B0E635-4EA5-48C8-AC68-430CF277F2B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6200000">
            <a:off x="84118" y="1557695"/>
            <a:ext cx="1702094" cy="1111700"/>
          </a:xfrm>
          <a:prstGeom prst="rect">
            <a:avLst/>
          </a:prstGeom>
        </p:spPr>
      </p:pic>
      <p:pic>
        <p:nvPicPr>
          <p:cNvPr id="17" name="Picture 16">
            <a:extLst>
              <a:ext uri="{FF2B5EF4-FFF2-40B4-BE49-F238E27FC236}">
                <a16:creationId xmlns:a16="http://schemas.microsoft.com/office/drawing/2014/main" id="{DBD3F062-6592-4A0E-805F-DE7DC8B24BF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rot="16200000">
            <a:off x="7142935" y="1559513"/>
            <a:ext cx="1702094" cy="1108065"/>
          </a:xfrm>
          <a:prstGeom prst="rect">
            <a:avLst/>
          </a:prstGeom>
        </p:spPr>
      </p:pic>
      <p:pic>
        <p:nvPicPr>
          <p:cNvPr id="18" name="Picture 17">
            <a:extLst>
              <a:ext uri="{FF2B5EF4-FFF2-40B4-BE49-F238E27FC236}">
                <a16:creationId xmlns:a16="http://schemas.microsoft.com/office/drawing/2014/main" id="{D3F09BD2-DDF3-4DEF-9C4B-E3323752AAF1}"/>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rot="16200000">
            <a:off x="5434915" y="1534882"/>
            <a:ext cx="1683030" cy="1108065"/>
          </a:xfrm>
          <a:prstGeom prst="rect">
            <a:avLst/>
          </a:prstGeom>
        </p:spPr>
      </p:pic>
    </p:spTree>
    <p:extLst>
      <p:ext uri="{BB962C8B-B14F-4D97-AF65-F5344CB8AC3E}">
        <p14:creationId xmlns:p14="http://schemas.microsoft.com/office/powerpoint/2010/main" val="421726460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E915-CC5D-494D-8784-7AD99237BA9C}"/>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A02DD46F-372F-40DF-94D1-35CDCE70B930}"/>
              </a:ext>
            </a:extLst>
          </p:cNvPr>
          <p:cNvSpPr>
            <a:spLocks noGrp="1"/>
          </p:cNvSpPr>
          <p:nvPr>
            <p:ph idx="1"/>
          </p:nvPr>
        </p:nvSpPr>
        <p:spPr/>
        <p:txBody>
          <a:bodyPr/>
          <a:lstStyle/>
          <a:p>
            <a:r>
              <a:rPr lang="et-EE" i="1" dirty="0"/>
              <a:t>Kas viimase viie aasta jooksul on olnud mingil aastal süsiniku emissioon keskmise Eesti elaniku kohta väiksem kui eelnevatel ja järgnevatel aastatel?</a:t>
            </a:r>
            <a:r>
              <a:rPr lang="et-EE" dirty="0"/>
              <a:t> </a:t>
            </a:r>
            <a:r>
              <a:rPr lang="et-EE" i="1" dirty="0"/>
              <a:t>Mis aastal? Mis võis olla selle põhjuseks? </a:t>
            </a:r>
            <a:endParaRPr lang="et-EE" dirty="0"/>
          </a:p>
        </p:txBody>
      </p:sp>
    </p:spTree>
    <p:extLst>
      <p:ext uri="{BB962C8B-B14F-4D97-AF65-F5344CB8AC3E}">
        <p14:creationId xmlns:p14="http://schemas.microsoft.com/office/powerpoint/2010/main" val="3611683709"/>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08AAD-EBB4-4F5A-B3A3-2A482123476F}"/>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E4DB76EA-2887-4870-AEC2-4734FD181455}"/>
              </a:ext>
            </a:extLst>
          </p:cNvPr>
          <p:cNvSpPr>
            <a:spLocks noGrp="1"/>
          </p:cNvSpPr>
          <p:nvPr>
            <p:ph idx="1"/>
          </p:nvPr>
        </p:nvSpPr>
        <p:spPr/>
        <p:txBody>
          <a:bodyPr/>
          <a:lstStyle/>
          <a:p>
            <a:endParaRPr lang="et-EE"/>
          </a:p>
        </p:txBody>
      </p:sp>
      <p:sp>
        <p:nvSpPr>
          <p:cNvPr id="4" name="Slide Number Placeholder 3">
            <a:extLst>
              <a:ext uri="{FF2B5EF4-FFF2-40B4-BE49-F238E27FC236}">
                <a16:creationId xmlns:a16="http://schemas.microsoft.com/office/drawing/2014/main" id="{1A480C0D-3268-4FC2-97FB-AE31617BBEA0}"/>
              </a:ext>
            </a:extLst>
          </p:cNvPr>
          <p:cNvSpPr>
            <a:spLocks noGrp="1"/>
          </p:cNvSpPr>
          <p:nvPr>
            <p:ph type="sldNum" sz="quarter" idx="12"/>
          </p:nvPr>
        </p:nvSpPr>
        <p:spPr/>
        <p:txBody>
          <a:bodyPr/>
          <a:lstStyle/>
          <a:p>
            <a:pPr>
              <a:defRPr/>
            </a:pPr>
            <a:fld id="{3B17366B-29A0-4D39-AF2E-145DB00A691B}" type="slidenum">
              <a:rPr lang="et-EE" altLang="et-EE" smtClean="0"/>
              <a:pPr>
                <a:defRPr/>
              </a:pPr>
              <a:t>19</a:t>
            </a:fld>
            <a:endParaRPr lang="et-EE" altLang="et-EE"/>
          </a:p>
        </p:txBody>
      </p:sp>
      <p:pic>
        <p:nvPicPr>
          <p:cNvPr id="5" name="Picture 4">
            <a:extLst>
              <a:ext uri="{FF2B5EF4-FFF2-40B4-BE49-F238E27FC236}">
                <a16:creationId xmlns:a16="http://schemas.microsoft.com/office/drawing/2014/main" id="{D21307F4-8F73-483F-AEC4-B036F377D826}"/>
              </a:ext>
            </a:extLst>
          </p:cNvPr>
          <p:cNvPicPr>
            <a:picLocks noChangeAspect="1"/>
          </p:cNvPicPr>
          <p:nvPr/>
        </p:nvPicPr>
        <p:blipFill>
          <a:blip r:embed="rId2"/>
          <a:stretch>
            <a:fillRect/>
          </a:stretch>
        </p:blipFill>
        <p:spPr>
          <a:xfrm>
            <a:off x="395536" y="235857"/>
            <a:ext cx="8062664" cy="5906210"/>
          </a:xfrm>
          <a:prstGeom prst="rect">
            <a:avLst/>
          </a:prstGeom>
        </p:spPr>
      </p:pic>
      <p:sp>
        <p:nvSpPr>
          <p:cNvPr id="6" name="TextBox 5">
            <a:extLst>
              <a:ext uri="{FF2B5EF4-FFF2-40B4-BE49-F238E27FC236}">
                <a16:creationId xmlns:a16="http://schemas.microsoft.com/office/drawing/2014/main" id="{75027A32-15B2-4E5F-B0BA-C2C4CA972D35}"/>
              </a:ext>
            </a:extLst>
          </p:cNvPr>
          <p:cNvSpPr txBox="1"/>
          <p:nvPr/>
        </p:nvSpPr>
        <p:spPr>
          <a:xfrm>
            <a:off x="323528" y="6142067"/>
            <a:ext cx="2808312" cy="276999"/>
          </a:xfrm>
          <a:prstGeom prst="rect">
            <a:avLst/>
          </a:prstGeom>
          <a:noFill/>
        </p:spPr>
        <p:txBody>
          <a:bodyPr wrap="square" rtlCol="0">
            <a:spAutoFit/>
          </a:bodyPr>
          <a:lstStyle/>
          <a:p>
            <a:r>
              <a:rPr lang="et-EE" sz="1200" b="0" dirty="0">
                <a:solidFill>
                  <a:schemeClr val="accent2"/>
                </a:solidFill>
                <a:hlinkClick r:id="rId3">
                  <a:extLst>
                    <a:ext uri="{A12FA001-AC4F-418D-AE19-62706E023703}">
                      <ahyp:hlinkClr xmlns:ahyp="http://schemas.microsoft.com/office/drawing/2018/hyperlinkcolor" val="tx"/>
                    </a:ext>
                  </a:extLst>
                </a:hlinkClick>
              </a:rPr>
              <a:t>AR6 </a:t>
            </a:r>
            <a:r>
              <a:rPr lang="et-EE" sz="1200" b="0" dirty="0" err="1">
                <a:solidFill>
                  <a:schemeClr val="accent2"/>
                </a:solidFill>
                <a:hlinkClick r:id="rId3">
                  <a:extLst>
                    <a:ext uri="{A12FA001-AC4F-418D-AE19-62706E023703}">
                      <ahyp:hlinkClr xmlns:ahyp="http://schemas.microsoft.com/office/drawing/2018/hyperlinkcolor" val="tx"/>
                    </a:ext>
                  </a:extLst>
                </a:hlinkClick>
              </a:rPr>
              <a:t>Climate</a:t>
            </a:r>
            <a:r>
              <a:rPr lang="et-EE" sz="1200" b="0" dirty="0">
                <a:solidFill>
                  <a:schemeClr val="accent2"/>
                </a:solidFill>
                <a:hlinkClick r:id="rId3">
                  <a:extLst>
                    <a:ext uri="{A12FA001-AC4F-418D-AE19-62706E023703}">
                      <ahyp:hlinkClr xmlns:ahyp="http://schemas.microsoft.com/office/drawing/2018/hyperlinkcolor" val="tx"/>
                    </a:ext>
                  </a:extLst>
                </a:hlinkClick>
              </a:rPr>
              <a:t> </a:t>
            </a:r>
            <a:r>
              <a:rPr lang="et-EE" sz="1200" b="0" dirty="0" err="1">
                <a:solidFill>
                  <a:schemeClr val="accent2"/>
                </a:solidFill>
                <a:hlinkClick r:id="rId3">
                  <a:extLst>
                    <a:ext uri="{A12FA001-AC4F-418D-AE19-62706E023703}">
                      <ahyp:hlinkClr xmlns:ahyp="http://schemas.microsoft.com/office/drawing/2018/hyperlinkcolor" val="tx"/>
                    </a:ext>
                  </a:extLst>
                </a:hlinkClick>
              </a:rPr>
              <a:t>Change</a:t>
            </a:r>
            <a:r>
              <a:rPr lang="et-EE" sz="1200" b="0" dirty="0">
                <a:solidFill>
                  <a:schemeClr val="accent2"/>
                </a:solidFill>
                <a:hlinkClick r:id="rId3">
                  <a:extLst>
                    <a:ext uri="{A12FA001-AC4F-418D-AE19-62706E023703}">
                      <ahyp:hlinkClr xmlns:ahyp="http://schemas.microsoft.com/office/drawing/2018/hyperlinkcolor" val="tx"/>
                    </a:ext>
                  </a:extLst>
                </a:hlinkClick>
              </a:rPr>
              <a:t> 2022, IPCC</a:t>
            </a:r>
            <a:endParaRPr lang="et-EE" sz="1200" b="0" dirty="0">
              <a:solidFill>
                <a:schemeClr val="accent2"/>
              </a:solidFill>
            </a:endParaRPr>
          </a:p>
        </p:txBody>
      </p:sp>
    </p:spTree>
    <p:extLst>
      <p:ext uri="{BB962C8B-B14F-4D97-AF65-F5344CB8AC3E}">
        <p14:creationId xmlns:p14="http://schemas.microsoft.com/office/powerpoint/2010/main" val="2768031909"/>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D4965-CBB3-4031-873C-6F3C9CEB4C12}"/>
              </a:ext>
            </a:extLst>
          </p:cNvPr>
          <p:cNvSpPr>
            <a:spLocks noGrp="1"/>
          </p:cNvSpPr>
          <p:nvPr>
            <p:ph type="title"/>
          </p:nvPr>
        </p:nvSpPr>
        <p:spPr/>
        <p:txBody>
          <a:bodyPr/>
          <a:lstStyle/>
          <a:p>
            <a:r>
              <a:rPr lang="et-EE" sz="2800" dirty="0"/>
              <a:t>Kas midagi jäi puudu?</a:t>
            </a:r>
          </a:p>
        </p:txBody>
      </p:sp>
      <p:sp>
        <p:nvSpPr>
          <p:cNvPr id="3" name="Content Placeholder 2">
            <a:extLst>
              <a:ext uri="{FF2B5EF4-FFF2-40B4-BE49-F238E27FC236}">
                <a16:creationId xmlns:a16="http://schemas.microsoft.com/office/drawing/2014/main" id="{DA59C0AA-E9B5-43F0-89EE-7324FF7EC793}"/>
              </a:ext>
            </a:extLst>
          </p:cNvPr>
          <p:cNvSpPr>
            <a:spLocks noGrp="1"/>
          </p:cNvSpPr>
          <p:nvPr>
            <p:ph idx="1"/>
          </p:nvPr>
        </p:nvSpPr>
        <p:spPr/>
        <p:txBody>
          <a:bodyPr/>
          <a:lstStyle/>
          <a:p>
            <a:r>
              <a:rPr lang="et-EE" sz="1600" dirty="0"/>
              <a:t>IKT-sektor, mis hõlmab ka sotsiaalmeediaplatvorme, moodustab umbes 2,5% maailma kasvuhoonegaaside heitkogustest, kusjuures </a:t>
            </a:r>
            <a:r>
              <a:rPr lang="et-EE" sz="1600" b="1" dirty="0"/>
              <a:t>2025. aastaks peaks see näitaja tõusma 4%-</a:t>
            </a:r>
            <a:r>
              <a:rPr lang="et-EE" sz="1600" b="1" dirty="0" err="1"/>
              <a:t>ni</a:t>
            </a:r>
            <a:r>
              <a:rPr lang="et-EE" sz="1600" dirty="0"/>
              <a:t> </a:t>
            </a:r>
            <a:r>
              <a:rPr lang="et-EE" sz="1200" dirty="0"/>
              <a:t>(</a:t>
            </a:r>
            <a:r>
              <a:rPr lang="et-EE" sz="1200" dirty="0" err="1"/>
              <a:t>eGreen</a:t>
            </a:r>
            <a:r>
              <a:rPr lang="et-EE" sz="1200" dirty="0"/>
              <a:t> projekti andmed).</a:t>
            </a:r>
          </a:p>
          <a:p>
            <a:endParaRPr lang="et-EE" sz="1600" dirty="0"/>
          </a:p>
          <a:p>
            <a:r>
              <a:rPr lang="et-EE" sz="1600" dirty="0"/>
              <a:t>Prantsuse mõttekoja The Shift Project 2019. aasta aruande kohaselt moodustasid veebivideod (sealhulgas nii voogedastuse kui ka allalaadimise kaudu) </a:t>
            </a:r>
            <a:r>
              <a:rPr lang="et-EE" sz="1600" b="1" dirty="0"/>
              <a:t>2018. aastal </a:t>
            </a:r>
            <a:r>
              <a:rPr lang="et-EE" sz="1600" dirty="0"/>
              <a:t>ligikaudu </a:t>
            </a:r>
            <a:r>
              <a:rPr lang="et-EE" sz="1600" b="1" dirty="0"/>
              <a:t>1% maailma kasvuhoonegaaside heitkogustest ehk umbes 300 miljonit tonni CO2-ekvivalenti</a:t>
            </a:r>
            <a:r>
              <a:rPr lang="et-EE" sz="1600" dirty="0"/>
              <a:t>. </a:t>
            </a:r>
            <a:r>
              <a:rPr lang="et-EE" sz="1200" dirty="0"/>
              <a:t>(„</a:t>
            </a:r>
            <a:r>
              <a:rPr lang="et-EE" sz="1200" dirty="0" err="1"/>
              <a:t>Lean</a:t>
            </a:r>
            <a:r>
              <a:rPr lang="et-EE" sz="1200" dirty="0"/>
              <a:t>-ICT: digitaalse kainuse poole“. The Shift Project, https://theshiftproject.org/wp-content/uploads/2019/03/Lean-ICT-Report_The-Shift-Project_2019.pdf. </a:t>
            </a:r>
            <a:r>
              <a:rPr lang="et-EE" sz="1200" dirty="0" err="1"/>
              <a:t>Consulté</a:t>
            </a:r>
            <a:r>
              <a:rPr lang="et-EE" sz="1200" dirty="0"/>
              <a:t> </a:t>
            </a:r>
            <a:r>
              <a:rPr lang="et-EE" sz="1200" dirty="0" err="1"/>
              <a:t>le</a:t>
            </a:r>
            <a:r>
              <a:rPr lang="et-EE" sz="1200" dirty="0"/>
              <a:t> 20 </a:t>
            </a:r>
            <a:r>
              <a:rPr lang="et-EE" sz="1200" dirty="0" err="1"/>
              <a:t>avril</a:t>
            </a:r>
            <a:r>
              <a:rPr lang="et-EE" sz="1200" dirty="0"/>
              <a:t> 2023)</a:t>
            </a:r>
          </a:p>
          <a:p>
            <a:endParaRPr lang="et-EE" sz="1600" dirty="0"/>
          </a:p>
          <a:p>
            <a:endParaRPr lang="et-EE" sz="1600" dirty="0"/>
          </a:p>
          <a:p>
            <a:endParaRPr lang="et-EE" sz="1600" dirty="0"/>
          </a:p>
          <a:p>
            <a:endParaRPr lang="et-EE" dirty="0"/>
          </a:p>
        </p:txBody>
      </p:sp>
      <p:sp>
        <p:nvSpPr>
          <p:cNvPr id="4" name="Slide Number Placeholder 3">
            <a:extLst>
              <a:ext uri="{FF2B5EF4-FFF2-40B4-BE49-F238E27FC236}">
                <a16:creationId xmlns:a16="http://schemas.microsoft.com/office/drawing/2014/main" id="{808EDC9D-D0E2-4178-971E-F280C68F200D}"/>
              </a:ext>
            </a:extLst>
          </p:cNvPr>
          <p:cNvSpPr>
            <a:spLocks noGrp="1"/>
          </p:cNvSpPr>
          <p:nvPr>
            <p:ph type="sldNum" sz="quarter" idx="12"/>
          </p:nvPr>
        </p:nvSpPr>
        <p:spPr/>
        <p:txBody>
          <a:bodyPr/>
          <a:lstStyle/>
          <a:p>
            <a:pPr>
              <a:defRPr/>
            </a:pPr>
            <a:fld id="{3B17366B-29A0-4D39-AF2E-145DB00A691B}" type="slidenum">
              <a:rPr lang="et-EE" altLang="et-EE" smtClean="0"/>
              <a:pPr>
                <a:defRPr/>
              </a:pPr>
              <a:t>20</a:t>
            </a:fld>
            <a:endParaRPr lang="et-EE" altLang="et-EE"/>
          </a:p>
        </p:txBody>
      </p:sp>
    </p:spTree>
    <p:extLst>
      <p:ext uri="{BB962C8B-B14F-4D97-AF65-F5344CB8AC3E}">
        <p14:creationId xmlns:p14="http://schemas.microsoft.com/office/powerpoint/2010/main" val="281595502"/>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890C-D4CE-4D66-AEE0-CCB93B0A607F}"/>
              </a:ext>
            </a:extLst>
          </p:cNvPr>
          <p:cNvSpPr>
            <a:spLocks noGrp="1"/>
          </p:cNvSpPr>
          <p:nvPr>
            <p:ph type="title"/>
          </p:nvPr>
        </p:nvSpPr>
        <p:spPr/>
        <p:txBody>
          <a:bodyPr/>
          <a:lstStyle/>
          <a:p>
            <a:r>
              <a:rPr lang="et-EE" sz="3600" dirty="0"/>
              <a:t>Mida saab teha?</a:t>
            </a:r>
          </a:p>
        </p:txBody>
      </p:sp>
      <p:sp>
        <p:nvSpPr>
          <p:cNvPr id="3" name="Content Placeholder 2">
            <a:extLst>
              <a:ext uri="{FF2B5EF4-FFF2-40B4-BE49-F238E27FC236}">
                <a16:creationId xmlns:a16="http://schemas.microsoft.com/office/drawing/2014/main" id="{9BBA7A28-4650-44F7-A4EB-A4E52F0EA6D3}"/>
              </a:ext>
            </a:extLst>
          </p:cNvPr>
          <p:cNvSpPr>
            <a:spLocks noGrp="1"/>
          </p:cNvSpPr>
          <p:nvPr>
            <p:ph idx="1"/>
          </p:nvPr>
        </p:nvSpPr>
        <p:spPr/>
        <p:txBody>
          <a:bodyPr/>
          <a:lstStyle/>
          <a:p>
            <a:r>
              <a:rPr lang="et-EE" sz="2000" dirty="0"/>
              <a:t>Madalam resolutsioon*,</a:t>
            </a:r>
          </a:p>
          <a:p>
            <a:r>
              <a:rPr lang="et-EE" sz="2000" dirty="0"/>
              <a:t>küpsiste mõistlik haldamine, </a:t>
            </a:r>
          </a:p>
          <a:p>
            <a:r>
              <a:rPr lang="et-EE" sz="2000" dirty="0"/>
              <a:t>(</a:t>
            </a:r>
            <a:r>
              <a:rPr lang="et-EE" sz="2000" dirty="0" err="1"/>
              <a:t>veebilehitseja</a:t>
            </a:r>
            <a:r>
              <a:rPr lang="et-EE" sz="2000" dirty="0"/>
              <a:t>) ajalugu,</a:t>
            </a:r>
          </a:p>
          <a:p>
            <a:r>
              <a:rPr lang="et-EE" sz="2000" dirty="0"/>
              <a:t>kaamera (koosolekutel),</a:t>
            </a:r>
          </a:p>
          <a:p>
            <a:r>
              <a:rPr lang="et-EE" sz="2000" dirty="0"/>
              <a:t>mittevajalikud rakendused,</a:t>
            </a:r>
          </a:p>
          <a:p>
            <a:r>
              <a:rPr lang="et-EE" sz="2000" dirty="0"/>
              <a:t>sotsiaalmeedia sisu korrastamine,</a:t>
            </a:r>
          </a:p>
          <a:p>
            <a:r>
              <a:rPr lang="et-EE" sz="2000" dirty="0" err="1"/>
              <a:t>öörežiim</a:t>
            </a:r>
            <a:r>
              <a:rPr lang="et-EE" sz="2000" dirty="0"/>
              <a:t> (aku kaitseks), </a:t>
            </a:r>
          </a:p>
          <a:p>
            <a:r>
              <a:rPr lang="et-EE" sz="2000" dirty="0"/>
              <a:t>kaitsekile, </a:t>
            </a:r>
          </a:p>
          <a:p>
            <a:r>
              <a:rPr lang="et-EE" sz="2000" dirty="0"/>
              <a:t>kasutada ühte seadet võimalikult pikka aega</a:t>
            </a:r>
            <a:r>
              <a:rPr lang="et-EE" sz="1800" dirty="0"/>
              <a:t>.</a:t>
            </a:r>
          </a:p>
          <a:p>
            <a:endParaRPr lang="et-EE" sz="1800" dirty="0"/>
          </a:p>
        </p:txBody>
      </p:sp>
      <p:sp>
        <p:nvSpPr>
          <p:cNvPr id="4" name="Slide Number Placeholder 3">
            <a:extLst>
              <a:ext uri="{FF2B5EF4-FFF2-40B4-BE49-F238E27FC236}">
                <a16:creationId xmlns:a16="http://schemas.microsoft.com/office/drawing/2014/main" id="{1E89B5F5-A21C-435E-AA31-59597F5E5EA1}"/>
              </a:ext>
            </a:extLst>
          </p:cNvPr>
          <p:cNvSpPr>
            <a:spLocks noGrp="1"/>
          </p:cNvSpPr>
          <p:nvPr>
            <p:ph type="sldNum" sz="quarter" idx="12"/>
          </p:nvPr>
        </p:nvSpPr>
        <p:spPr/>
        <p:txBody>
          <a:bodyPr/>
          <a:lstStyle/>
          <a:p>
            <a:pPr>
              <a:defRPr/>
            </a:pPr>
            <a:fld id="{3B17366B-29A0-4D39-AF2E-145DB00A691B}" type="slidenum">
              <a:rPr lang="et-EE" altLang="et-EE" smtClean="0"/>
              <a:pPr>
                <a:defRPr/>
              </a:pPr>
              <a:t>21</a:t>
            </a:fld>
            <a:endParaRPr lang="et-EE" altLang="et-EE"/>
          </a:p>
        </p:txBody>
      </p:sp>
      <p:sp>
        <p:nvSpPr>
          <p:cNvPr id="5" name="TextBox 4">
            <a:extLst>
              <a:ext uri="{FF2B5EF4-FFF2-40B4-BE49-F238E27FC236}">
                <a16:creationId xmlns:a16="http://schemas.microsoft.com/office/drawing/2014/main" id="{E22C7CE6-780C-493A-A50A-B04C71DC8D38}"/>
              </a:ext>
            </a:extLst>
          </p:cNvPr>
          <p:cNvSpPr txBox="1"/>
          <p:nvPr/>
        </p:nvSpPr>
        <p:spPr>
          <a:xfrm>
            <a:off x="539552" y="6248400"/>
            <a:ext cx="7848872" cy="461665"/>
          </a:xfrm>
          <a:prstGeom prst="rect">
            <a:avLst/>
          </a:prstGeom>
          <a:noFill/>
        </p:spPr>
        <p:txBody>
          <a:bodyPr wrap="square" rtlCol="0">
            <a:spAutoFit/>
          </a:bodyPr>
          <a:lstStyle/>
          <a:p>
            <a:r>
              <a:rPr lang="et-EE" sz="1200" b="0" dirty="0">
                <a:solidFill>
                  <a:schemeClr val="tx1"/>
                </a:solidFill>
              </a:rPr>
              <a:t>*Nt Kutseharidustöötajate küsitlus 2022 Prantsusmaal, Itaalias, Iirimaal ja Eestis näitas, et 42% vastanutest ei kasuta kunagi madalamat resolutsiooni</a:t>
            </a:r>
          </a:p>
        </p:txBody>
      </p:sp>
    </p:spTree>
    <p:extLst>
      <p:ext uri="{BB962C8B-B14F-4D97-AF65-F5344CB8AC3E}">
        <p14:creationId xmlns:p14="http://schemas.microsoft.com/office/powerpoint/2010/main" val="213847627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3851920" y="2595562"/>
            <a:ext cx="4103688" cy="833438"/>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hangingPunct="1">
              <a:spcBef>
                <a:spcPct val="50000"/>
              </a:spcBef>
              <a:defRPr/>
            </a:pPr>
            <a:r>
              <a:rPr lang="et-EE" altLang="et-EE" sz="4800" dirty="0">
                <a:solidFill>
                  <a:srgbClr val="DA2F12"/>
                </a:solidFill>
                <a:effectLst>
                  <a:outerShdw blurRad="38100" dist="38100" dir="2700000" algn="tl">
                    <a:srgbClr val="C0C0C0"/>
                  </a:outerShdw>
                </a:effectLst>
              </a:rPr>
              <a:t>Küsimused?</a:t>
            </a:r>
          </a:p>
        </p:txBody>
      </p:sp>
      <p:pic>
        <p:nvPicPr>
          <p:cNvPr id="46084" name="Picture 3" descr="world_rota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0350"/>
            <a:ext cx="2174875"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Slide Number Placeholder 1"/>
          <p:cNvSpPr>
            <a:spLocks noGrp="1"/>
          </p:cNvSpPr>
          <p:nvPr>
            <p:ph type="sldNum" sz="quarter" idx="12"/>
          </p:nvPr>
        </p:nvSpPr>
        <p:spPr>
          <a:noFill/>
        </p:spPr>
        <p:txBody>
          <a:bodyPr/>
          <a:lstStyle>
            <a:lvl1pPr>
              <a:defRPr sz="2400" b="1">
                <a:solidFill>
                  <a:srgbClr val="663300"/>
                </a:solidFill>
                <a:latin typeface="Times New Roman" panose="02020603050405020304" pitchFamily="18" charset="0"/>
              </a:defRPr>
            </a:lvl1pPr>
            <a:lvl2pPr marL="742950" indent="-285750">
              <a:defRPr sz="2400" b="1">
                <a:solidFill>
                  <a:srgbClr val="663300"/>
                </a:solidFill>
                <a:latin typeface="Times New Roman" panose="02020603050405020304" pitchFamily="18" charset="0"/>
              </a:defRPr>
            </a:lvl2pPr>
            <a:lvl3pPr marL="1143000" indent="-228600">
              <a:defRPr sz="2400" b="1">
                <a:solidFill>
                  <a:srgbClr val="663300"/>
                </a:solidFill>
                <a:latin typeface="Times New Roman" panose="02020603050405020304" pitchFamily="18" charset="0"/>
              </a:defRPr>
            </a:lvl3pPr>
            <a:lvl4pPr marL="1600200" indent="-228600">
              <a:defRPr sz="2400" b="1">
                <a:solidFill>
                  <a:srgbClr val="663300"/>
                </a:solidFill>
                <a:latin typeface="Times New Roman" panose="02020603050405020304" pitchFamily="18" charset="0"/>
              </a:defRPr>
            </a:lvl4pPr>
            <a:lvl5pPr marL="2057400" indent="-228600">
              <a:defRPr sz="2400" b="1">
                <a:solidFill>
                  <a:srgbClr val="663300"/>
                </a:solidFill>
                <a:latin typeface="Times New Roman" panose="02020603050405020304" pitchFamily="18" charset="0"/>
              </a:defRPr>
            </a:lvl5pPr>
            <a:lvl6pPr marL="2514600" indent="-228600" eaLnBrk="0" fontAlgn="base" hangingPunct="0">
              <a:spcBef>
                <a:spcPct val="0"/>
              </a:spcBef>
              <a:spcAft>
                <a:spcPct val="0"/>
              </a:spcAft>
              <a:defRPr sz="2400" b="1">
                <a:solidFill>
                  <a:srgbClr val="663300"/>
                </a:solidFill>
                <a:latin typeface="Times New Roman" panose="02020603050405020304" pitchFamily="18" charset="0"/>
              </a:defRPr>
            </a:lvl6pPr>
            <a:lvl7pPr marL="2971800" indent="-228600" eaLnBrk="0" fontAlgn="base" hangingPunct="0">
              <a:spcBef>
                <a:spcPct val="0"/>
              </a:spcBef>
              <a:spcAft>
                <a:spcPct val="0"/>
              </a:spcAft>
              <a:defRPr sz="2400" b="1">
                <a:solidFill>
                  <a:srgbClr val="663300"/>
                </a:solidFill>
                <a:latin typeface="Times New Roman" panose="02020603050405020304" pitchFamily="18" charset="0"/>
              </a:defRPr>
            </a:lvl7pPr>
            <a:lvl8pPr marL="3429000" indent="-228600" eaLnBrk="0" fontAlgn="base" hangingPunct="0">
              <a:spcBef>
                <a:spcPct val="0"/>
              </a:spcBef>
              <a:spcAft>
                <a:spcPct val="0"/>
              </a:spcAft>
              <a:defRPr sz="2400" b="1">
                <a:solidFill>
                  <a:srgbClr val="663300"/>
                </a:solidFill>
                <a:latin typeface="Times New Roman" panose="02020603050405020304" pitchFamily="18" charset="0"/>
              </a:defRPr>
            </a:lvl8pPr>
            <a:lvl9pPr marL="3886200" indent="-228600" eaLnBrk="0" fontAlgn="base" hangingPunct="0">
              <a:spcBef>
                <a:spcPct val="0"/>
              </a:spcBef>
              <a:spcAft>
                <a:spcPct val="0"/>
              </a:spcAft>
              <a:defRPr sz="2400" b="1">
                <a:solidFill>
                  <a:srgbClr val="663300"/>
                </a:solidFill>
                <a:latin typeface="Times New Roman" panose="02020603050405020304" pitchFamily="18" charset="0"/>
              </a:defRPr>
            </a:lvl9pPr>
          </a:lstStyle>
          <a:p>
            <a:fld id="{F7378BC7-C3CA-4AFB-921B-61251828B729}" type="slidenum">
              <a:rPr lang="et-EE" altLang="et-EE" sz="1400" b="0" smtClean="0">
                <a:solidFill>
                  <a:schemeClr val="tx1"/>
                </a:solidFill>
              </a:rPr>
              <a:pPr/>
              <a:t>22</a:t>
            </a:fld>
            <a:endParaRPr lang="et-EE" altLang="et-EE" sz="1400" b="0">
              <a:solidFill>
                <a:schemeClr val="tx1"/>
              </a:solidFill>
            </a:endParaRP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0424-F6AB-419B-953A-97FC6E38279B}"/>
              </a:ext>
            </a:extLst>
          </p:cNvPr>
          <p:cNvSpPr>
            <a:spLocks noGrp="1"/>
          </p:cNvSpPr>
          <p:nvPr>
            <p:ph type="title"/>
          </p:nvPr>
        </p:nvSpPr>
        <p:spPr>
          <a:xfrm>
            <a:off x="395536" y="11088"/>
            <a:ext cx="7772400" cy="750912"/>
          </a:xfrm>
        </p:spPr>
        <p:txBody>
          <a:bodyPr/>
          <a:lstStyle/>
          <a:p>
            <a:r>
              <a:rPr lang="et-EE" sz="2400" dirty="0"/>
              <a:t>Lisamaterjal (eesti keeles)</a:t>
            </a:r>
          </a:p>
        </p:txBody>
      </p:sp>
      <p:sp>
        <p:nvSpPr>
          <p:cNvPr id="3" name="Content Placeholder 2">
            <a:extLst>
              <a:ext uri="{FF2B5EF4-FFF2-40B4-BE49-F238E27FC236}">
                <a16:creationId xmlns:a16="http://schemas.microsoft.com/office/drawing/2014/main" id="{3F94EF09-A9C3-49FD-BB67-13F539D333C0}"/>
              </a:ext>
            </a:extLst>
          </p:cNvPr>
          <p:cNvSpPr>
            <a:spLocks noGrp="1"/>
          </p:cNvSpPr>
          <p:nvPr>
            <p:ph idx="1"/>
          </p:nvPr>
        </p:nvSpPr>
        <p:spPr>
          <a:xfrm>
            <a:off x="251520" y="620688"/>
            <a:ext cx="8892480" cy="6084912"/>
          </a:xfrm>
        </p:spPr>
        <p:txBody>
          <a:bodyPr/>
          <a:lstStyle/>
          <a:p>
            <a:r>
              <a:rPr lang="et-EE" sz="1600" dirty="0"/>
              <a:t>Maakeral on palavik (NASA) </a:t>
            </a:r>
            <a:r>
              <a:rPr lang="et-EE" sz="1600" dirty="0">
                <a:solidFill>
                  <a:schemeClr val="accent2"/>
                </a:solidFill>
                <a:hlinkClick r:id="rId2">
                  <a:extLst>
                    <a:ext uri="{A12FA001-AC4F-418D-AE19-62706E023703}">
                      <ahyp:hlinkClr xmlns:ahyp="http://schemas.microsoft.com/office/drawing/2018/hyperlinkcolor" val="tx"/>
                    </a:ext>
                  </a:extLst>
                </a:hlinkClick>
              </a:rPr>
              <a:t>https://www.youtube.com/watch?v=WH5wR0AMw5g</a:t>
            </a:r>
            <a:r>
              <a:rPr lang="et-EE" sz="1600" dirty="0">
                <a:solidFill>
                  <a:schemeClr val="accent2"/>
                </a:solidFill>
              </a:rPr>
              <a:t> </a:t>
            </a:r>
          </a:p>
          <a:p>
            <a:r>
              <a:rPr lang="et-EE" sz="1600" dirty="0"/>
              <a:t>Gaaside probleem (NASA) </a:t>
            </a:r>
            <a:r>
              <a:rPr lang="et-EE" sz="1600" dirty="0">
                <a:solidFill>
                  <a:schemeClr val="accent2"/>
                </a:solidFill>
                <a:hlinkClick r:id="rId3">
                  <a:extLst>
                    <a:ext uri="{A12FA001-AC4F-418D-AE19-62706E023703}">
                      <ahyp:hlinkClr xmlns:ahyp="http://schemas.microsoft.com/office/drawing/2018/hyperlinkcolor" val="tx"/>
                    </a:ext>
                  </a:extLst>
                </a:hlinkClick>
              </a:rPr>
              <a:t>https://www.youtube.com/watch?v=BPCnde7usek</a:t>
            </a:r>
            <a:r>
              <a:rPr lang="et-EE" sz="1600" dirty="0">
                <a:solidFill>
                  <a:schemeClr val="accent2"/>
                </a:solidFill>
              </a:rPr>
              <a:t> </a:t>
            </a:r>
          </a:p>
          <a:p>
            <a:r>
              <a:rPr lang="et-EE" sz="1600" dirty="0"/>
              <a:t>Mis värk selle süsinikuga on? (ELF) </a:t>
            </a:r>
            <a:r>
              <a:rPr lang="et-EE" sz="1600" dirty="0">
                <a:solidFill>
                  <a:schemeClr val="accent2"/>
                </a:solidFill>
                <a:hlinkClick r:id="rId4">
                  <a:extLst>
                    <a:ext uri="{A12FA001-AC4F-418D-AE19-62706E023703}">
                      <ahyp:hlinkClr xmlns:ahyp="http://schemas.microsoft.com/office/drawing/2018/hyperlinkcolor" val="tx"/>
                    </a:ext>
                  </a:extLst>
                </a:hlinkClick>
              </a:rPr>
              <a:t>https://www.youtube.com/watch?v=-3n4j96_Xac</a:t>
            </a:r>
            <a:r>
              <a:rPr lang="et-EE" sz="1600" dirty="0">
                <a:solidFill>
                  <a:schemeClr val="accent2"/>
                </a:solidFill>
              </a:rPr>
              <a:t> </a:t>
            </a:r>
          </a:p>
          <a:p>
            <a:r>
              <a:rPr lang="et-EE" sz="1600" dirty="0"/>
              <a:t>Tavalised kahtlusalused (NASA) </a:t>
            </a:r>
            <a:r>
              <a:rPr lang="et-EE" sz="1600" dirty="0">
                <a:solidFill>
                  <a:schemeClr val="accent2"/>
                </a:solidFill>
                <a:hlinkClick r:id="rId5">
                  <a:extLst>
                    <a:ext uri="{A12FA001-AC4F-418D-AE19-62706E023703}">
                      <ahyp:hlinkClr xmlns:ahyp="http://schemas.microsoft.com/office/drawing/2018/hyperlinkcolor" val="tx"/>
                    </a:ext>
                  </a:extLst>
                </a:hlinkClick>
              </a:rPr>
              <a:t>https://www.youtube.com/watch?v=0bCztD_YOYU</a:t>
            </a:r>
            <a:r>
              <a:rPr lang="et-EE" sz="1600" dirty="0">
                <a:solidFill>
                  <a:schemeClr val="accent2"/>
                </a:solidFill>
              </a:rPr>
              <a:t> </a:t>
            </a:r>
          </a:p>
          <a:p>
            <a:r>
              <a:rPr lang="et-EE" sz="1600" dirty="0"/>
              <a:t>Fossiilkütuste ajalugu (ELF) </a:t>
            </a:r>
            <a:r>
              <a:rPr lang="et-EE" sz="1600" dirty="0">
                <a:solidFill>
                  <a:schemeClr val="accent2"/>
                </a:solidFill>
                <a:hlinkClick r:id="rId6">
                  <a:extLst>
                    <a:ext uri="{A12FA001-AC4F-418D-AE19-62706E023703}">
                      <ahyp:hlinkClr xmlns:ahyp="http://schemas.microsoft.com/office/drawing/2018/hyperlinkcolor" val="tx"/>
                    </a:ext>
                  </a:extLst>
                </a:hlinkClick>
              </a:rPr>
              <a:t>https://www.youtube.com/watch?v=xD9obOCkc5k</a:t>
            </a:r>
            <a:r>
              <a:rPr lang="et-EE" sz="1600" dirty="0">
                <a:solidFill>
                  <a:schemeClr val="accent2"/>
                </a:solidFill>
              </a:rPr>
              <a:t> </a:t>
            </a:r>
          </a:p>
          <a:p>
            <a:r>
              <a:rPr lang="et-EE" sz="1600" dirty="0"/>
              <a:t>Kas teadsite, et meie teiega elame kasvuhoones (</a:t>
            </a:r>
            <a:r>
              <a:rPr lang="et-EE" sz="1600" dirty="0" err="1"/>
              <a:t>videoõps</a:t>
            </a:r>
            <a:r>
              <a:rPr lang="et-EE" sz="1600" dirty="0"/>
              <a:t> – kliimasoojenemine) </a:t>
            </a:r>
            <a:r>
              <a:rPr lang="et-EE" sz="1600" dirty="0">
                <a:solidFill>
                  <a:schemeClr val="accent2"/>
                </a:solidFill>
                <a:hlinkClick r:id="rId7">
                  <a:extLst>
                    <a:ext uri="{A12FA001-AC4F-418D-AE19-62706E023703}">
                      <ahyp:hlinkClr xmlns:ahyp="http://schemas.microsoft.com/office/drawing/2018/hyperlinkcolor" val="tx"/>
                    </a:ext>
                  </a:extLst>
                </a:hlinkClick>
              </a:rPr>
              <a:t>https://www.youtube.com/watch?v=WEK8XnBnlNI</a:t>
            </a:r>
            <a:r>
              <a:rPr lang="et-EE" sz="1600" dirty="0">
                <a:solidFill>
                  <a:schemeClr val="accent2"/>
                </a:solidFill>
              </a:rPr>
              <a:t> </a:t>
            </a:r>
          </a:p>
          <a:p>
            <a:r>
              <a:rPr lang="et-EE" sz="1600" dirty="0"/>
              <a:t>Milline on kliimamuutuse mõju Eestis? (Keskkonnaministeerium) </a:t>
            </a:r>
            <a:r>
              <a:rPr lang="et-EE" sz="1600" dirty="0">
                <a:solidFill>
                  <a:schemeClr val="accent2"/>
                </a:solidFill>
                <a:hlinkClick r:id="rId8">
                  <a:extLst>
                    <a:ext uri="{A12FA001-AC4F-418D-AE19-62706E023703}">
                      <ahyp:hlinkClr xmlns:ahyp="http://schemas.microsoft.com/office/drawing/2018/hyperlinkcolor" val="tx"/>
                    </a:ext>
                  </a:extLst>
                </a:hlinkClick>
              </a:rPr>
              <a:t>https://www.youtube.com/watch?v=rs-C45540S0</a:t>
            </a:r>
            <a:r>
              <a:rPr lang="et-EE" sz="1600" dirty="0">
                <a:solidFill>
                  <a:schemeClr val="accent2"/>
                </a:solidFill>
              </a:rPr>
              <a:t> </a:t>
            </a:r>
          </a:p>
          <a:p>
            <a:r>
              <a:rPr lang="et-EE" sz="1600" dirty="0"/>
              <a:t>Põhjused ja tagajärjed (Keskkonnaministeerium) </a:t>
            </a:r>
            <a:r>
              <a:rPr lang="et-EE" sz="1600" dirty="0">
                <a:solidFill>
                  <a:schemeClr val="accent2"/>
                </a:solidFill>
                <a:hlinkClick r:id="rId9">
                  <a:extLst>
                    <a:ext uri="{A12FA001-AC4F-418D-AE19-62706E023703}">
                      <ahyp:hlinkClr xmlns:ahyp="http://schemas.microsoft.com/office/drawing/2018/hyperlinkcolor" val="tx"/>
                    </a:ext>
                  </a:extLst>
                </a:hlinkClick>
              </a:rPr>
              <a:t>https://www.youtube.com/watch?v=M341BRU5fbM</a:t>
            </a:r>
            <a:r>
              <a:rPr lang="et-EE" sz="1600" dirty="0">
                <a:solidFill>
                  <a:schemeClr val="accent2"/>
                </a:solidFill>
              </a:rPr>
              <a:t> </a:t>
            </a:r>
          </a:p>
          <a:p>
            <a:r>
              <a:rPr lang="et-EE" sz="1600" dirty="0"/>
              <a:t>Kuidas on Eesti kliima muutunud? (Keskkonnaministeerium) </a:t>
            </a:r>
            <a:r>
              <a:rPr lang="et-EE" sz="1600" dirty="0">
                <a:solidFill>
                  <a:schemeClr val="accent2"/>
                </a:solidFill>
                <a:hlinkClick r:id="rId10">
                  <a:extLst>
                    <a:ext uri="{A12FA001-AC4F-418D-AE19-62706E023703}">
                      <ahyp:hlinkClr xmlns:ahyp="http://schemas.microsoft.com/office/drawing/2018/hyperlinkcolor" val="tx"/>
                    </a:ext>
                  </a:extLst>
                </a:hlinkClick>
              </a:rPr>
              <a:t>https://www.youtube.com/watch?v=fQVuxf0QP0Y</a:t>
            </a:r>
            <a:r>
              <a:rPr lang="et-EE" sz="1600" dirty="0">
                <a:solidFill>
                  <a:schemeClr val="accent2"/>
                </a:solidFill>
              </a:rPr>
              <a:t> </a:t>
            </a:r>
          </a:p>
          <a:p>
            <a:r>
              <a:rPr lang="et-EE" sz="1600" dirty="0"/>
              <a:t>Kasvuhoonegaasid ja bioloogiline mitmekesisus (ELF) </a:t>
            </a:r>
            <a:r>
              <a:rPr lang="et-EE" sz="1600" dirty="0">
                <a:solidFill>
                  <a:schemeClr val="accent2"/>
                </a:solidFill>
                <a:hlinkClick r:id="rId11">
                  <a:extLst>
                    <a:ext uri="{A12FA001-AC4F-418D-AE19-62706E023703}">
                      <ahyp:hlinkClr xmlns:ahyp="http://schemas.microsoft.com/office/drawing/2018/hyperlinkcolor" val="tx"/>
                    </a:ext>
                  </a:extLst>
                </a:hlinkClick>
              </a:rPr>
              <a:t>https://www.youtube.com/watch?v=1AeQVJUsveU</a:t>
            </a:r>
            <a:r>
              <a:rPr lang="et-EE" sz="1600" dirty="0">
                <a:solidFill>
                  <a:schemeClr val="accent2"/>
                </a:solidFill>
              </a:rPr>
              <a:t> </a:t>
            </a:r>
          </a:p>
          <a:p>
            <a:r>
              <a:rPr lang="et-EE" sz="1600" dirty="0">
                <a:solidFill>
                  <a:srgbClr val="123406"/>
                </a:solidFill>
              </a:rPr>
              <a:t>Kliimamuutused ja meretaseme tõus (ELF) </a:t>
            </a:r>
            <a:r>
              <a:rPr lang="et-EE" sz="1600" dirty="0">
                <a:solidFill>
                  <a:schemeClr val="accent2"/>
                </a:solidFill>
                <a:hlinkClick r:id="rId12">
                  <a:extLst>
                    <a:ext uri="{A12FA001-AC4F-418D-AE19-62706E023703}">
                      <ahyp:hlinkClr xmlns:ahyp="http://schemas.microsoft.com/office/drawing/2018/hyperlinkcolor" val="tx"/>
                    </a:ext>
                  </a:extLst>
                </a:hlinkClick>
              </a:rPr>
              <a:t>https://www.youtube.com/watch?v=RnWnsS2z0ug</a:t>
            </a:r>
            <a:r>
              <a:rPr lang="et-EE" sz="1600" dirty="0">
                <a:solidFill>
                  <a:schemeClr val="accent2"/>
                </a:solidFill>
              </a:rPr>
              <a:t> </a:t>
            </a:r>
          </a:p>
          <a:p>
            <a:r>
              <a:rPr lang="et-EE" sz="1600" dirty="0"/>
              <a:t>Kuidas kohaneda (Keskkonnaministeerium) </a:t>
            </a:r>
            <a:r>
              <a:rPr lang="et-EE" sz="1600" dirty="0">
                <a:solidFill>
                  <a:schemeClr val="accent2"/>
                </a:solidFill>
                <a:hlinkClick r:id="rId13">
                  <a:extLst>
                    <a:ext uri="{A12FA001-AC4F-418D-AE19-62706E023703}">
                      <ahyp:hlinkClr xmlns:ahyp="http://schemas.microsoft.com/office/drawing/2018/hyperlinkcolor" val="tx"/>
                    </a:ext>
                  </a:extLst>
                </a:hlinkClick>
              </a:rPr>
              <a:t>https://www.youtube.com/watch?v=IGVUFte8GvE</a:t>
            </a:r>
            <a:r>
              <a:rPr lang="et-EE" sz="1600" dirty="0">
                <a:solidFill>
                  <a:schemeClr val="accent2"/>
                </a:solidFill>
              </a:rPr>
              <a:t> </a:t>
            </a:r>
          </a:p>
          <a:p>
            <a:r>
              <a:rPr lang="et-EE" sz="1600" dirty="0"/>
              <a:t>Energiarevolutsioon (ELF) </a:t>
            </a:r>
            <a:r>
              <a:rPr lang="et-EE" sz="1600" dirty="0">
                <a:solidFill>
                  <a:schemeClr val="accent2"/>
                </a:solidFill>
                <a:hlinkClick r:id="rId14">
                  <a:extLst>
                    <a:ext uri="{A12FA001-AC4F-418D-AE19-62706E023703}">
                      <ahyp:hlinkClr xmlns:ahyp="http://schemas.microsoft.com/office/drawing/2018/hyperlinkcolor" val="tx"/>
                    </a:ext>
                  </a:extLst>
                </a:hlinkClick>
              </a:rPr>
              <a:t>https://www.youtube.com/watch?v=0bWtQmVapNo</a:t>
            </a:r>
            <a:endParaRPr lang="et-EE" sz="1600" dirty="0">
              <a:solidFill>
                <a:schemeClr val="accent2"/>
              </a:solidFill>
            </a:endParaRPr>
          </a:p>
          <a:p>
            <a:r>
              <a:rPr lang="et-EE" sz="1600" dirty="0"/>
              <a:t>Jätkusuutlik linnaliiklus (ELF) </a:t>
            </a:r>
            <a:r>
              <a:rPr lang="et-EE" sz="1600" dirty="0">
                <a:solidFill>
                  <a:schemeClr val="accent2"/>
                </a:solidFill>
                <a:hlinkClick r:id="rId15">
                  <a:extLst>
                    <a:ext uri="{A12FA001-AC4F-418D-AE19-62706E023703}">
                      <ahyp:hlinkClr xmlns:ahyp="http://schemas.microsoft.com/office/drawing/2018/hyperlinkcolor" val="tx"/>
                    </a:ext>
                  </a:extLst>
                </a:hlinkClick>
              </a:rPr>
              <a:t>https://www.youtube.com/watch?v=uqmyBd0xW3I</a:t>
            </a:r>
            <a:r>
              <a:rPr lang="et-EE" sz="1600" dirty="0"/>
              <a:t> </a:t>
            </a:r>
          </a:p>
          <a:p>
            <a:r>
              <a:rPr lang="et-EE" sz="1600" dirty="0"/>
              <a:t>Arukas liiklemine (ELF) </a:t>
            </a:r>
            <a:r>
              <a:rPr lang="et-EE" sz="1600" dirty="0">
                <a:solidFill>
                  <a:schemeClr val="accent2"/>
                </a:solidFill>
                <a:hlinkClick r:id="rId16">
                  <a:extLst>
                    <a:ext uri="{A12FA001-AC4F-418D-AE19-62706E023703}">
                      <ahyp:hlinkClr xmlns:ahyp="http://schemas.microsoft.com/office/drawing/2018/hyperlinkcolor" val="tx"/>
                    </a:ext>
                  </a:extLst>
                </a:hlinkClick>
              </a:rPr>
              <a:t>https://www.youtube.com/watch?v=DTNG48I5XVU</a:t>
            </a:r>
            <a:r>
              <a:rPr lang="et-EE" sz="1600" dirty="0"/>
              <a:t> </a:t>
            </a:r>
          </a:p>
          <a:p>
            <a:r>
              <a:rPr lang="et-EE" sz="1600" dirty="0"/>
              <a:t>Jätkusuutlik tuleviku põllumajandus </a:t>
            </a:r>
            <a:r>
              <a:rPr lang="et-EE" sz="1600" dirty="0">
                <a:solidFill>
                  <a:schemeClr val="accent2"/>
                </a:solidFill>
                <a:hlinkClick r:id="rId17">
                  <a:extLst>
                    <a:ext uri="{A12FA001-AC4F-418D-AE19-62706E023703}">
                      <ahyp:hlinkClr xmlns:ahyp="http://schemas.microsoft.com/office/drawing/2018/hyperlinkcolor" val="tx"/>
                    </a:ext>
                  </a:extLst>
                </a:hlinkClick>
              </a:rPr>
              <a:t>https://www.youtube.com/watch?v=sJ8fpA_DJdI</a:t>
            </a:r>
            <a:r>
              <a:rPr lang="et-EE" sz="1600" dirty="0"/>
              <a:t> </a:t>
            </a:r>
          </a:p>
          <a:p>
            <a:r>
              <a:rPr lang="et-EE" sz="1600" dirty="0"/>
              <a:t>Loomasõnnik </a:t>
            </a:r>
            <a:r>
              <a:rPr lang="et-EE" sz="1600" dirty="0" err="1"/>
              <a:t>biogaasiks</a:t>
            </a:r>
            <a:r>
              <a:rPr lang="et-EE" sz="1600" dirty="0"/>
              <a:t> </a:t>
            </a:r>
            <a:r>
              <a:rPr lang="et-EE" sz="1600" dirty="0">
                <a:solidFill>
                  <a:schemeClr val="accent2"/>
                </a:solidFill>
                <a:hlinkClick r:id="rId18">
                  <a:extLst>
                    <a:ext uri="{A12FA001-AC4F-418D-AE19-62706E023703}">
                      <ahyp:hlinkClr xmlns:ahyp="http://schemas.microsoft.com/office/drawing/2018/hyperlinkcolor" val="tx"/>
                    </a:ext>
                  </a:extLst>
                </a:hlinkClick>
              </a:rPr>
              <a:t>https://www.youtube.com/watch?v=XIE17h6amEg</a:t>
            </a:r>
            <a:r>
              <a:rPr lang="et-EE" sz="1600" dirty="0">
                <a:solidFill>
                  <a:schemeClr val="accent2"/>
                </a:solidFill>
              </a:rPr>
              <a:t> </a:t>
            </a:r>
          </a:p>
          <a:p>
            <a:r>
              <a:rPr lang="et-EE" sz="1600" dirty="0"/>
              <a:t>Vt ka sarja „Kuidas maitseb kliimamuutus (ELF)“ (veised, tomatid, maasikad, kalad, kapsad)</a:t>
            </a:r>
            <a:endParaRPr lang="et-EE" sz="1600" dirty="0">
              <a:solidFill>
                <a:schemeClr val="accent2"/>
              </a:solidFill>
            </a:endParaRPr>
          </a:p>
        </p:txBody>
      </p:sp>
      <p:sp>
        <p:nvSpPr>
          <p:cNvPr id="4" name="Slide Number Placeholder 3">
            <a:extLst>
              <a:ext uri="{FF2B5EF4-FFF2-40B4-BE49-F238E27FC236}">
                <a16:creationId xmlns:a16="http://schemas.microsoft.com/office/drawing/2014/main" id="{E8A270AA-65B9-4559-9E9F-FF0540E27A26}"/>
              </a:ext>
            </a:extLst>
          </p:cNvPr>
          <p:cNvSpPr>
            <a:spLocks noGrp="1"/>
          </p:cNvSpPr>
          <p:nvPr>
            <p:ph type="sldNum" sz="quarter" idx="12"/>
          </p:nvPr>
        </p:nvSpPr>
        <p:spPr/>
        <p:txBody>
          <a:bodyPr/>
          <a:lstStyle/>
          <a:p>
            <a:pPr>
              <a:defRPr/>
            </a:pPr>
            <a:fld id="{3B17366B-29A0-4D39-AF2E-145DB00A691B}" type="slidenum">
              <a:rPr lang="et-EE" altLang="et-EE" smtClean="0"/>
              <a:pPr>
                <a:defRPr/>
              </a:pPr>
              <a:t>23</a:t>
            </a:fld>
            <a:endParaRPr lang="et-EE" altLang="et-EE"/>
          </a:p>
        </p:txBody>
      </p:sp>
    </p:spTree>
    <p:extLst>
      <p:ext uri="{BB962C8B-B14F-4D97-AF65-F5344CB8AC3E}">
        <p14:creationId xmlns:p14="http://schemas.microsoft.com/office/powerpoint/2010/main" val="1671985579"/>
      </p:ext>
    </p:extLst>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6F9FAEA-F0F7-7DF1-6D3A-8EF5454EBA3E}"/>
              </a:ext>
            </a:extLst>
          </p:cNvPr>
          <p:cNvSpPr>
            <a:spLocks noGrp="1"/>
          </p:cNvSpPr>
          <p:nvPr>
            <p:ph type="title"/>
          </p:nvPr>
        </p:nvSpPr>
        <p:spPr/>
        <p:txBody>
          <a:bodyPr/>
          <a:lstStyle/>
          <a:p>
            <a:r>
              <a:rPr lang="et-EE" dirty="0"/>
              <a:t>Eesti kohta</a:t>
            </a:r>
          </a:p>
        </p:txBody>
      </p:sp>
      <p:sp>
        <p:nvSpPr>
          <p:cNvPr id="3" name="Slaidinumbri kohatäide 2">
            <a:extLst>
              <a:ext uri="{FF2B5EF4-FFF2-40B4-BE49-F238E27FC236}">
                <a16:creationId xmlns:a16="http://schemas.microsoft.com/office/drawing/2014/main" id="{A80F9B29-C9D8-5082-466E-5C52F08AB89B}"/>
              </a:ext>
            </a:extLst>
          </p:cNvPr>
          <p:cNvSpPr>
            <a:spLocks noGrp="1"/>
          </p:cNvSpPr>
          <p:nvPr>
            <p:ph type="sldNum" sz="quarter" idx="12"/>
          </p:nvPr>
        </p:nvSpPr>
        <p:spPr/>
        <p:txBody>
          <a:bodyPr/>
          <a:lstStyle/>
          <a:p>
            <a:pPr>
              <a:defRPr/>
            </a:pPr>
            <a:fld id="{5C55AA32-04E8-4F89-87B9-07F899F04DC0}" type="slidenum">
              <a:rPr lang="et-EE" altLang="et-EE" smtClean="0"/>
              <a:pPr>
                <a:defRPr/>
              </a:pPr>
              <a:t>24</a:t>
            </a:fld>
            <a:endParaRPr lang="et-EE" altLang="et-EE"/>
          </a:p>
        </p:txBody>
      </p:sp>
      <p:pic>
        <p:nvPicPr>
          <p:cNvPr id="5" name="Pilt 4">
            <a:extLst>
              <a:ext uri="{FF2B5EF4-FFF2-40B4-BE49-F238E27FC236}">
                <a16:creationId xmlns:a16="http://schemas.microsoft.com/office/drawing/2014/main" id="{0811F0E0-DBA5-18DE-9A18-174F5D2F6F83}"/>
              </a:ext>
            </a:extLst>
          </p:cNvPr>
          <p:cNvPicPr>
            <a:picLocks noChangeAspect="1"/>
          </p:cNvPicPr>
          <p:nvPr/>
        </p:nvPicPr>
        <p:blipFill>
          <a:blip r:embed="rId2"/>
          <a:stretch>
            <a:fillRect/>
          </a:stretch>
        </p:blipFill>
        <p:spPr>
          <a:xfrm>
            <a:off x="107504" y="188640"/>
            <a:ext cx="2667372" cy="1467055"/>
          </a:xfrm>
          <a:prstGeom prst="rect">
            <a:avLst/>
          </a:prstGeom>
        </p:spPr>
      </p:pic>
      <p:pic>
        <p:nvPicPr>
          <p:cNvPr id="7" name="Pilt 6">
            <a:extLst>
              <a:ext uri="{FF2B5EF4-FFF2-40B4-BE49-F238E27FC236}">
                <a16:creationId xmlns:a16="http://schemas.microsoft.com/office/drawing/2014/main" id="{F88D2AA4-8419-A7ED-2F8F-1A34BA11EDFC}"/>
              </a:ext>
            </a:extLst>
          </p:cNvPr>
          <p:cNvPicPr>
            <a:picLocks noChangeAspect="1"/>
          </p:cNvPicPr>
          <p:nvPr/>
        </p:nvPicPr>
        <p:blipFill>
          <a:blip r:embed="rId3"/>
          <a:stretch>
            <a:fillRect/>
          </a:stretch>
        </p:blipFill>
        <p:spPr>
          <a:xfrm>
            <a:off x="827584" y="1698266"/>
            <a:ext cx="7297168" cy="5182323"/>
          </a:xfrm>
          <a:prstGeom prst="rect">
            <a:avLst/>
          </a:prstGeom>
        </p:spPr>
      </p:pic>
    </p:spTree>
    <p:extLst>
      <p:ext uri="{BB962C8B-B14F-4D97-AF65-F5344CB8AC3E}">
        <p14:creationId xmlns:p14="http://schemas.microsoft.com/office/powerpoint/2010/main" val="2457759613"/>
      </p:ext>
    </p:extLst>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7AD2A-BC4B-4FDC-A02A-AB06D5FA33B5}"/>
              </a:ext>
            </a:extLst>
          </p:cNvPr>
          <p:cNvSpPr>
            <a:spLocks noGrp="1"/>
          </p:cNvSpPr>
          <p:nvPr>
            <p:ph type="title"/>
          </p:nvPr>
        </p:nvSpPr>
        <p:spPr/>
        <p:txBody>
          <a:bodyPr/>
          <a:lstStyle/>
          <a:p>
            <a:endParaRPr lang="et-EE"/>
          </a:p>
        </p:txBody>
      </p:sp>
      <p:pic>
        <p:nvPicPr>
          <p:cNvPr id="7" name="Content Placeholder 6">
            <a:extLst>
              <a:ext uri="{FF2B5EF4-FFF2-40B4-BE49-F238E27FC236}">
                <a16:creationId xmlns:a16="http://schemas.microsoft.com/office/drawing/2014/main" id="{1E837164-0AD7-4F9C-A611-875F029315B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476672"/>
            <a:ext cx="7089645" cy="5267376"/>
          </a:xfrm>
        </p:spPr>
      </p:pic>
      <p:sp>
        <p:nvSpPr>
          <p:cNvPr id="4" name="Slide Number Placeholder 3">
            <a:extLst>
              <a:ext uri="{FF2B5EF4-FFF2-40B4-BE49-F238E27FC236}">
                <a16:creationId xmlns:a16="http://schemas.microsoft.com/office/drawing/2014/main" id="{96EF20FA-5B2E-4DE9-8FD8-56D4F73C05B3}"/>
              </a:ext>
            </a:extLst>
          </p:cNvPr>
          <p:cNvSpPr>
            <a:spLocks noGrp="1"/>
          </p:cNvSpPr>
          <p:nvPr>
            <p:ph type="sldNum" sz="quarter" idx="12"/>
          </p:nvPr>
        </p:nvSpPr>
        <p:spPr/>
        <p:txBody>
          <a:bodyPr/>
          <a:lstStyle/>
          <a:p>
            <a:pPr>
              <a:defRPr/>
            </a:pPr>
            <a:fld id="{3B17366B-29A0-4D39-AF2E-145DB00A691B}" type="slidenum">
              <a:rPr lang="et-EE" altLang="et-EE" smtClean="0"/>
              <a:pPr>
                <a:defRPr/>
              </a:pPr>
              <a:t>25</a:t>
            </a:fld>
            <a:endParaRPr lang="et-EE" altLang="et-EE"/>
          </a:p>
        </p:txBody>
      </p:sp>
      <p:sp>
        <p:nvSpPr>
          <p:cNvPr id="5" name="Rectangle 4">
            <a:extLst>
              <a:ext uri="{FF2B5EF4-FFF2-40B4-BE49-F238E27FC236}">
                <a16:creationId xmlns:a16="http://schemas.microsoft.com/office/drawing/2014/main" id="{C38D5B29-35FC-4D31-985D-B9B1E79AD8E8}"/>
              </a:ext>
            </a:extLst>
          </p:cNvPr>
          <p:cNvSpPr/>
          <p:nvPr/>
        </p:nvSpPr>
        <p:spPr>
          <a:xfrm>
            <a:off x="611560" y="6200001"/>
            <a:ext cx="4590256" cy="276999"/>
          </a:xfrm>
          <a:prstGeom prst="rect">
            <a:avLst/>
          </a:prstGeom>
        </p:spPr>
        <p:txBody>
          <a:bodyPr wrap="square">
            <a:spAutoFit/>
          </a:bodyPr>
          <a:lstStyle/>
          <a:p>
            <a:r>
              <a:rPr lang="et-EE" sz="1200" b="0" dirty="0">
                <a:solidFill>
                  <a:srgbClr val="123406"/>
                </a:solidFill>
              </a:rPr>
              <a:t>https://climate.copernicus.eu/climate-indicators/greenhouse-gases</a:t>
            </a:r>
          </a:p>
        </p:txBody>
      </p:sp>
      <p:sp>
        <p:nvSpPr>
          <p:cNvPr id="8" name="TextBox 7">
            <a:extLst>
              <a:ext uri="{FF2B5EF4-FFF2-40B4-BE49-F238E27FC236}">
                <a16:creationId xmlns:a16="http://schemas.microsoft.com/office/drawing/2014/main" id="{7271D81C-21CF-49FF-89CE-7A8A1537DB20}"/>
              </a:ext>
            </a:extLst>
          </p:cNvPr>
          <p:cNvSpPr txBox="1"/>
          <p:nvPr/>
        </p:nvSpPr>
        <p:spPr>
          <a:xfrm>
            <a:off x="2387268" y="836712"/>
            <a:ext cx="1800200" cy="461665"/>
          </a:xfrm>
          <a:prstGeom prst="rect">
            <a:avLst/>
          </a:prstGeom>
          <a:noFill/>
        </p:spPr>
        <p:txBody>
          <a:bodyPr wrap="square" rtlCol="0">
            <a:spAutoFit/>
          </a:bodyPr>
          <a:lstStyle/>
          <a:p>
            <a:endParaRPr lang="et-EE" dirty="0"/>
          </a:p>
        </p:txBody>
      </p:sp>
      <p:sp>
        <p:nvSpPr>
          <p:cNvPr id="9" name="Rectangle 8">
            <a:extLst>
              <a:ext uri="{FF2B5EF4-FFF2-40B4-BE49-F238E27FC236}">
                <a16:creationId xmlns:a16="http://schemas.microsoft.com/office/drawing/2014/main" id="{253CD1B8-0244-43C1-9D3B-D9295BAC2760}"/>
              </a:ext>
            </a:extLst>
          </p:cNvPr>
          <p:cNvSpPr/>
          <p:nvPr/>
        </p:nvSpPr>
        <p:spPr bwMode="auto">
          <a:xfrm>
            <a:off x="2340376" y="836712"/>
            <a:ext cx="1800200" cy="277240"/>
          </a:xfrm>
          <a:prstGeom prst="rect">
            <a:avLst/>
          </a:prstGeom>
          <a:solidFill>
            <a:schemeClr val="accent6">
              <a:lumMod val="20000"/>
              <a:lumOff val="80000"/>
            </a:schemeClr>
          </a:solidFill>
          <a:ln>
            <a:solidFill>
              <a:schemeClr val="accent6">
                <a:lumMod val="20000"/>
                <a:lumOff val="80000"/>
              </a:schemeClr>
            </a:solidFill>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t-EE" sz="2400" b="1" i="0" u="none" strike="noStrike" cap="none" normalizeH="0" baseline="0">
              <a:ln>
                <a:noFill/>
              </a:ln>
              <a:solidFill>
                <a:srgbClr val="663300"/>
              </a:solidFill>
              <a:effectLst>
                <a:outerShdw blurRad="38100" dist="38100" dir="2700000" algn="tl">
                  <a:srgbClr val="000000">
                    <a:alpha val="43137"/>
                  </a:srgbClr>
                </a:outerShdw>
              </a:effectLst>
              <a:latin typeface="Times New Roman" panose="02020603050405020304" pitchFamily="18" charset="0"/>
            </a:endParaRPr>
          </a:p>
        </p:txBody>
      </p:sp>
      <p:sp>
        <p:nvSpPr>
          <p:cNvPr id="3" name="TextBox 2">
            <a:extLst>
              <a:ext uri="{FF2B5EF4-FFF2-40B4-BE49-F238E27FC236}">
                <a16:creationId xmlns:a16="http://schemas.microsoft.com/office/drawing/2014/main" id="{8BE15F5A-1E38-47C2-82D2-F3FBF09B971F}"/>
              </a:ext>
            </a:extLst>
          </p:cNvPr>
          <p:cNvSpPr txBox="1"/>
          <p:nvPr/>
        </p:nvSpPr>
        <p:spPr>
          <a:xfrm>
            <a:off x="2906688" y="719435"/>
            <a:ext cx="1008112" cy="461665"/>
          </a:xfrm>
          <a:prstGeom prst="rect">
            <a:avLst/>
          </a:prstGeom>
          <a:noFill/>
        </p:spPr>
        <p:txBody>
          <a:bodyPr wrap="square" rtlCol="0">
            <a:spAutoFit/>
          </a:bodyPr>
          <a:lstStyle/>
          <a:p>
            <a:r>
              <a:rPr lang="et-EE" b="0" dirty="0">
                <a:solidFill>
                  <a:srgbClr val="123406"/>
                </a:solidFill>
              </a:rPr>
              <a:t>CO</a:t>
            </a:r>
            <a:r>
              <a:rPr lang="et-EE" b="0" baseline="-25000" dirty="0">
                <a:solidFill>
                  <a:srgbClr val="123406"/>
                </a:solidFill>
              </a:rPr>
              <a:t>2</a:t>
            </a:r>
          </a:p>
        </p:txBody>
      </p:sp>
      <p:sp>
        <p:nvSpPr>
          <p:cNvPr id="10" name="Ristkülik 9">
            <a:extLst>
              <a:ext uri="{FF2B5EF4-FFF2-40B4-BE49-F238E27FC236}">
                <a16:creationId xmlns:a16="http://schemas.microsoft.com/office/drawing/2014/main" id="{2FE6B216-E360-2A23-F0B5-5B7A5C22B0DD}"/>
              </a:ext>
            </a:extLst>
          </p:cNvPr>
          <p:cNvSpPr/>
          <p:nvPr/>
        </p:nvSpPr>
        <p:spPr bwMode="auto">
          <a:xfrm>
            <a:off x="1767587" y="2817642"/>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Ookean</a:t>
            </a:r>
          </a:p>
          <a:p>
            <a:pPr marL="0" marR="0" indent="0" algn="l" defTabSz="914400" rtl="0" eaLnBrk="1" fontAlgn="base" latinLnBrk="0" hangingPunct="1">
              <a:lnSpc>
                <a:spcPct val="100000"/>
              </a:lnSpc>
              <a:spcBef>
                <a:spcPct val="0"/>
              </a:spcBef>
              <a:spcAft>
                <a:spcPct val="0"/>
              </a:spcAft>
              <a:buClrTx/>
              <a:buSzTx/>
              <a:buFontTx/>
              <a:buNone/>
              <a:tabLst/>
            </a:pPr>
            <a:r>
              <a:rPr lang="et-EE" sz="1000" dirty="0"/>
              <a:t>SIDUJA</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1" name="Ristkülik 10">
            <a:extLst>
              <a:ext uri="{FF2B5EF4-FFF2-40B4-BE49-F238E27FC236}">
                <a16:creationId xmlns:a16="http://schemas.microsoft.com/office/drawing/2014/main" id="{6D8FB0ED-BFA6-1A00-3A99-E7BC5D9A8223}"/>
              </a:ext>
            </a:extLst>
          </p:cNvPr>
          <p:cNvSpPr/>
          <p:nvPr/>
        </p:nvSpPr>
        <p:spPr bwMode="auto">
          <a:xfrm>
            <a:off x="6012160" y="2517718"/>
            <a:ext cx="1151148" cy="863955"/>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Fossiilkütuste kasutamine ja tsemendi tootmine</a:t>
            </a:r>
          </a:p>
          <a:p>
            <a:pPr marL="0" marR="0" indent="0" algn="l" defTabSz="914400" rtl="0" eaLnBrk="1" fontAlgn="base" latinLnBrk="0" hangingPunct="1">
              <a:lnSpc>
                <a:spcPct val="100000"/>
              </a:lnSpc>
              <a:spcBef>
                <a:spcPct val="0"/>
              </a:spcBef>
              <a:spcAft>
                <a:spcPct val="0"/>
              </a:spcAft>
              <a:buClrTx/>
              <a:buSzTx/>
              <a:buFontTx/>
              <a:buNone/>
              <a:tabLst/>
            </a:pPr>
            <a:r>
              <a:rPr lang="et-EE" sz="1000" dirty="0"/>
              <a:t>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3" name="Ristkülik 12">
            <a:extLst>
              <a:ext uri="{FF2B5EF4-FFF2-40B4-BE49-F238E27FC236}">
                <a16:creationId xmlns:a16="http://schemas.microsoft.com/office/drawing/2014/main" id="{650B1CFD-8D7C-2A80-0BBE-5D5C718F0B1F}"/>
              </a:ext>
            </a:extLst>
          </p:cNvPr>
          <p:cNvSpPr/>
          <p:nvPr/>
        </p:nvSpPr>
        <p:spPr bwMode="auto">
          <a:xfrm>
            <a:off x="4860032" y="4687267"/>
            <a:ext cx="1403176"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Biomassi põletamine (põlemine) 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4" name="Ristkülik 13">
            <a:extLst>
              <a:ext uri="{FF2B5EF4-FFF2-40B4-BE49-F238E27FC236}">
                <a16:creationId xmlns:a16="http://schemas.microsoft.com/office/drawing/2014/main" id="{D10DEE7F-3207-5C7A-B877-81BDFC86DC54}"/>
              </a:ext>
            </a:extLst>
          </p:cNvPr>
          <p:cNvSpPr/>
          <p:nvPr/>
        </p:nvSpPr>
        <p:spPr bwMode="auto">
          <a:xfrm>
            <a:off x="1845821" y="3933056"/>
            <a:ext cx="1476163"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Maakasutuse muutus</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et-EE" sz="1000" dirty="0"/>
              <a:t>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5" name="Ristkülik 14">
            <a:extLst>
              <a:ext uri="{FF2B5EF4-FFF2-40B4-BE49-F238E27FC236}">
                <a16:creationId xmlns:a16="http://schemas.microsoft.com/office/drawing/2014/main" id="{59E4A58E-5C76-3911-0EB4-0E3F9A1CAB45}"/>
              </a:ext>
            </a:extLst>
          </p:cNvPr>
          <p:cNvSpPr/>
          <p:nvPr/>
        </p:nvSpPr>
        <p:spPr bwMode="auto">
          <a:xfrm>
            <a:off x="3446748" y="3933056"/>
            <a:ext cx="1053243"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Fo</a:t>
            </a:r>
            <a:r>
              <a:rPr lang="et-EE" sz="1000" dirty="0"/>
              <a:t>tosüntees</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et-EE" sz="1000" dirty="0"/>
              <a:t>SIDUJA</a:t>
            </a:r>
            <a:endParaRPr kumimoji="0" lang="et-EE" sz="1000" b="1" i="0" u="none" strike="noStrike" cap="none" normalizeH="0" baseline="0" dirty="0">
              <a:ln>
                <a:noFill/>
              </a:ln>
              <a:solidFill>
                <a:srgbClr val="663300"/>
              </a:solidFill>
              <a:latin typeface="Times New Roman" panose="02020603050405020304" pitchFamily="18" charset="0"/>
            </a:endParaRPr>
          </a:p>
        </p:txBody>
      </p:sp>
    </p:spTree>
    <p:extLst>
      <p:ext uri="{BB962C8B-B14F-4D97-AF65-F5344CB8AC3E}">
        <p14:creationId xmlns:p14="http://schemas.microsoft.com/office/powerpoint/2010/main" val="310186271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50CE-684B-402C-8D7B-927863533606}"/>
              </a:ext>
            </a:extLst>
          </p:cNvPr>
          <p:cNvSpPr>
            <a:spLocks noGrp="1"/>
          </p:cNvSpPr>
          <p:nvPr>
            <p:ph type="title"/>
          </p:nvPr>
        </p:nvSpPr>
        <p:spPr/>
        <p:txBody>
          <a:bodyPr/>
          <a:lstStyle/>
          <a:p>
            <a:endParaRPr lang="et-EE"/>
          </a:p>
        </p:txBody>
      </p:sp>
      <p:pic>
        <p:nvPicPr>
          <p:cNvPr id="7" name="Content Placeholder 6">
            <a:extLst>
              <a:ext uri="{FF2B5EF4-FFF2-40B4-BE49-F238E27FC236}">
                <a16:creationId xmlns:a16="http://schemas.microsoft.com/office/drawing/2014/main" id="{E53A3BCD-DE2A-43D0-80BB-E229E04A941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9139" y="609599"/>
            <a:ext cx="7339245" cy="5452821"/>
          </a:xfrm>
        </p:spPr>
      </p:pic>
      <p:sp>
        <p:nvSpPr>
          <p:cNvPr id="4" name="Slide Number Placeholder 3">
            <a:extLst>
              <a:ext uri="{FF2B5EF4-FFF2-40B4-BE49-F238E27FC236}">
                <a16:creationId xmlns:a16="http://schemas.microsoft.com/office/drawing/2014/main" id="{EBB6F838-BECC-4E98-B290-7381C7A8007F}"/>
              </a:ext>
            </a:extLst>
          </p:cNvPr>
          <p:cNvSpPr>
            <a:spLocks noGrp="1"/>
          </p:cNvSpPr>
          <p:nvPr>
            <p:ph type="sldNum" sz="quarter" idx="12"/>
          </p:nvPr>
        </p:nvSpPr>
        <p:spPr/>
        <p:txBody>
          <a:bodyPr/>
          <a:lstStyle/>
          <a:p>
            <a:pPr>
              <a:defRPr/>
            </a:pPr>
            <a:fld id="{3B17366B-29A0-4D39-AF2E-145DB00A691B}" type="slidenum">
              <a:rPr lang="et-EE" altLang="et-EE" smtClean="0"/>
              <a:pPr>
                <a:defRPr/>
              </a:pPr>
              <a:t>26</a:t>
            </a:fld>
            <a:endParaRPr lang="et-EE" altLang="et-EE"/>
          </a:p>
        </p:txBody>
      </p:sp>
      <p:sp>
        <p:nvSpPr>
          <p:cNvPr id="5" name="Rectangle 4">
            <a:extLst>
              <a:ext uri="{FF2B5EF4-FFF2-40B4-BE49-F238E27FC236}">
                <a16:creationId xmlns:a16="http://schemas.microsoft.com/office/drawing/2014/main" id="{4FBB892E-4C4D-4A3C-8A81-08F9557E3EFF}"/>
              </a:ext>
            </a:extLst>
          </p:cNvPr>
          <p:cNvSpPr/>
          <p:nvPr/>
        </p:nvSpPr>
        <p:spPr>
          <a:xfrm>
            <a:off x="611560" y="6189984"/>
            <a:ext cx="4572000" cy="276999"/>
          </a:xfrm>
          <a:prstGeom prst="rect">
            <a:avLst/>
          </a:prstGeom>
        </p:spPr>
        <p:txBody>
          <a:bodyPr>
            <a:spAutoFit/>
          </a:bodyPr>
          <a:lstStyle/>
          <a:p>
            <a:r>
              <a:rPr lang="et-EE" sz="1200" b="0" dirty="0">
                <a:solidFill>
                  <a:srgbClr val="123406"/>
                </a:solidFill>
              </a:rPr>
              <a:t>https://climate.copernicus.eu/climate-indicators/greenhouse-gases</a:t>
            </a:r>
          </a:p>
        </p:txBody>
      </p:sp>
      <p:sp>
        <p:nvSpPr>
          <p:cNvPr id="8" name="Rectangle 7">
            <a:extLst>
              <a:ext uri="{FF2B5EF4-FFF2-40B4-BE49-F238E27FC236}">
                <a16:creationId xmlns:a16="http://schemas.microsoft.com/office/drawing/2014/main" id="{F383D293-DC85-4A87-A567-AAD974607349}"/>
              </a:ext>
            </a:extLst>
          </p:cNvPr>
          <p:cNvSpPr/>
          <p:nvPr/>
        </p:nvSpPr>
        <p:spPr bwMode="auto">
          <a:xfrm>
            <a:off x="2483768" y="980728"/>
            <a:ext cx="1800200" cy="277240"/>
          </a:xfrm>
          <a:prstGeom prst="rect">
            <a:avLst/>
          </a:prstGeom>
          <a:solidFill>
            <a:schemeClr val="accent6">
              <a:lumMod val="20000"/>
              <a:lumOff val="80000"/>
            </a:schemeClr>
          </a:solidFill>
          <a:ln>
            <a:solidFill>
              <a:schemeClr val="accent6">
                <a:lumMod val="20000"/>
                <a:lumOff val="80000"/>
              </a:schemeClr>
            </a:solidFill>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t-EE" sz="2400" b="1" i="0" u="none" strike="noStrike" cap="none" normalizeH="0" baseline="0">
              <a:ln>
                <a:noFill/>
              </a:ln>
              <a:solidFill>
                <a:srgbClr val="663300"/>
              </a:solidFill>
              <a:effectLst>
                <a:outerShdw blurRad="38100" dist="38100" dir="2700000" algn="tl">
                  <a:srgbClr val="000000">
                    <a:alpha val="43137"/>
                  </a:srgbClr>
                </a:outerShdw>
              </a:effectLst>
              <a:latin typeface="Times New Roman" panose="02020603050405020304" pitchFamily="18" charset="0"/>
            </a:endParaRPr>
          </a:p>
        </p:txBody>
      </p:sp>
      <p:sp>
        <p:nvSpPr>
          <p:cNvPr id="9" name="TextBox 8">
            <a:extLst>
              <a:ext uri="{FF2B5EF4-FFF2-40B4-BE49-F238E27FC236}">
                <a16:creationId xmlns:a16="http://schemas.microsoft.com/office/drawing/2014/main" id="{0B2D1198-F025-4A02-A957-C570168E6CEE}"/>
              </a:ext>
            </a:extLst>
          </p:cNvPr>
          <p:cNvSpPr txBox="1"/>
          <p:nvPr/>
        </p:nvSpPr>
        <p:spPr>
          <a:xfrm>
            <a:off x="3059832" y="888515"/>
            <a:ext cx="1008112" cy="461665"/>
          </a:xfrm>
          <a:prstGeom prst="rect">
            <a:avLst/>
          </a:prstGeom>
          <a:noFill/>
        </p:spPr>
        <p:txBody>
          <a:bodyPr wrap="square" rtlCol="0">
            <a:spAutoFit/>
          </a:bodyPr>
          <a:lstStyle/>
          <a:p>
            <a:r>
              <a:rPr lang="et-EE" b="0" dirty="0">
                <a:solidFill>
                  <a:srgbClr val="123406"/>
                </a:solidFill>
              </a:rPr>
              <a:t>CH</a:t>
            </a:r>
            <a:r>
              <a:rPr lang="et-EE" b="0" baseline="-25000" dirty="0">
                <a:solidFill>
                  <a:srgbClr val="123406"/>
                </a:solidFill>
              </a:rPr>
              <a:t>4</a:t>
            </a:r>
          </a:p>
        </p:txBody>
      </p:sp>
      <p:sp>
        <p:nvSpPr>
          <p:cNvPr id="3" name="Ristkülik 2">
            <a:extLst>
              <a:ext uri="{FF2B5EF4-FFF2-40B4-BE49-F238E27FC236}">
                <a16:creationId xmlns:a16="http://schemas.microsoft.com/office/drawing/2014/main" id="{8743E44F-FEA3-F01F-2840-1E7C837536B6}"/>
              </a:ext>
            </a:extLst>
          </p:cNvPr>
          <p:cNvSpPr/>
          <p:nvPr/>
        </p:nvSpPr>
        <p:spPr bwMode="auto">
          <a:xfrm>
            <a:off x="1961458" y="3227854"/>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Ookean</a:t>
            </a: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0" name="Ristkülik 9">
            <a:extLst>
              <a:ext uri="{FF2B5EF4-FFF2-40B4-BE49-F238E27FC236}">
                <a16:creationId xmlns:a16="http://schemas.microsoft.com/office/drawing/2014/main" id="{2A633DE7-85B5-E0D0-11C2-7827B696C6A0}"/>
              </a:ext>
            </a:extLst>
          </p:cNvPr>
          <p:cNvSpPr/>
          <p:nvPr/>
        </p:nvSpPr>
        <p:spPr bwMode="auto">
          <a:xfrm>
            <a:off x="6118684" y="2872820"/>
            <a:ext cx="936104" cy="710067"/>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Fossiilkütuste tootmine ja kasutamine</a:t>
            </a:r>
          </a:p>
          <a:p>
            <a:pPr marL="0" marR="0" indent="0" algn="l" defTabSz="914400" rtl="0" eaLnBrk="1" fontAlgn="base" latinLnBrk="0" hangingPunct="1">
              <a:lnSpc>
                <a:spcPct val="100000"/>
              </a:lnSpc>
              <a:spcBef>
                <a:spcPct val="0"/>
              </a:spcBef>
              <a:spcAft>
                <a:spcPct val="0"/>
              </a:spcAft>
              <a:buClrTx/>
              <a:buSzTx/>
              <a:buFontTx/>
              <a:buNone/>
              <a:tabLst/>
            </a:pPr>
            <a:r>
              <a:rPr lang="et-EE" sz="1000" dirty="0"/>
              <a:t>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1" name="Ristkülik 10">
            <a:extLst>
              <a:ext uri="{FF2B5EF4-FFF2-40B4-BE49-F238E27FC236}">
                <a16:creationId xmlns:a16="http://schemas.microsoft.com/office/drawing/2014/main" id="{94D64DE5-9092-4B3F-33F0-74A3684A4C9B}"/>
              </a:ext>
            </a:extLst>
          </p:cNvPr>
          <p:cNvSpPr/>
          <p:nvPr/>
        </p:nvSpPr>
        <p:spPr bwMode="auto">
          <a:xfrm>
            <a:off x="7102438" y="2885742"/>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Jä</a:t>
            </a:r>
            <a:r>
              <a:rPr lang="et-EE" sz="1000" dirty="0"/>
              <a:t>ätmed</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2" name="Ristkülik 11">
            <a:extLst>
              <a:ext uri="{FF2B5EF4-FFF2-40B4-BE49-F238E27FC236}">
                <a16:creationId xmlns:a16="http://schemas.microsoft.com/office/drawing/2014/main" id="{87A656E1-D966-DBB9-941E-8B79D7EF6048}"/>
              </a:ext>
            </a:extLst>
          </p:cNvPr>
          <p:cNvSpPr/>
          <p:nvPr/>
        </p:nvSpPr>
        <p:spPr bwMode="auto">
          <a:xfrm>
            <a:off x="4932040" y="3071316"/>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Riisipõllud</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3" name="Ristkülik 12">
            <a:extLst>
              <a:ext uri="{FF2B5EF4-FFF2-40B4-BE49-F238E27FC236}">
                <a16:creationId xmlns:a16="http://schemas.microsoft.com/office/drawing/2014/main" id="{639F8938-7E04-77D3-0148-1316A2080EF5}"/>
              </a:ext>
            </a:extLst>
          </p:cNvPr>
          <p:cNvSpPr/>
          <p:nvPr/>
        </p:nvSpPr>
        <p:spPr bwMode="auto">
          <a:xfrm>
            <a:off x="1619672" y="4509120"/>
            <a:ext cx="100811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Põllumajandus</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5" name="Ristkülik 14">
            <a:extLst>
              <a:ext uri="{FF2B5EF4-FFF2-40B4-BE49-F238E27FC236}">
                <a16:creationId xmlns:a16="http://schemas.microsoft.com/office/drawing/2014/main" id="{B1DE3372-A768-E345-5CDF-7F2AF68F812A}"/>
              </a:ext>
            </a:extLst>
          </p:cNvPr>
          <p:cNvSpPr/>
          <p:nvPr/>
        </p:nvSpPr>
        <p:spPr bwMode="auto">
          <a:xfrm>
            <a:off x="4894464" y="4437112"/>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Märgalad</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7" name="Ristkülik 16">
            <a:extLst>
              <a:ext uri="{FF2B5EF4-FFF2-40B4-BE49-F238E27FC236}">
                <a16:creationId xmlns:a16="http://schemas.microsoft.com/office/drawing/2014/main" id="{6F103C5C-2E30-66BD-31A4-C2648595E352}"/>
              </a:ext>
            </a:extLst>
          </p:cNvPr>
          <p:cNvSpPr/>
          <p:nvPr/>
        </p:nvSpPr>
        <p:spPr bwMode="auto">
          <a:xfrm>
            <a:off x="5183560" y="4981748"/>
            <a:ext cx="1403176"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Biomassi põletamine (põlemine) 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8" name="Ristkülik 17">
            <a:extLst>
              <a:ext uri="{FF2B5EF4-FFF2-40B4-BE49-F238E27FC236}">
                <a16:creationId xmlns:a16="http://schemas.microsoft.com/office/drawing/2014/main" id="{7D4B8B62-A990-782A-82DF-926CDF900ABF}"/>
              </a:ext>
            </a:extLst>
          </p:cNvPr>
          <p:cNvSpPr/>
          <p:nvPr/>
        </p:nvSpPr>
        <p:spPr bwMode="auto">
          <a:xfrm>
            <a:off x="6516218" y="4474081"/>
            <a:ext cx="1204664"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Teised looduslikud ALLIKAD</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22" name="Ristkülik 21">
            <a:extLst>
              <a:ext uri="{FF2B5EF4-FFF2-40B4-BE49-F238E27FC236}">
                <a16:creationId xmlns:a16="http://schemas.microsoft.com/office/drawing/2014/main" id="{A68EC9B7-ED57-93A2-4858-57A29BAF2F73}"/>
              </a:ext>
            </a:extLst>
          </p:cNvPr>
          <p:cNvSpPr/>
          <p:nvPr/>
        </p:nvSpPr>
        <p:spPr bwMode="auto">
          <a:xfrm>
            <a:off x="4283968" y="1630916"/>
            <a:ext cx="1546598"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Keemiline reaktsioon</a:t>
            </a: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SIDUJA</a:t>
            </a:r>
          </a:p>
        </p:txBody>
      </p:sp>
    </p:spTree>
    <p:extLst>
      <p:ext uri="{BB962C8B-B14F-4D97-AF65-F5344CB8AC3E}">
        <p14:creationId xmlns:p14="http://schemas.microsoft.com/office/powerpoint/2010/main" val="269862266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76D9-F7DE-4B22-A867-11F01E903B74}"/>
              </a:ext>
            </a:extLst>
          </p:cNvPr>
          <p:cNvSpPr>
            <a:spLocks noGrp="1"/>
          </p:cNvSpPr>
          <p:nvPr>
            <p:ph type="title"/>
          </p:nvPr>
        </p:nvSpPr>
        <p:spPr/>
        <p:txBody>
          <a:bodyPr/>
          <a:lstStyle/>
          <a:p>
            <a:endParaRPr lang="et-EE"/>
          </a:p>
        </p:txBody>
      </p:sp>
      <p:pic>
        <p:nvPicPr>
          <p:cNvPr id="7" name="Content Placeholder 6">
            <a:extLst>
              <a:ext uri="{FF2B5EF4-FFF2-40B4-BE49-F238E27FC236}">
                <a16:creationId xmlns:a16="http://schemas.microsoft.com/office/drawing/2014/main" id="{EC8C2CCA-1794-4F29-8AF7-E91367BE854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609600"/>
            <a:ext cx="7342584" cy="5455301"/>
          </a:xfrm>
        </p:spPr>
      </p:pic>
      <p:sp>
        <p:nvSpPr>
          <p:cNvPr id="4" name="Slide Number Placeholder 3">
            <a:extLst>
              <a:ext uri="{FF2B5EF4-FFF2-40B4-BE49-F238E27FC236}">
                <a16:creationId xmlns:a16="http://schemas.microsoft.com/office/drawing/2014/main" id="{B51666DB-5007-4443-8EE4-5C5F79AC04F3}"/>
              </a:ext>
            </a:extLst>
          </p:cNvPr>
          <p:cNvSpPr>
            <a:spLocks noGrp="1"/>
          </p:cNvSpPr>
          <p:nvPr>
            <p:ph type="sldNum" sz="quarter" idx="12"/>
          </p:nvPr>
        </p:nvSpPr>
        <p:spPr/>
        <p:txBody>
          <a:bodyPr/>
          <a:lstStyle/>
          <a:p>
            <a:pPr>
              <a:defRPr/>
            </a:pPr>
            <a:fld id="{3B17366B-29A0-4D39-AF2E-145DB00A691B}" type="slidenum">
              <a:rPr lang="et-EE" altLang="et-EE" smtClean="0"/>
              <a:pPr>
                <a:defRPr/>
              </a:pPr>
              <a:t>27</a:t>
            </a:fld>
            <a:endParaRPr lang="et-EE" altLang="et-EE"/>
          </a:p>
        </p:txBody>
      </p:sp>
      <p:sp>
        <p:nvSpPr>
          <p:cNvPr id="5" name="Rectangle 4">
            <a:extLst>
              <a:ext uri="{FF2B5EF4-FFF2-40B4-BE49-F238E27FC236}">
                <a16:creationId xmlns:a16="http://schemas.microsoft.com/office/drawing/2014/main" id="{FFAE925F-EB85-430F-B2F3-62B95126B0A4}"/>
              </a:ext>
            </a:extLst>
          </p:cNvPr>
          <p:cNvSpPr/>
          <p:nvPr/>
        </p:nvSpPr>
        <p:spPr>
          <a:xfrm>
            <a:off x="611560" y="6189984"/>
            <a:ext cx="4572000" cy="276999"/>
          </a:xfrm>
          <a:prstGeom prst="rect">
            <a:avLst/>
          </a:prstGeom>
        </p:spPr>
        <p:txBody>
          <a:bodyPr>
            <a:spAutoFit/>
          </a:bodyPr>
          <a:lstStyle/>
          <a:p>
            <a:r>
              <a:rPr lang="et-EE" sz="1200" b="0" dirty="0">
                <a:solidFill>
                  <a:srgbClr val="123406"/>
                </a:solidFill>
              </a:rPr>
              <a:t>https://climate.copernicus.eu/climate-indicators/greenhouse-gases</a:t>
            </a:r>
          </a:p>
        </p:txBody>
      </p:sp>
      <p:sp>
        <p:nvSpPr>
          <p:cNvPr id="8" name="Rectangle 7">
            <a:extLst>
              <a:ext uri="{FF2B5EF4-FFF2-40B4-BE49-F238E27FC236}">
                <a16:creationId xmlns:a16="http://schemas.microsoft.com/office/drawing/2014/main" id="{4FB18E97-5E4C-4476-B3AE-A2025E9B5711}"/>
              </a:ext>
            </a:extLst>
          </p:cNvPr>
          <p:cNvSpPr/>
          <p:nvPr/>
        </p:nvSpPr>
        <p:spPr bwMode="auto">
          <a:xfrm>
            <a:off x="2412876" y="996862"/>
            <a:ext cx="1944216" cy="277240"/>
          </a:xfrm>
          <a:prstGeom prst="rect">
            <a:avLst/>
          </a:prstGeom>
          <a:solidFill>
            <a:schemeClr val="accent6">
              <a:lumMod val="20000"/>
              <a:lumOff val="80000"/>
            </a:schemeClr>
          </a:solidFill>
          <a:ln>
            <a:solidFill>
              <a:schemeClr val="accent6">
                <a:lumMod val="20000"/>
                <a:lumOff val="80000"/>
              </a:schemeClr>
            </a:solidFill>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t-EE" sz="2400" b="1" i="0" u="none" strike="noStrike" cap="none" normalizeH="0" baseline="0">
              <a:ln>
                <a:noFill/>
              </a:ln>
              <a:solidFill>
                <a:srgbClr val="663300"/>
              </a:solidFill>
              <a:effectLst>
                <a:outerShdw blurRad="38100" dist="38100" dir="2700000" algn="tl">
                  <a:srgbClr val="000000">
                    <a:alpha val="43137"/>
                  </a:srgbClr>
                </a:outerShdw>
              </a:effectLst>
              <a:latin typeface="Times New Roman" panose="02020603050405020304" pitchFamily="18" charset="0"/>
            </a:endParaRPr>
          </a:p>
        </p:txBody>
      </p:sp>
      <p:sp>
        <p:nvSpPr>
          <p:cNvPr id="9" name="TextBox 8">
            <a:extLst>
              <a:ext uri="{FF2B5EF4-FFF2-40B4-BE49-F238E27FC236}">
                <a16:creationId xmlns:a16="http://schemas.microsoft.com/office/drawing/2014/main" id="{F5E4A6E5-92A5-40B3-BC04-C4CDF5F0155A}"/>
              </a:ext>
            </a:extLst>
          </p:cNvPr>
          <p:cNvSpPr txBox="1"/>
          <p:nvPr/>
        </p:nvSpPr>
        <p:spPr>
          <a:xfrm>
            <a:off x="3058716" y="888515"/>
            <a:ext cx="1008112" cy="461665"/>
          </a:xfrm>
          <a:prstGeom prst="rect">
            <a:avLst/>
          </a:prstGeom>
          <a:noFill/>
        </p:spPr>
        <p:txBody>
          <a:bodyPr wrap="square" rtlCol="0">
            <a:spAutoFit/>
          </a:bodyPr>
          <a:lstStyle/>
          <a:p>
            <a:r>
              <a:rPr lang="et-EE" b="0" dirty="0">
                <a:solidFill>
                  <a:srgbClr val="123406"/>
                </a:solidFill>
              </a:rPr>
              <a:t>N</a:t>
            </a:r>
            <a:r>
              <a:rPr lang="et-EE" b="0" baseline="-25000" dirty="0">
                <a:solidFill>
                  <a:srgbClr val="123406"/>
                </a:solidFill>
              </a:rPr>
              <a:t>2</a:t>
            </a:r>
            <a:r>
              <a:rPr lang="et-EE" b="0" dirty="0">
                <a:solidFill>
                  <a:srgbClr val="123406"/>
                </a:solidFill>
              </a:rPr>
              <a:t>O</a:t>
            </a:r>
          </a:p>
        </p:txBody>
      </p:sp>
      <p:sp>
        <p:nvSpPr>
          <p:cNvPr id="3" name="Ristkülik 2">
            <a:extLst>
              <a:ext uri="{FF2B5EF4-FFF2-40B4-BE49-F238E27FC236}">
                <a16:creationId xmlns:a16="http://schemas.microsoft.com/office/drawing/2014/main" id="{E9F73532-4535-DD08-39C9-40047DBF264F}"/>
              </a:ext>
            </a:extLst>
          </p:cNvPr>
          <p:cNvSpPr/>
          <p:nvPr/>
        </p:nvSpPr>
        <p:spPr bwMode="auto">
          <a:xfrm>
            <a:off x="1961458" y="3085868"/>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Ookean</a:t>
            </a: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1" name="Ristkülik 10">
            <a:extLst>
              <a:ext uri="{FF2B5EF4-FFF2-40B4-BE49-F238E27FC236}">
                <a16:creationId xmlns:a16="http://schemas.microsoft.com/office/drawing/2014/main" id="{1CA4166B-15AD-A203-A28B-01ADD92C9A95}"/>
              </a:ext>
            </a:extLst>
          </p:cNvPr>
          <p:cNvSpPr/>
          <p:nvPr/>
        </p:nvSpPr>
        <p:spPr bwMode="auto">
          <a:xfrm>
            <a:off x="1619672" y="4581128"/>
            <a:ext cx="100811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Põllumajandus</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13" name="Ristkülik 12">
            <a:extLst>
              <a:ext uri="{FF2B5EF4-FFF2-40B4-BE49-F238E27FC236}">
                <a16:creationId xmlns:a16="http://schemas.microsoft.com/office/drawing/2014/main" id="{5EDDB2A5-377C-C8EA-C960-A7B48141780E}"/>
              </a:ext>
            </a:extLst>
          </p:cNvPr>
          <p:cNvSpPr/>
          <p:nvPr/>
        </p:nvSpPr>
        <p:spPr bwMode="auto">
          <a:xfrm>
            <a:off x="1835696" y="4102630"/>
            <a:ext cx="1476163"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Maakasutuse muutus</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lang="et-EE" sz="1000" dirty="0"/>
              <a:t>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5" name="Ristkülik 14">
            <a:extLst>
              <a:ext uri="{FF2B5EF4-FFF2-40B4-BE49-F238E27FC236}">
                <a16:creationId xmlns:a16="http://schemas.microsoft.com/office/drawing/2014/main" id="{42E191C6-D4B2-1FEA-DE4F-237F38887B95}"/>
              </a:ext>
            </a:extLst>
          </p:cNvPr>
          <p:cNvSpPr/>
          <p:nvPr/>
        </p:nvSpPr>
        <p:spPr bwMode="auto">
          <a:xfrm>
            <a:off x="5113042" y="4904255"/>
            <a:ext cx="1403176"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Biomassi põletamine (põlemine) 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6" name="Ristkülik 15">
            <a:extLst>
              <a:ext uri="{FF2B5EF4-FFF2-40B4-BE49-F238E27FC236}">
                <a16:creationId xmlns:a16="http://schemas.microsoft.com/office/drawing/2014/main" id="{F85BAB15-1891-CD00-3087-002BF9DC4424}"/>
              </a:ext>
            </a:extLst>
          </p:cNvPr>
          <p:cNvSpPr/>
          <p:nvPr/>
        </p:nvSpPr>
        <p:spPr bwMode="auto">
          <a:xfrm>
            <a:off x="5652120" y="2927597"/>
            <a:ext cx="1403176" cy="556179"/>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t-EE" sz="1000" dirty="0"/>
              <a:t>Fossiilkütuste kasutamine ja tööstus ALLIKAS</a:t>
            </a:r>
            <a:endParaRPr kumimoji="0" lang="et-EE" sz="1000" b="1" i="0" u="none" strike="noStrike" cap="none" normalizeH="0" baseline="0" dirty="0">
              <a:ln>
                <a:noFill/>
              </a:ln>
              <a:solidFill>
                <a:srgbClr val="663300"/>
              </a:solidFill>
              <a:latin typeface="Times New Roman" panose="02020603050405020304" pitchFamily="18" charset="0"/>
            </a:endParaRPr>
          </a:p>
        </p:txBody>
      </p:sp>
      <p:sp>
        <p:nvSpPr>
          <p:cNvPr id="19" name="Ristkülik 18">
            <a:extLst>
              <a:ext uri="{FF2B5EF4-FFF2-40B4-BE49-F238E27FC236}">
                <a16:creationId xmlns:a16="http://schemas.microsoft.com/office/drawing/2014/main" id="{D0111719-94E8-32ED-DAA6-8AF8CCF657E8}"/>
              </a:ext>
            </a:extLst>
          </p:cNvPr>
          <p:cNvSpPr/>
          <p:nvPr/>
        </p:nvSpPr>
        <p:spPr bwMode="auto">
          <a:xfrm>
            <a:off x="7092282" y="2927597"/>
            <a:ext cx="936102"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Jä</a:t>
            </a:r>
            <a:r>
              <a:rPr lang="et-EE" sz="1000" dirty="0"/>
              <a:t>ätmed</a:t>
            </a:r>
            <a:endParaRPr kumimoji="0" lang="et-EE" sz="1000" b="1" i="0" u="none" strike="noStrike" cap="none" normalizeH="0" baseline="0" dirty="0">
              <a:ln>
                <a:noFill/>
              </a:ln>
              <a:solidFill>
                <a:srgbClr val="663300"/>
              </a:solidFill>
              <a:latin typeface="Times New Roman" panose="02020603050405020304"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ALLIKAS</a:t>
            </a:r>
          </a:p>
        </p:txBody>
      </p:sp>
      <p:sp>
        <p:nvSpPr>
          <p:cNvPr id="20" name="Ristkülik 19">
            <a:extLst>
              <a:ext uri="{FF2B5EF4-FFF2-40B4-BE49-F238E27FC236}">
                <a16:creationId xmlns:a16="http://schemas.microsoft.com/office/drawing/2014/main" id="{28D537A4-E765-32D6-93DF-25137C98B2A0}"/>
              </a:ext>
            </a:extLst>
          </p:cNvPr>
          <p:cNvSpPr/>
          <p:nvPr/>
        </p:nvSpPr>
        <p:spPr bwMode="auto">
          <a:xfrm>
            <a:off x="4499992" y="1613996"/>
            <a:ext cx="1584176" cy="402291"/>
          </a:xfrm>
          <a:prstGeom prst="rect">
            <a:avLst/>
          </a:pr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Fotokeemiline reaktsioon</a:t>
            </a:r>
          </a:p>
          <a:p>
            <a:pPr marL="0" marR="0" indent="0" algn="l" defTabSz="914400" rtl="0" eaLnBrk="1" fontAlgn="base" latinLnBrk="0" hangingPunct="1">
              <a:lnSpc>
                <a:spcPct val="100000"/>
              </a:lnSpc>
              <a:spcBef>
                <a:spcPct val="0"/>
              </a:spcBef>
              <a:spcAft>
                <a:spcPct val="0"/>
              </a:spcAft>
              <a:buClrTx/>
              <a:buSzTx/>
              <a:buFontTx/>
              <a:buNone/>
              <a:tabLst/>
            </a:pPr>
            <a:r>
              <a:rPr kumimoji="0" lang="et-EE" sz="1000" b="1" i="0" u="none" strike="noStrike" cap="none" normalizeH="0" baseline="0" dirty="0">
                <a:ln>
                  <a:noFill/>
                </a:ln>
                <a:solidFill>
                  <a:srgbClr val="663300"/>
                </a:solidFill>
                <a:latin typeface="Times New Roman" panose="02020603050405020304" pitchFamily="18" charset="0"/>
              </a:rPr>
              <a:t>SIDUJA</a:t>
            </a:r>
          </a:p>
        </p:txBody>
      </p:sp>
    </p:spTree>
    <p:extLst>
      <p:ext uri="{BB962C8B-B14F-4D97-AF65-F5344CB8AC3E}">
        <p14:creationId xmlns:p14="http://schemas.microsoft.com/office/powerpoint/2010/main" val="28977411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381D9A53-39D1-4F8D-9B05-DBC729655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3063" y="1785938"/>
            <a:ext cx="5857875" cy="3286125"/>
          </a:xfrm>
          <a:prstGeom prst="rect">
            <a:avLst/>
          </a:prstGeom>
        </p:spPr>
      </p:pic>
    </p:spTree>
    <p:extLst>
      <p:ext uri="{BB962C8B-B14F-4D97-AF65-F5344CB8AC3E}">
        <p14:creationId xmlns:p14="http://schemas.microsoft.com/office/powerpoint/2010/main" val="2964035965"/>
      </p:ext>
    </p:extLst>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itle 1">
            <a:extLst>
              <a:ext uri="{FF2B5EF4-FFF2-40B4-BE49-F238E27FC236}">
                <a16:creationId xmlns:a16="http://schemas.microsoft.com/office/drawing/2014/main" id="{5533ACA8-1364-4565-932B-11A78DFA8B08}"/>
              </a:ext>
            </a:extLst>
          </p:cNvPr>
          <p:cNvSpPr txBox="1">
            <a:spLocks noChangeArrowheads="1"/>
          </p:cNvSpPr>
          <p:nvPr/>
        </p:nvSpPr>
        <p:spPr bwMode="auto">
          <a:xfrm>
            <a:off x="114300" y="1043464"/>
            <a:ext cx="8858250" cy="37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0"/>
              </a:spcBef>
              <a:buClr>
                <a:srgbClr val="FFC000"/>
              </a:buClr>
              <a:buNone/>
            </a:pPr>
            <a:r>
              <a:rPr lang="et-EE" altLang="en-US" sz="2100" dirty="0">
                <a:latin typeface="Arial" panose="020B0604020202020204" pitchFamily="34" charset="0"/>
              </a:rPr>
              <a:t>Tugevama soojenemisega kasvab tõenäosus ületada kliimasüsteemi kriitilisi piire ehk murdepunkte, misjärel muutuvad paljud protsessid looduses pöördumatult.</a:t>
            </a:r>
          </a:p>
          <a:p>
            <a:pPr marL="342900" indent="-342900" eaLnBrk="1" hangingPunct="1">
              <a:spcBef>
                <a:spcPct val="0"/>
              </a:spcBef>
              <a:buClr>
                <a:srgbClr val="FFC000"/>
              </a:buClr>
            </a:pPr>
            <a:endParaRPr lang="et-EE" altLang="en-US" sz="2100" dirty="0">
              <a:latin typeface="Arial" panose="020B0604020202020204" pitchFamily="34" charset="0"/>
            </a:endParaRPr>
          </a:p>
          <a:p>
            <a:pPr marL="857250" lvl="1" indent="-342900" eaLnBrk="1" hangingPunct="1">
              <a:spcBef>
                <a:spcPct val="0"/>
              </a:spcBef>
              <a:buClr>
                <a:srgbClr val="FFC000"/>
              </a:buClr>
            </a:pPr>
            <a:r>
              <a:rPr lang="et-EE" altLang="en-US" sz="1800" dirty="0">
                <a:latin typeface="Arial" panose="020B0604020202020204" pitchFamily="34" charset="0"/>
              </a:rPr>
              <a:t>Antarktika jääkilbi osaline sulamine;</a:t>
            </a:r>
          </a:p>
          <a:p>
            <a:pPr marL="857250" lvl="1" indent="-342900" eaLnBrk="1" hangingPunct="1">
              <a:spcBef>
                <a:spcPct val="0"/>
              </a:spcBef>
              <a:buClr>
                <a:srgbClr val="FFC000"/>
              </a:buClr>
            </a:pPr>
            <a:r>
              <a:rPr lang="et-EE" altLang="en-US" sz="1800" dirty="0">
                <a:latin typeface="Arial" panose="020B0604020202020204" pitchFamily="34" charset="0"/>
              </a:rPr>
              <a:t>Suured muutused ookeanivee- ja õhuringluses;</a:t>
            </a:r>
          </a:p>
          <a:p>
            <a:pPr marL="857250" lvl="1" indent="-342900" eaLnBrk="1" hangingPunct="1">
              <a:spcBef>
                <a:spcPct val="0"/>
              </a:spcBef>
              <a:buClr>
                <a:srgbClr val="FFC000"/>
              </a:buClr>
            </a:pPr>
            <a:r>
              <a:rPr lang="et-EE" altLang="en-US" sz="1800" dirty="0">
                <a:latin typeface="Arial" panose="020B0604020202020204" pitchFamily="34" charset="0"/>
              </a:rPr>
              <a:t>Vihmametsade hävimine;</a:t>
            </a:r>
          </a:p>
          <a:p>
            <a:pPr marL="857250" lvl="1" indent="-342900" eaLnBrk="1" hangingPunct="1">
              <a:spcBef>
                <a:spcPct val="0"/>
              </a:spcBef>
              <a:buClr>
                <a:srgbClr val="FFC000"/>
              </a:buClr>
            </a:pPr>
            <a:r>
              <a:rPr lang="et-EE" altLang="en-US" sz="1800" dirty="0">
                <a:latin typeface="Arial" panose="020B0604020202020204" pitchFamily="34" charset="0"/>
              </a:rPr>
              <a:t>Igikeltsa sulamine.</a:t>
            </a:r>
          </a:p>
          <a:p>
            <a:pPr eaLnBrk="1" hangingPunct="1">
              <a:spcBef>
                <a:spcPct val="0"/>
              </a:spcBef>
              <a:buClr>
                <a:srgbClr val="000000"/>
              </a:buClr>
              <a:buNone/>
            </a:pPr>
            <a:endParaRPr lang="et-EE" altLang="en-US" sz="2100" dirty="0">
              <a:latin typeface="Arial" panose="020B0604020202020204" pitchFamily="34" charset="0"/>
            </a:endParaRPr>
          </a:p>
          <a:p>
            <a:pPr eaLnBrk="1" hangingPunct="1">
              <a:spcBef>
                <a:spcPct val="0"/>
              </a:spcBef>
              <a:buClr>
                <a:srgbClr val="000000"/>
              </a:buClr>
              <a:buNone/>
            </a:pPr>
            <a:r>
              <a:rPr lang="et-EE" altLang="en-US" sz="2100" dirty="0">
                <a:latin typeface="Arial" panose="020B0604020202020204" pitchFamily="34" charset="0"/>
              </a:rPr>
              <a:t>Murdepunktide ületamine põhjustab pöördumatuid muutusi, mille olemust ja mõju ülejäänud kliimasüsteemile me ei oska isegi lõpuni ette näha.</a:t>
            </a:r>
          </a:p>
          <a:p>
            <a:pPr eaLnBrk="1" hangingPunct="1">
              <a:spcBef>
                <a:spcPct val="0"/>
              </a:spcBef>
              <a:buClr>
                <a:srgbClr val="000000"/>
              </a:buClr>
              <a:buNone/>
            </a:pPr>
            <a:endParaRPr lang="et-EE" altLang="en-US" sz="2100" dirty="0">
              <a:latin typeface="Arial" panose="020B0604020202020204" pitchFamily="34" charset="0"/>
            </a:endParaRPr>
          </a:p>
          <a:p>
            <a:pPr marL="342900" indent="-342900" eaLnBrk="1" hangingPunct="1">
              <a:spcBef>
                <a:spcPct val="0"/>
              </a:spcBef>
              <a:buClr>
                <a:srgbClr val="000000"/>
              </a:buClr>
            </a:pPr>
            <a:endParaRPr lang="et-EE" altLang="en-US" sz="2100" dirty="0">
              <a:latin typeface="Arial" panose="020B0604020202020204" pitchFamily="34" charset="0"/>
            </a:endParaRPr>
          </a:p>
          <a:p>
            <a:pPr eaLnBrk="1" hangingPunct="1">
              <a:spcBef>
                <a:spcPct val="0"/>
              </a:spcBef>
              <a:buClr>
                <a:srgbClr val="000000"/>
              </a:buClr>
              <a:buFont typeface="Times New Roman" panose="02020603050405020304" pitchFamily="18" charset="0"/>
              <a:buNone/>
            </a:pPr>
            <a:endParaRPr lang="en-GB" altLang="en-US" sz="2100" dirty="0">
              <a:latin typeface="Arial" panose="020B0604020202020204" pitchFamily="34" charset="0"/>
            </a:endParaRPr>
          </a:p>
        </p:txBody>
      </p:sp>
      <p:sp>
        <p:nvSpPr>
          <p:cNvPr id="2" name="Slide Number Placeholder 1">
            <a:extLst>
              <a:ext uri="{FF2B5EF4-FFF2-40B4-BE49-F238E27FC236}">
                <a16:creationId xmlns:a16="http://schemas.microsoft.com/office/drawing/2014/main" id="{96736EAD-33E0-416A-8A04-943D5084F316}"/>
              </a:ext>
            </a:extLst>
          </p:cNvPr>
          <p:cNvSpPr>
            <a:spLocks noGrp="1"/>
          </p:cNvSpPr>
          <p:nvPr>
            <p:ph type="sldNum" sz="quarter" idx="12"/>
          </p:nvPr>
        </p:nvSpPr>
        <p:spPr/>
        <p:txBody>
          <a:bodyPr/>
          <a:lstStyle/>
          <a:p>
            <a:pPr>
              <a:defRPr/>
            </a:pPr>
            <a:fld id="{FCDA3155-BE0E-4E38-9B5E-277DDE5A9F0D}" type="slidenum">
              <a:rPr lang="en-US" altLang="en-US" smtClean="0"/>
              <a:pPr>
                <a:defRPr/>
              </a:pPr>
              <a:t>29</a:t>
            </a:fld>
            <a:endParaRPr lang="en-US" altLang="en-US"/>
          </a:p>
        </p:txBody>
      </p:sp>
    </p:spTree>
    <p:extLst>
      <p:ext uri="{BB962C8B-B14F-4D97-AF65-F5344CB8AC3E}">
        <p14:creationId xmlns:p14="http://schemas.microsoft.com/office/powerpoint/2010/main" val="4019956864"/>
      </p:ext>
    </p:extLst>
  </p:cSld>
  <p:clrMapOvr>
    <a:masterClrMapping/>
  </p:clrMapOvr>
  <p:transition>
    <p:cut/>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t-EE" sz="2400" b="1" i="0" u="none" strike="noStrike" cap="none" normalizeH="0" baseline="0" smtClean="0">
            <a:ln>
              <a:noFill/>
            </a:ln>
            <a:solidFill>
              <a:srgbClr val="663300"/>
            </a:solidFill>
            <a:effectLst>
              <a:outerShdw blurRad="38100" dist="38100" dir="2700000" algn="tl">
                <a:srgbClr val="000000">
                  <a:alpha val="43137"/>
                </a:srgbClr>
              </a:outerShdw>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99CC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t-EE" sz="2400" b="1" i="0" u="none" strike="noStrike" cap="none" normalizeH="0" baseline="0" smtClean="0">
            <a:ln>
              <a:noFill/>
            </a:ln>
            <a:solidFill>
              <a:srgbClr val="663300"/>
            </a:solidFill>
            <a:effectLst>
              <a:outerShdw blurRad="38100" dist="38100" dir="2700000" algn="tl">
                <a:srgbClr val="000000">
                  <a:alpha val="43137"/>
                </a:srgbClr>
              </a:outerShdw>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52036</TotalTime>
  <Words>1392</Words>
  <Application>Microsoft Office PowerPoint</Application>
  <PresentationFormat>Ekraaniseanss (4:3)</PresentationFormat>
  <Paragraphs>203</Paragraphs>
  <Slides>29</Slides>
  <Notes>3</Notes>
  <HiddenSlides>0</HiddenSlides>
  <MMClips>0</MMClips>
  <ScaleCrop>false</ScaleCrop>
  <HeadingPairs>
    <vt:vector size="6" baseType="variant">
      <vt:variant>
        <vt:lpstr>Kasutatud fondid</vt:lpstr>
      </vt:variant>
      <vt:variant>
        <vt:i4>6</vt:i4>
      </vt:variant>
      <vt:variant>
        <vt:lpstr>Kujundus</vt:lpstr>
      </vt:variant>
      <vt:variant>
        <vt:i4>1</vt:i4>
      </vt:variant>
      <vt:variant>
        <vt:lpstr>Slaidipealkirjad</vt:lpstr>
      </vt:variant>
      <vt:variant>
        <vt:i4>29</vt:i4>
      </vt:variant>
    </vt:vector>
  </HeadingPairs>
  <TitlesOfParts>
    <vt:vector size="36" baseType="lpstr">
      <vt:lpstr>Arial</vt:lpstr>
      <vt:lpstr>Calibri</vt:lpstr>
      <vt:lpstr>Century Gothic</vt:lpstr>
      <vt:lpstr>Comic Sans MS</vt:lpstr>
      <vt:lpstr>Merriweather</vt:lpstr>
      <vt:lpstr>Times New Roman</vt:lpstr>
      <vt:lpstr>Default Design</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Miks räägime just süsinikujalajäljest?</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Kas midagi jäi puudu?</vt:lpstr>
      <vt:lpstr>Mida saab teha?</vt:lpstr>
      <vt:lpstr>PowerPointi esitlus</vt:lpstr>
      <vt:lpstr>Lisamaterjal (eesti keeles)</vt:lpstr>
      <vt:lpstr>Eesti kohta</vt:lpstr>
      <vt:lpstr>PowerPointi esitlus</vt:lpstr>
      <vt:lpstr>PowerPointi esitlus</vt:lpstr>
      <vt:lpstr>PowerPointi esitlus</vt:lpstr>
      <vt:lpstr>PowerPointi esitlus</vt:lpstr>
      <vt:lpstr>PowerPointi esitlus</vt:lpstr>
    </vt:vector>
  </TitlesOfParts>
  <Company>Kodu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Erko ja Liisi</dc:creator>
  <cp:lastModifiedBy>Liisi Jakobson</cp:lastModifiedBy>
  <cp:revision>256</cp:revision>
  <cp:lastPrinted>2020-05-07T12:51:00Z</cp:lastPrinted>
  <dcterms:created xsi:type="dcterms:W3CDTF">2005-01-31T14:02:04Z</dcterms:created>
  <dcterms:modified xsi:type="dcterms:W3CDTF">2024-10-23T05:35:15Z</dcterms:modified>
</cp:coreProperties>
</file>