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77" r:id="rId4"/>
    <p:sldId id="278" r:id="rId5"/>
    <p:sldId id="283" r:id="rId6"/>
    <p:sldId id="281" r:id="rId7"/>
    <p:sldId id="275" r:id="rId8"/>
    <p:sldId id="282" r:id="rId9"/>
    <p:sldId id="286" r:id="rId10"/>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29" autoAdjust="0"/>
    <p:restoredTop sz="84018" autoAdjust="0"/>
  </p:normalViewPr>
  <p:slideViewPr>
    <p:cSldViewPr snapToGrid="0">
      <p:cViewPr varScale="1">
        <p:scale>
          <a:sx n="79" d="100"/>
          <a:sy n="79" d="100"/>
        </p:scale>
        <p:origin x="9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E8D5E-8EF5-4ABF-A2E6-BAC26D604C41}" type="datetimeFigureOut">
              <a:rPr lang="et-EE" smtClean="0"/>
              <a:t>29.05.18</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18ACE-D6FD-460B-B922-ED71F3418868}" type="slidenum">
              <a:rPr lang="et-EE" smtClean="0"/>
              <a:t>‹#›</a:t>
            </a:fld>
            <a:endParaRPr lang="et-EE"/>
          </a:p>
        </p:txBody>
      </p:sp>
    </p:spTree>
    <p:extLst>
      <p:ext uri="{BB962C8B-B14F-4D97-AF65-F5344CB8AC3E}">
        <p14:creationId xmlns:p14="http://schemas.microsoft.com/office/powerpoint/2010/main" val="505653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noProof="0" dirty="0" smtClean="0"/>
              <a:t>General </a:t>
            </a:r>
            <a:r>
              <a:rPr lang="et-EE" noProof="0" dirty="0" err="1" smtClean="0"/>
              <a:t>scenario</a:t>
            </a:r>
            <a:r>
              <a:rPr lang="et-EE" noProof="0" dirty="0" smtClean="0"/>
              <a:t>.</a:t>
            </a:r>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1</a:t>
            </a:fld>
            <a:endParaRPr lang="et-EE"/>
          </a:p>
        </p:txBody>
      </p:sp>
    </p:spTree>
    <p:extLst>
      <p:ext uri="{BB962C8B-B14F-4D97-AF65-F5344CB8AC3E}">
        <p14:creationId xmlns:p14="http://schemas.microsoft.com/office/powerpoint/2010/main" val="1720335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2</a:t>
            </a:fld>
            <a:endParaRPr lang="et-EE"/>
          </a:p>
        </p:txBody>
      </p:sp>
    </p:spTree>
    <p:extLst>
      <p:ext uri="{BB962C8B-B14F-4D97-AF65-F5344CB8AC3E}">
        <p14:creationId xmlns:p14="http://schemas.microsoft.com/office/powerpoint/2010/main" val="94824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3</a:t>
            </a:fld>
            <a:endParaRPr lang="et-EE"/>
          </a:p>
        </p:txBody>
      </p:sp>
    </p:spTree>
    <p:extLst>
      <p:ext uri="{BB962C8B-B14F-4D97-AF65-F5344CB8AC3E}">
        <p14:creationId xmlns:p14="http://schemas.microsoft.com/office/powerpoint/2010/main" val="617300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4</a:t>
            </a:fld>
            <a:endParaRPr lang="et-EE"/>
          </a:p>
        </p:txBody>
      </p:sp>
    </p:spTree>
    <p:extLst>
      <p:ext uri="{BB962C8B-B14F-4D97-AF65-F5344CB8AC3E}">
        <p14:creationId xmlns:p14="http://schemas.microsoft.com/office/powerpoint/2010/main" val="479551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General</a:t>
            </a:r>
            <a:r>
              <a:rPr lang="en-GB" baseline="0" noProof="0" dirty="0" smtClean="0"/>
              <a:t> scenario. </a:t>
            </a:r>
            <a:r>
              <a:rPr lang="en-GB" noProof="0" dirty="0" smtClean="0"/>
              <a:t>Please hand</a:t>
            </a:r>
            <a:r>
              <a:rPr lang="en-GB" baseline="0" noProof="0" dirty="0" smtClean="0"/>
              <a:t> out the printed version of the </a:t>
            </a:r>
            <a:r>
              <a:rPr lang="en-GB" sz="1200" u="none" kern="1200" noProof="0" dirty="0" smtClean="0">
                <a:solidFill>
                  <a:schemeClr val="tx1"/>
                </a:solidFill>
                <a:effectLst/>
                <a:latin typeface="+mn-lt"/>
                <a:ea typeface="+mn-ea"/>
                <a:cs typeface="+mn-cs"/>
              </a:rPr>
              <a:t>PDF introduction and give the respondents</a:t>
            </a:r>
            <a:r>
              <a:rPr lang="en-GB" sz="1200" u="none" kern="1200" baseline="0" noProof="0" dirty="0" smtClean="0">
                <a:solidFill>
                  <a:schemeClr val="tx1"/>
                </a:solidFill>
                <a:effectLst/>
                <a:latin typeface="+mn-lt"/>
                <a:ea typeface="+mn-ea"/>
                <a:cs typeface="+mn-cs"/>
              </a:rPr>
              <a:t> a few minutes to read it</a:t>
            </a:r>
            <a:r>
              <a:rPr lang="en-GB" sz="1200" u="none" kern="1200" noProof="0" dirty="0" smtClean="0">
                <a:solidFill>
                  <a:schemeClr val="tx1"/>
                </a:solidFill>
                <a:effectLst/>
                <a:latin typeface="+mn-lt"/>
                <a:ea typeface="+mn-ea"/>
                <a:cs typeface="+mn-cs"/>
              </a:rPr>
              <a:t>. This paper will be available </a:t>
            </a:r>
            <a:r>
              <a:rPr lang="et-EE" sz="1200" u="none" kern="1200" noProof="0" dirty="0" smtClean="0">
                <a:solidFill>
                  <a:schemeClr val="tx1"/>
                </a:solidFill>
                <a:effectLst/>
                <a:latin typeface="+mn-lt"/>
                <a:ea typeface="+mn-ea"/>
                <a:cs typeface="+mn-cs"/>
              </a:rPr>
              <a:t>to</a:t>
            </a:r>
            <a:r>
              <a:rPr lang="en-GB" sz="1200" u="none" kern="1200" noProof="0" dirty="0" smtClean="0">
                <a:solidFill>
                  <a:schemeClr val="tx1"/>
                </a:solidFill>
                <a:effectLst/>
                <a:latin typeface="+mn-lt"/>
                <a:ea typeface="+mn-ea"/>
                <a:cs typeface="+mn-cs"/>
              </a:rPr>
              <a:t> the respondents</a:t>
            </a:r>
            <a:r>
              <a:rPr lang="en-GB" sz="1200" u="none" kern="1200" baseline="0" noProof="0" dirty="0" smtClean="0">
                <a:solidFill>
                  <a:schemeClr val="tx1"/>
                </a:solidFill>
                <a:effectLst/>
                <a:latin typeface="+mn-lt"/>
                <a:ea typeface="+mn-ea"/>
                <a:cs typeface="+mn-cs"/>
              </a:rPr>
              <a:t> till the end of the HD scenario (until the end of solving the continuous situation).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u="none" kern="1200" noProof="0" dirty="0" smtClean="0">
                <a:solidFill>
                  <a:schemeClr val="tx1"/>
                </a:solidFill>
                <a:effectLst/>
                <a:latin typeface="+mn-lt"/>
                <a:ea typeface="+mn-ea"/>
                <a:cs typeface="+mn-cs"/>
              </a:rPr>
              <a:t>When the respondents have read the PDF introduction then proceed</a:t>
            </a:r>
            <a:r>
              <a:rPr lang="en-GB" sz="1200" u="none" kern="1200" baseline="0" noProof="0" dirty="0" smtClean="0">
                <a:solidFill>
                  <a:schemeClr val="tx1"/>
                </a:solidFill>
                <a:effectLst/>
                <a:latin typeface="+mn-lt"/>
                <a:ea typeface="+mn-ea"/>
                <a:cs typeface="+mn-cs"/>
              </a:rPr>
              <a:t> to Phase 1 and open the next slide for that.</a:t>
            </a:r>
            <a:endParaRPr lang="en-GB" noProof="0" dirty="0" smtClean="0"/>
          </a:p>
          <a:p>
            <a:endParaRPr lang="en-GB"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5</a:t>
            </a:fld>
            <a:endParaRPr lang="et-EE"/>
          </a:p>
        </p:txBody>
      </p:sp>
    </p:spTree>
    <p:extLst>
      <p:ext uri="{BB962C8B-B14F-4D97-AF65-F5344CB8AC3E}">
        <p14:creationId xmlns:p14="http://schemas.microsoft.com/office/powerpoint/2010/main" val="309546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Phase 1. Introduce</a:t>
            </a:r>
            <a:r>
              <a:rPr lang="en-US" baseline="0" noProof="0" dirty="0" smtClean="0"/>
              <a:t> the information on the slide and then o</a:t>
            </a:r>
            <a:r>
              <a:rPr lang="en-US" noProof="0" dirty="0" smtClean="0"/>
              <a:t>pen</a:t>
            </a:r>
            <a:r>
              <a:rPr lang="en-US" baseline="0" noProof="0" dirty="0" smtClean="0"/>
              <a:t> the video and when the respondents have seen it then proceed to the phase 2 by moving to the next slide and starting solving the initial situation.</a:t>
            </a:r>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6</a:t>
            </a:fld>
            <a:endParaRPr lang="et-EE"/>
          </a:p>
        </p:txBody>
      </p:sp>
    </p:spTree>
    <p:extLst>
      <p:ext uri="{BB962C8B-B14F-4D97-AF65-F5344CB8AC3E}">
        <p14:creationId xmlns:p14="http://schemas.microsoft.com/office/powerpoint/2010/main" val="772691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Phase 2. This slide should be presented when the respondents</a:t>
            </a:r>
            <a:r>
              <a:rPr lang="en-US" baseline="0" noProof="0" dirty="0" smtClean="0"/>
              <a:t> are solving the initial situation.</a:t>
            </a:r>
          </a:p>
          <a:p>
            <a:r>
              <a:rPr lang="en-US" baseline="0" noProof="0" dirty="0" smtClean="0"/>
              <a:t>It is important to highlight that “1” is the worst option and ”6” the best one so that the respondent</a:t>
            </a:r>
            <a:r>
              <a:rPr lang="et-EE" baseline="0" noProof="0" dirty="0" smtClean="0"/>
              <a:t>s</a:t>
            </a:r>
            <a:r>
              <a:rPr lang="en-US" baseline="0" noProof="0" dirty="0" smtClean="0"/>
              <a:t> would not mix them up.</a:t>
            </a:r>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7</a:t>
            </a:fld>
            <a:endParaRPr lang="et-EE"/>
          </a:p>
        </p:txBody>
      </p:sp>
    </p:spTree>
    <p:extLst>
      <p:ext uri="{BB962C8B-B14F-4D97-AF65-F5344CB8AC3E}">
        <p14:creationId xmlns:p14="http://schemas.microsoft.com/office/powerpoint/2010/main" val="2262501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Phase 3. Introduce</a:t>
            </a:r>
            <a:r>
              <a:rPr lang="en-US" baseline="0" noProof="0" dirty="0" smtClean="0"/>
              <a:t> the information on the slide and then o</a:t>
            </a:r>
            <a:r>
              <a:rPr lang="en-US" noProof="0" dirty="0" smtClean="0"/>
              <a:t>pen</a:t>
            </a:r>
            <a:r>
              <a:rPr lang="en-US" baseline="0" noProof="0" dirty="0" smtClean="0"/>
              <a:t> the video and when the respondents have seen it then proceed to phase 4 by moving to the next slide and starting solving the continuous situation.</a:t>
            </a:r>
            <a:endParaRPr lang="en-US" noProof="0" dirty="0" smtClean="0"/>
          </a:p>
          <a:p>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8</a:t>
            </a:fld>
            <a:endParaRPr lang="et-EE"/>
          </a:p>
        </p:txBody>
      </p:sp>
    </p:spTree>
    <p:extLst>
      <p:ext uri="{BB962C8B-B14F-4D97-AF65-F5344CB8AC3E}">
        <p14:creationId xmlns:p14="http://schemas.microsoft.com/office/powerpoint/2010/main" val="2286543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Phase 4. This slide should be presented when the respondents</a:t>
            </a:r>
            <a:r>
              <a:rPr lang="en-US" baseline="0" noProof="0" dirty="0" smtClean="0"/>
              <a:t> are solving the continuous situation.</a:t>
            </a:r>
          </a:p>
          <a:p>
            <a:r>
              <a:rPr lang="en-US" baseline="0" noProof="0" dirty="0" smtClean="0"/>
              <a:t>It is important to highlight that “1” is the worst option and ”6” the best one so that the respondent</a:t>
            </a:r>
            <a:r>
              <a:rPr lang="et-EE" baseline="0" noProof="0" dirty="0" smtClean="0"/>
              <a:t>s</a:t>
            </a:r>
            <a:r>
              <a:rPr lang="en-US" baseline="0" noProof="0" dirty="0" smtClean="0"/>
              <a:t> would not mix them up.</a:t>
            </a:r>
            <a:endParaRPr lang="en-US" noProof="0" dirty="0"/>
          </a:p>
        </p:txBody>
      </p:sp>
      <p:sp>
        <p:nvSpPr>
          <p:cNvPr id="4" name="Slide Number Placeholder 3"/>
          <p:cNvSpPr>
            <a:spLocks noGrp="1"/>
          </p:cNvSpPr>
          <p:nvPr>
            <p:ph type="sldNum" sz="quarter" idx="10"/>
          </p:nvPr>
        </p:nvSpPr>
        <p:spPr/>
        <p:txBody>
          <a:bodyPr/>
          <a:lstStyle/>
          <a:p>
            <a:fld id="{B1618ACE-D6FD-460B-B922-ED71F3418868}" type="slidenum">
              <a:rPr lang="et-EE" smtClean="0"/>
              <a:t>9</a:t>
            </a:fld>
            <a:endParaRPr lang="et-EE"/>
          </a:p>
        </p:txBody>
      </p:sp>
    </p:spTree>
    <p:extLst>
      <p:ext uri="{BB962C8B-B14F-4D97-AF65-F5344CB8AC3E}">
        <p14:creationId xmlns:p14="http://schemas.microsoft.com/office/powerpoint/2010/main" val="1401708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t-E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2632249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909680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t-E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3009329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Date Placeholder 4"/>
          <p:cNvSpPr>
            <a:spLocks noGrp="1"/>
          </p:cNvSpPr>
          <p:nvPr>
            <p:ph type="dt" sz="half" idx="10"/>
          </p:nvPr>
        </p:nvSpPr>
        <p:spPr/>
        <p:txBody>
          <a:bodyPr/>
          <a:lstStyle/>
          <a:p>
            <a:fld id="{D54D5D28-5A93-4BF6-BCBE-6CE4847158DA}" type="datetimeFigureOut">
              <a:rPr lang="et-EE" smtClean="0"/>
              <a:t>29.05.18</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1425244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t-E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7" name="Date Placeholder 6"/>
          <p:cNvSpPr>
            <a:spLocks noGrp="1"/>
          </p:cNvSpPr>
          <p:nvPr>
            <p:ph type="dt" sz="half" idx="10"/>
          </p:nvPr>
        </p:nvSpPr>
        <p:spPr/>
        <p:txBody>
          <a:bodyPr/>
          <a:lstStyle/>
          <a:p>
            <a:fld id="{D54D5D28-5A93-4BF6-BCBE-6CE4847158DA}" type="datetimeFigureOut">
              <a:rPr lang="et-EE" smtClean="0"/>
              <a:t>29.05.18</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2694086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Date Placeholder 2"/>
          <p:cNvSpPr>
            <a:spLocks noGrp="1"/>
          </p:cNvSpPr>
          <p:nvPr>
            <p:ph type="dt" sz="half" idx="10"/>
          </p:nvPr>
        </p:nvSpPr>
        <p:spPr/>
        <p:txBody>
          <a:bodyPr/>
          <a:lstStyle/>
          <a:p>
            <a:fld id="{D54D5D28-5A93-4BF6-BCBE-6CE4847158DA}" type="datetimeFigureOut">
              <a:rPr lang="et-EE" smtClean="0"/>
              <a:t>29.05.18</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549307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4D5D28-5A93-4BF6-BCBE-6CE4847158DA}" type="datetimeFigureOut">
              <a:rPr lang="et-EE" smtClean="0"/>
              <a:t>29.05.18</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261775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t-E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4D5D28-5A93-4BF6-BCBE-6CE4847158DA}" type="datetimeFigureOut">
              <a:rPr lang="et-EE" smtClean="0"/>
              <a:t>29.05.18</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787132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t-E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4D5D28-5A93-4BF6-BCBE-6CE4847158DA}" type="datetimeFigureOut">
              <a:rPr lang="et-EE" smtClean="0"/>
              <a:t>29.05.18</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887234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12365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t-E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D54D5D28-5A93-4BF6-BCBE-6CE4847158DA}" type="datetimeFigureOut">
              <a:rPr lang="et-EE" smtClean="0"/>
              <a:t>29.05.18</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79E53A0E-5F6E-44E8-8980-65368F61DB22}" type="slidenum">
              <a:rPr lang="et-EE" smtClean="0"/>
              <a:t>‹#›</a:t>
            </a:fld>
            <a:endParaRPr lang="et-EE"/>
          </a:p>
        </p:txBody>
      </p:sp>
    </p:spTree>
    <p:extLst>
      <p:ext uri="{BB962C8B-B14F-4D97-AF65-F5344CB8AC3E}">
        <p14:creationId xmlns:p14="http://schemas.microsoft.com/office/powerpoint/2010/main" val="37434437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t-E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4D5D28-5A93-4BF6-BCBE-6CE4847158DA}" type="datetimeFigureOut">
              <a:rPr lang="et-EE" smtClean="0"/>
              <a:t>29.05.18</a:t>
            </a:fld>
            <a:endParaRPr lang="et-E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E53A0E-5F6E-44E8-8980-65368F61DB22}" type="slidenum">
              <a:rPr lang="et-EE" smtClean="0"/>
              <a:t>‹#›</a:t>
            </a:fld>
            <a:endParaRPr lang="et-EE"/>
          </a:p>
        </p:txBody>
      </p:sp>
    </p:spTree>
    <p:extLst>
      <p:ext uri="{BB962C8B-B14F-4D97-AF65-F5344CB8AC3E}">
        <p14:creationId xmlns:p14="http://schemas.microsoft.com/office/powerpoint/2010/main" val="2990312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Situational Judgement Test for measuring military tactical decision making skills</a:t>
            </a:r>
            <a:endParaRPr lang="et-EE" dirty="0"/>
          </a:p>
        </p:txBody>
      </p:sp>
      <p:sp>
        <p:nvSpPr>
          <p:cNvPr id="3" name="Subtitle 2"/>
          <p:cNvSpPr>
            <a:spLocks noGrp="1"/>
          </p:cNvSpPr>
          <p:nvPr>
            <p:ph type="subTitle" idx="1"/>
          </p:nvPr>
        </p:nvSpPr>
        <p:spPr/>
        <p:txBody>
          <a:bodyPr anchor="ctr"/>
          <a:lstStyle/>
          <a:p>
            <a:r>
              <a:rPr lang="et-EE" dirty="0" smtClean="0"/>
              <a:t>HASTY DEFENSE</a:t>
            </a:r>
          </a:p>
          <a:p>
            <a:r>
              <a:rPr lang="et-EE" dirty="0" smtClean="0"/>
              <a:t>VIDEO VERSION</a:t>
            </a:r>
            <a:endParaRPr lang="et-EE" dirty="0"/>
          </a:p>
        </p:txBody>
      </p:sp>
    </p:spTree>
    <p:extLst>
      <p:ext uri="{BB962C8B-B14F-4D97-AF65-F5344CB8AC3E}">
        <p14:creationId xmlns:p14="http://schemas.microsoft.com/office/powerpoint/2010/main" val="20259754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(Hasty Defense – HD)</a:t>
            </a:r>
            <a:endParaRPr lang="en-GB" dirty="0"/>
          </a:p>
        </p:txBody>
      </p:sp>
      <p:sp>
        <p:nvSpPr>
          <p:cNvPr id="8" name="Rectangle 7"/>
          <p:cNvSpPr/>
          <p:nvPr/>
        </p:nvSpPr>
        <p:spPr>
          <a:xfrm>
            <a:off x="838200" y="1690688"/>
            <a:ext cx="3814011" cy="4247317"/>
          </a:xfrm>
          <a:prstGeom prst="rect">
            <a:avLst/>
          </a:prstGeom>
        </p:spPr>
        <p:txBody>
          <a:bodyPr wrap="square">
            <a:spAutoFit/>
          </a:bodyPr>
          <a:lstStyle/>
          <a:p>
            <a:r>
              <a:rPr lang="en-GB" b="1" dirty="0" smtClean="0"/>
              <a:t>ROLE:</a:t>
            </a:r>
          </a:p>
          <a:p>
            <a:r>
              <a:rPr lang="en-GB" dirty="0" smtClean="0"/>
              <a:t>- You are the commander of 1. INF PLT from A. infantry COY. </a:t>
            </a:r>
          </a:p>
          <a:p>
            <a:r>
              <a:rPr lang="en-GB" dirty="0" smtClean="0"/>
              <a:t>- You have been attached with FCT from Mortar PLT and 30 AT MINES. </a:t>
            </a:r>
          </a:p>
          <a:p>
            <a:r>
              <a:rPr lang="en-GB" dirty="0" smtClean="0"/>
              <a:t>- Fire support is provided by COY organic mortar PLT (81mm), BN organic MORTAR BATTERY (120mm) and BDE ARTY BN (155mm).</a:t>
            </a:r>
          </a:p>
          <a:p>
            <a:pPr marL="285750" indent="-285750">
              <a:buFontTx/>
              <a:buChar char="-"/>
            </a:pPr>
            <a:endParaRPr lang="en-GB" dirty="0" smtClean="0"/>
          </a:p>
          <a:p>
            <a:r>
              <a:rPr lang="en-GB" b="1" dirty="0" smtClean="0"/>
              <a:t>ORGANIC STRUCTURE OF YOUR PLATOON:</a:t>
            </a:r>
          </a:p>
          <a:p>
            <a:r>
              <a:rPr lang="en-GB" dirty="0" smtClean="0"/>
              <a:t>- Your PLTY is 100% complete and equipped according to manning table and equipment.</a:t>
            </a:r>
            <a:endParaRPr lang="en-GB" dirty="0"/>
          </a:p>
        </p:txBody>
      </p:sp>
      <p:pic>
        <p:nvPicPr>
          <p:cNvPr id="3" name="Picture 2"/>
          <p:cNvPicPr>
            <a:picLocks noChangeAspect="1"/>
          </p:cNvPicPr>
          <p:nvPr/>
        </p:nvPicPr>
        <p:blipFill>
          <a:blip r:embed="rId3"/>
          <a:stretch>
            <a:fillRect/>
          </a:stretch>
        </p:blipFill>
        <p:spPr>
          <a:xfrm>
            <a:off x="5006331" y="1841152"/>
            <a:ext cx="6120914" cy="4163929"/>
          </a:xfrm>
          <a:prstGeom prst="rect">
            <a:avLst/>
          </a:prstGeom>
        </p:spPr>
      </p:pic>
    </p:spTree>
    <p:extLst>
      <p:ext uri="{BB962C8B-B14F-4D97-AF65-F5344CB8AC3E}">
        <p14:creationId xmlns:p14="http://schemas.microsoft.com/office/powerpoint/2010/main" val="72753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(Hasty Defense – HD)</a:t>
            </a:r>
            <a:endParaRPr lang="en-GB" dirty="0"/>
          </a:p>
        </p:txBody>
      </p:sp>
      <p:sp>
        <p:nvSpPr>
          <p:cNvPr id="4" name="Rectangle 3"/>
          <p:cNvSpPr/>
          <p:nvPr/>
        </p:nvSpPr>
        <p:spPr>
          <a:xfrm>
            <a:off x="838200" y="1690688"/>
            <a:ext cx="3701716" cy="4324261"/>
          </a:xfrm>
          <a:prstGeom prst="rect">
            <a:avLst/>
          </a:prstGeom>
        </p:spPr>
        <p:txBody>
          <a:bodyPr wrap="square">
            <a:spAutoFit/>
          </a:bodyPr>
          <a:lstStyle/>
          <a:p>
            <a:pPr>
              <a:spcAft>
                <a:spcPts val="600"/>
              </a:spcAft>
            </a:pPr>
            <a:r>
              <a:rPr lang="en-GB" b="1" dirty="0" smtClean="0"/>
              <a:t>GENERAL SITUATION: </a:t>
            </a:r>
            <a:endParaRPr lang="en-GB" dirty="0" smtClean="0"/>
          </a:p>
          <a:p>
            <a:r>
              <a:rPr lang="en-GB" dirty="0" smtClean="0"/>
              <a:t>- DATE: 26MAY2017.</a:t>
            </a:r>
          </a:p>
          <a:p>
            <a:r>
              <a:rPr lang="en-GB" dirty="0" smtClean="0"/>
              <a:t>- TIME: 15.15.</a:t>
            </a:r>
          </a:p>
          <a:p>
            <a:r>
              <a:rPr lang="en-GB" dirty="0" smtClean="0"/>
              <a:t>- WEATHER: The weather is clear, no precipitation, the visibility is good, the average temperature is 15 degrees.</a:t>
            </a:r>
          </a:p>
          <a:p>
            <a:r>
              <a:rPr lang="en-GB" dirty="0" smtClean="0"/>
              <a:t>- TERRAIN: your AOR is covered with mixed forest, where the maximum observation distances do not exceed 75 m. The river SOUTH of position DINGO is up to 10 m wide, with a slow stream and steep muddy edges. In most cases, the forest boundary immediately begins on the shore. </a:t>
            </a:r>
            <a:endParaRPr lang="en-GB" dirty="0"/>
          </a:p>
        </p:txBody>
      </p:sp>
      <p:pic>
        <p:nvPicPr>
          <p:cNvPr id="5" name="Picture 4"/>
          <p:cNvPicPr>
            <a:picLocks noChangeAspect="1"/>
          </p:cNvPicPr>
          <p:nvPr/>
        </p:nvPicPr>
        <p:blipFill>
          <a:blip r:embed="rId3"/>
          <a:stretch>
            <a:fillRect/>
          </a:stretch>
        </p:blipFill>
        <p:spPr>
          <a:xfrm>
            <a:off x="4539916" y="1699841"/>
            <a:ext cx="6942220" cy="4337836"/>
          </a:xfrm>
          <a:prstGeom prst="rect">
            <a:avLst/>
          </a:prstGeom>
        </p:spPr>
      </p:pic>
    </p:spTree>
    <p:extLst>
      <p:ext uri="{BB962C8B-B14F-4D97-AF65-F5344CB8AC3E}">
        <p14:creationId xmlns:p14="http://schemas.microsoft.com/office/powerpoint/2010/main" val="2889215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(Hasty Defense – HD)</a:t>
            </a:r>
            <a:endParaRPr lang="en-GB" dirty="0"/>
          </a:p>
        </p:txBody>
      </p:sp>
      <p:pic>
        <p:nvPicPr>
          <p:cNvPr id="3" name="Picture 2"/>
          <p:cNvPicPr>
            <a:picLocks noChangeAspect="1"/>
          </p:cNvPicPr>
          <p:nvPr/>
        </p:nvPicPr>
        <p:blipFill>
          <a:blip r:embed="rId3"/>
          <a:stretch>
            <a:fillRect/>
          </a:stretch>
        </p:blipFill>
        <p:spPr>
          <a:xfrm>
            <a:off x="4464723" y="1690688"/>
            <a:ext cx="6889077" cy="4310246"/>
          </a:xfrm>
          <a:prstGeom prst="rect">
            <a:avLst/>
          </a:prstGeom>
        </p:spPr>
      </p:pic>
      <p:sp>
        <p:nvSpPr>
          <p:cNvPr id="4" name="Rectangle 3"/>
          <p:cNvSpPr/>
          <p:nvPr/>
        </p:nvSpPr>
        <p:spPr>
          <a:xfrm>
            <a:off x="838200" y="1690688"/>
            <a:ext cx="3429000" cy="3216265"/>
          </a:xfrm>
          <a:prstGeom prst="rect">
            <a:avLst/>
          </a:prstGeom>
        </p:spPr>
        <p:txBody>
          <a:bodyPr wrap="square">
            <a:spAutoFit/>
          </a:bodyPr>
          <a:lstStyle/>
          <a:p>
            <a:pPr>
              <a:spcAft>
                <a:spcPts val="600"/>
              </a:spcAft>
            </a:pPr>
            <a:r>
              <a:rPr lang="en-GB" b="1" dirty="0" smtClean="0"/>
              <a:t>MISSION:</a:t>
            </a:r>
          </a:p>
          <a:p>
            <a:r>
              <a:rPr lang="en-GB" dirty="0" smtClean="0"/>
              <a:t>- A COY is to OCCUPY and CONTROL position DINGO NLT 261500MAY17 IOT DENY ENY crossing the river HEESKA.</a:t>
            </a:r>
          </a:p>
          <a:p>
            <a:endParaRPr lang="en-GB" dirty="0" smtClean="0"/>
          </a:p>
          <a:p>
            <a:r>
              <a:rPr lang="en-GB" dirty="0" smtClean="0"/>
              <a:t>- TASKS OF 1. PLT is to BLOCK ENY in position DINGO 1 NLT 261500MAY16 IOT DENY ENY crossing the bridge in grids 863122.</a:t>
            </a:r>
            <a:endParaRPr lang="en-GB" dirty="0"/>
          </a:p>
        </p:txBody>
      </p:sp>
    </p:spTree>
    <p:extLst>
      <p:ext uri="{BB962C8B-B14F-4D97-AF65-F5344CB8AC3E}">
        <p14:creationId xmlns:p14="http://schemas.microsoft.com/office/powerpoint/2010/main" val="33894681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(Hasty Defense – HD)</a:t>
            </a:r>
            <a:endParaRPr lang="en-GB" dirty="0"/>
          </a:p>
        </p:txBody>
      </p:sp>
      <p:sp>
        <p:nvSpPr>
          <p:cNvPr id="4" name="Rectangle 3"/>
          <p:cNvSpPr/>
          <p:nvPr/>
        </p:nvSpPr>
        <p:spPr>
          <a:xfrm>
            <a:off x="838200" y="1690688"/>
            <a:ext cx="3429000" cy="4124206"/>
          </a:xfrm>
          <a:prstGeom prst="rect">
            <a:avLst/>
          </a:prstGeom>
        </p:spPr>
        <p:txBody>
          <a:bodyPr wrap="square">
            <a:spAutoFit/>
          </a:bodyPr>
          <a:lstStyle/>
          <a:p>
            <a:pPr>
              <a:spcAft>
                <a:spcPts val="600"/>
              </a:spcAft>
            </a:pPr>
            <a:r>
              <a:rPr lang="en-GB" b="1" dirty="0" smtClean="0"/>
              <a:t>LATEST EVENTS (PRELIMINARY SITUATION of HASTY DEFENSE):</a:t>
            </a:r>
          </a:p>
          <a:p>
            <a:pPr>
              <a:spcAft>
                <a:spcPts val="600"/>
              </a:spcAft>
            </a:pPr>
            <a:r>
              <a:rPr lang="en-GB" dirty="0" smtClean="0"/>
              <a:t>- You have ended the hasty battle preparation 261400MAY17 and by now, most of your call signs have prepared hasty fighting positions. You have not managed to command alternative positions or supplementary positions yet. </a:t>
            </a:r>
          </a:p>
          <a:p>
            <a:pPr>
              <a:spcAft>
                <a:spcPts val="600"/>
              </a:spcAft>
            </a:pPr>
            <a:r>
              <a:rPr lang="en-GB" dirty="0" smtClean="0"/>
              <a:t>- You are currently in the position DINGO 1, located just behind A12 and looking through the binoculars at the landscape in front of you.</a:t>
            </a:r>
            <a:endParaRPr lang="en-GB" dirty="0"/>
          </a:p>
        </p:txBody>
      </p:sp>
      <p:pic>
        <p:nvPicPr>
          <p:cNvPr id="5" name="Picture 4"/>
          <p:cNvPicPr>
            <a:picLocks noChangeAspect="1"/>
          </p:cNvPicPr>
          <p:nvPr/>
        </p:nvPicPr>
        <p:blipFill>
          <a:blip r:embed="rId3"/>
          <a:stretch>
            <a:fillRect/>
          </a:stretch>
        </p:blipFill>
        <p:spPr>
          <a:xfrm>
            <a:off x="5822555" y="1359667"/>
            <a:ext cx="5712447" cy="5133277"/>
          </a:xfrm>
          <a:prstGeom prst="rect">
            <a:avLst/>
          </a:prstGeom>
        </p:spPr>
      </p:pic>
    </p:spTree>
    <p:extLst>
      <p:ext uri="{BB962C8B-B14F-4D97-AF65-F5344CB8AC3E}">
        <p14:creationId xmlns:p14="http://schemas.microsoft.com/office/powerpoint/2010/main" val="930303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(Hasty Defense – HD)</a:t>
            </a:r>
            <a:endParaRPr lang="en-GB" dirty="0"/>
          </a:p>
        </p:txBody>
      </p:sp>
      <p:sp>
        <p:nvSpPr>
          <p:cNvPr id="4" name="Rectangle 3"/>
          <p:cNvSpPr/>
          <p:nvPr/>
        </p:nvSpPr>
        <p:spPr>
          <a:xfrm>
            <a:off x="838200" y="1690688"/>
            <a:ext cx="10515600" cy="1477328"/>
          </a:xfrm>
          <a:prstGeom prst="rect">
            <a:avLst/>
          </a:prstGeom>
        </p:spPr>
        <p:txBody>
          <a:bodyPr wrap="square">
            <a:spAutoFit/>
          </a:bodyPr>
          <a:lstStyle/>
          <a:p>
            <a:r>
              <a:rPr lang="en-GB" dirty="0" smtClean="0"/>
              <a:t>You are in the position DINGO 1 and located just behind A12 and looking through the binoculars at the landscape in front of you. All additional information you need to solve the first test you get from the video you are about to see now. Feel free to take notes.</a:t>
            </a:r>
          </a:p>
          <a:p>
            <a:endParaRPr lang="en-GB" dirty="0" smtClean="0"/>
          </a:p>
          <a:p>
            <a:r>
              <a:rPr lang="en-GB" dirty="0" smtClean="0"/>
              <a:t>Video of HD1 (link)</a:t>
            </a:r>
            <a:endParaRPr lang="en-GB" dirty="0"/>
          </a:p>
        </p:txBody>
      </p:sp>
    </p:spTree>
    <p:extLst>
      <p:ext uri="{BB962C8B-B14F-4D97-AF65-F5344CB8AC3E}">
        <p14:creationId xmlns:p14="http://schemas.microsoft.com/office/powerpoint/2010/main" val="3595146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Grp="1" noChangeAspect="1"/>
          </p:cNvPicPr>
          <p:nvPr>
            <p:ph sz="half" idx="4294967295"/>
          </p:nvPr>
        </p:nvPicPr>
        <p:blipFill>
          <a:blip r:embed="rId3"/>
          <a:stretch>
            <a:fillRect/>
          </a:stretch>
        </p:blipFill>
        <p:spPr>
          <a:xfrm>
            <a:off x="234975" y="1356870"/>
            <a:ext cx="6165655" cy="3856814"/>
          </a:xfrm>
          <a:prstGeom prst="rect">
            <a:avLst/>
          </a:prstGeom>
        </p:spPr>
      </p:pic>
      <p:pic>
        <p:nvPicPr>
          <p:cNvPr id="5" name="Content Placeholder 4"/>
          <p:cNvPicPr>
            <a:picLocks noGrp="1" noChangeAspect="1"/>
          </p:cNvPicPr>
          <p:nvPr>
            <p:ph sz="half" idx="4294967295"/>
          </p:nvPr>
        </p:nvPicPr>
        <p:blipFill>
          <a:blip r:embed="rId4"/>
          <a:stretch>
            <a:fillRect/>
          </a:stretch>
        </p:blipFill>
        <p:spPr>
          <a:xfrm>
            <a:off x="6400631" y="1356870"/>
            <a:ext cx="5550737" cy="4982038"/>
          </a:xfrm>
          <a:prstGeom prst="rect">
            <a:avLst/>
          </a:prstGeom>
        </p:spPr>
      </p:pic>
      <p:sp>
        <p:nvSpPr>
          <p:cNvPr id="6" name="Rectangle 5"/>
          <p:cNvSpPr/>
          <p:nvPr/>
        </p:nvSpPr>
        <p:spPr>
          <a:xfrm>
            <a:off x="100195" y="5491803"/>
            <a:ext cx="11998677" cy="1384995"/>
          </a:xfrm>
          <a:prstGeom prst="rect">
            <a:avLst/>
          </a:prstGeom>
          <a:noFill/>
        </p:spPr>
        <p:txBody>
          <a:bodyPr wrap="square">
            <a:spAutoFit/>
          </a:bodyPr>
          <a:lstStyle/>
          <a:p>
            <a:r>
              <a:rPr lang="en-GB" sz="2800" dirty="0" smtClean="0"/>
              <a:t>HASTY DEFENSE 1 (MAPS)</a:t>
            </a:r>
          </a:p>
          <a:p>
            <a:pPr lvl="1"/>
            <a:endParaRPr lang="en-GB" sz="2800" dirty="0" smtClean="0"/>
          </a:p>
          <a:p>
            <a:r>
              <a:rPr lang="en-GB" sz="2800" dirty="0" smtClean="0"/>
              <a:t>1 (very poor), 2 (poor), 3 (rather poor), 4 (rather good), 5 (good) or 6 (very good)</a:t>
            </a:r>
            <a:endParaRPr lang="en-GB" sz="2800" dirty="0">
              <a:solidFill>
                <a:srgbClr val="FF0000"/>
              </a:solidFill>
            </a:endParaRPr>
          </a:p>
        </p:txBody>
      </p:sp>
      <p:sp>
        <p:nvSpPr>
          <p:cNvPr id="7" name="Title 1"/>
          <p:cNvSpPr>
            <a:spLocks noGrp="1"/>
          </p:cNvSpPr>
          <p:nvPr>
            <p:ph type="title"/>
          </p:nvPr>
        </p:nvSpPr>
        <p:spPr>
          <a:xfrm>
            <a:off x="838200" y="365125"/>
            <a:ext cx="10515600" cy="1325563"/>
          </a:xfrm>
        </p:spPr>
        <p:txBody>
          <a:bodyPr/>
          <a:lstStyle/>
          <a:p>
            <a:r>
              <a:rPr lang="en-GB" b="1" dirty="0" smtClean="0"/>
              <a:t>Scenario 1 (Hasty Defense – HD)</a:t>
            </a:r>
            <a:endParaRPr lang="en-GB" dirty="0"/>
          </a:p>
        </p:txBody>
      </p:sp>
    </p:spTree>
    <p:extLst>
      <p:ext uri="{BB962C8B-B14F-4D97-AF65-F5344CB8AC3E}">
        <p14:creationId xmlns:p14="http://schemas.microsoft.com/office/powerpoint/2010/main" val="95883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Scenario 1 (Hasty Defense – HD)</a:t>
            </a:r>
            <a:endParaRPr lang="en-GB" dirty="0"/>
          </a:p>
        </p:txBody>
      </p:sp>
      <p:sp>
        <p:nvSpPr>
          <p:cNvPr id="4" name="Rectangle 3"/>
          <p:cNvSpPr/>
          <p:nvPr/>
        </p:nvSpPr>
        <p:spPr>
          <a:xfrm>
            <a:off x="838200" y="1690688"/>
            <a:ext cx="10515600" cy="1477328"/>
          </a:xfrm>
          <a:prstGeom prst="rect">
            <a:avLst/>
          </a:prstGeom>
        </p:spPr>
        <p:txBody>
          <a:bodyPr wrap="square">
            <a:spAutoFit/>
          </a:bodyPr>
          <a:lstStyle/>
          <a:p>
            <a:r>
              <a:rPr lang="en-GB" dirty="0" smtClean="0"/>
              <a:t>You are still in the position DINGO 1 and located just behind A12 and looking through the binoculars at the landscape in front of you. All additional information you need to solve the second test you get from the video you are about to see now. Feel free to take notes.</a:t>
            </a:r>
          </a:p>
          <a:p>
            <a:endParaRPr lang="en-GB" dirty="0" smtClean="0"/>
          </a:p>
          <a:p>
            <a:r>
              <a:rPr lang="en-GB" dirty="0" smtClean="0"/>
              <a:t>Video of HD2 (link)</a:t>
            </a:r>
            <a:endParaRPr lang="en-GB" dirty="0"/>
          </a:p>
        </p:txBody>
      </p:sp>
    </p:spTree>
    <p:extLst>
      <p:ext uri="{BB962C8B-B14F-4D97-AF65-F5344CB8AC3E}">
        <p14:creationId xmlns:p14="http://schemas.microsoft.com/office/powerpoint/2010/main" val="3446093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Grp="1" noChangeAspect="1"/>
          </p:cNvPicPr>
          <p:nvPr>
            <p:ph sz="half" idx="4294967295"/>
          </p:nvPr>
        </p:nvPicPr>
        <p:blipFill>
          <a:blip r:embed="rId3"/>
          <a:stretch>
            <a:fillRect/>
          </a:stretch>
        </p:blipFill>
        <p:spPr>
          <a:xfrm>
            <a:off x="54243" y="1356870"/>
            <a:ext cx="6346388" cy="3969868"/>
          </a:xfrm>
          <a:prstGeom prst="rect">
            <a:avLst/>
          </a:prstGeom>
        </p:spPr>
      </p:pic>
      <p:pic>
        <p:nvPicPr>
          <p:cNvPr id="5" name="Content Placeholder 4"/>
          <p:cNvPicPr>
            <a:picLocks noGrp="1" noChangeAspect="1"/>
          </p:cNvPicPr>
          <p:nvPr>
            <p:ph sz="half" idx="4294967295"/>
          </p:nvPr>
        </p:nvPicPr>
        <p:blipFill>
          <a:blip r:embed="rId4"/>
          <a:stretch>
            <a:fillRect/>
          </a:stretch>
        </p:blipFill>
        <p:spPr>
          <a:xfrm>
            <a:off x="6400631" y="1356870"/>
            <a:ext cx="5714283" cy="5128828"/>
          </a:xfrm>
          <a:prstGeom prst="rect">
            <a:avLst/>
          </a:prstGeom>
        </p:spPr>
      </p:pic>
      <p:sp>
        <p:nvSpPr>
          <p:cNvPr id="6" name="Rectangle 5"/>
          <p:cNvSpPr/>
          <p:nvPr/>
        </p:nvSpPr>
        <p:spPr>
          <a:xfrm>
            <a:off x="100195" y="5491803"/>
            <a:ext cx="11998677" cy="1384995"/>
          </a:xfrm>
          <a:prstGeom prst="rect">
            <a:avLst/>
          </a:prstGeom>
          <a:noFill/>
        </p:spPr>
        <p:txBody>
          <a:bodyPr wrap="square">
            <a:spAutoFit/>
          </a:bodyPr>
          <a:lstStyle/>
          <a:p>
            <a:r>
              <a:rPr lang="en-GB" sz="2800" dirty="0" smtClean="0"/>
              <a:t>HASTY DEFENSE 2 (MAPS)</a:t>
            </a:r>
          </a:p>
          <a:p>
            <a:pPr lvl="1"/>
            <a:endParaRPr lang="en-GB" sz="2800" dirty="0" smtClean="0"/>
          </a:p>
          <a:p>
            <a:r>
              <a:rPr lang="en-GB" sz="2800" dirty="0" smtClean="0"/>
              <a:t>1 (very poor), 2 (poor), 3 (rather poor), 4 (rather good), 5 (good) or 6 (very good)</a:t>
            </a:r>
            <a:endParaRPr lang="en-GB" sz="2800" dirty="0">
              <a:solidFill>
                <a:srgbClr val="FF0000"/>
              </a:solidFill>
            </a:endParaRPr>
          </a:p>
        </p:txBody>
      </p:sp>
      <p:sp>
        <p:nvSpPr>
          <p:cNvPr id="7" name="Title 1"/>
          <p:cNvSpPr>
            <a:spLocks noGrp="1"/>
          </p:cNvSpPr>
          <p:nvPr>
            <p:ph type="title"/>
          </p:nvPr>
        </p:nvSpPr>
        <p:spPr>
          <a:xfrm>
            <a:off x="838200" y="365125"/>
            <a:ext cx="10515600" cy="1325563"/>
          </a:xfrm>
        </p:spPr>
        <p:txBody>
          <a:bodyPr/>
          <a:lstStyle/>
          <a:p>
            <a:r>
              <a:rPr lang="en-GB" b="1" dirty="0" smtClean="0"/>
              <a:t>Scenario 1 (Hasty Defense – HD)</a:t>
            </a:r>
            <a:endParaRPr lang="en-GB" dirty="0"/>
          </a:p>
        </p:txBody>
      </p:sp>
    </p:spTree>
    <p:extLst>
      <p:ext uri="{BB962C8B-B14F-4D97-AF65-F5344CB8AC3E}">
        <p14:creationId xmlns:p14="http://schemas.microsoft.com/office/powerpoint/2010/main" val="599621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1013</TotalTime>
  <Words>829</Words>
  <Application>Microsoft Macintosh PowerPoint</Application>
  <PresentationFormat>Widescreen</PresentationFormat>
  <Paragraphs>63</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Calibri Light</vt:lpstr>
      <vt:lpstr>Arial</vt:lpstr>
      <vt:lpstr>Office Theme</vt:lpstr>
      <vt:lpstr>Situational Judgement Test for measuring military tactical decision making skills</vt:lpstr>
      <vt:lpstr>Scenario 1 (Hasty Defense – HD)</vt:lpstr>
      <vt:lpstr>Scenario 1 (Hasty Defense – HD)</vt:lpstr>
      <vt:lpstr>Scenario 1 (Hasty Defense – HD)</vt:lpstr>
      <vt:lpstr>Scenario 1 (Hasty Defense – HD)</vt:lpstr>
      <vt:lpstr>Scenario 1 (Hasty Defense – HD)</vt:lpstr>
      <vt:lpstr>Scenario 1 (Hasty Defense – HD)</vt:lpstr>
      <vt:lpstr>Scenario 1 (Hasty Defense – HD)</vt:lpstr>
      <vt:lpstr>Scenario 1 (Hasty Defense – HD)</vt:lpstr>
    </vt:vector>
  </TitlesOfParts>
  <Company>MIL</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Olukorrapõhised otsustustestid</dc:title>
  <dc:creator>Robert Rajaste</dc:creator>
  <cp:lastModifiedBy>Margus Pedaste</cp:lastModifiedBy>
  <cp:revision>62</cp:revision>
  <dcterms:created xsi:type="dcterms:W3CDTF">2017-06-11T08:40:37Z</dcterms:created>
  <dcterms:modified xsi:type="dcterms:W3CDTF">2018-05-29T17:38:43Z</dcterms:modified>
</cp:coreProperties>
</file>