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7" r:id="rId4"/>
    <p:sldId id="278" r:id="rId5"/>
    <p:sldId id="283" r:id="rId6"/>
    <p:sldId id="281" r:id="rId7"/>
    <p:sldId id="279" r:id="rId8"/>
    <p:sldId id="284" r:id="rId9"/>
    <p:sldId id="282" r:id="rId10"/>
    <p:sldId id="285" r:id="rId11"/>
    <p:sldId id="287" r:id="rId1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8" autoAdjust="0"/>
    <p:restoredTop sz="85089" autoAdjust="0"/>
  </p:normalViewPr>
  <p:slideViewPr>
    <p:cSldViewPr snapToGrid="0">
      <p:cViewPr varScale="1">
        <p:scale>
          <a:sx n="80" d="100"/>
          <a:sy n="80" d="100"/>
        </p:scale>
        <p:origin x="11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E8D5E-8EF5-4ABF-A2E6-BAC26D604C41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18ACE-D6FD-460B-B922-ED71F341886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0565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</a:t>
            </a: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45136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</a:t>
            </a: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2316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 smtClean="0"/>
              <a:t>General</a:t>
            </a:r>
            <a:r>
              <a:rPr lang="et-EE" baseline="0" dirty="0" smtClean="0"/>
              <a:t> </a:t>
            </a:r>
            <a:r>
              <a:rPr lang="et-EE" baseline="0" dirty="0" err="1" smtClean="0"/>
              <a:t>scenario</a:t>
            </a:r>
            <a:r>
              <a:rPr lang="et-EE" baseline="0" dirty="0" smtClean="0"/>
              <a:t>.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0743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 smtClean="0"/>
              <a:t>General</a:t>
            </a:r>
            <a:r>
              <a:rPr lang="et-EE" baseline="0" dirty="0" smtClean="0"/>
              <a:t> </a:t>
            </a:r>
            <a:r>
              <a:rPr lang="et-EE" baseline="0" dirty="0" err="1" smtClean="0"/>
              <a:t>scenario</a:t>
            </a:r>
            <a:r>
              <a:rPr lang="et-EE" baseline="0" dirty="0" smtClean="0"/>
              <a:t>.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966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General</a:t>
            </a:r>
            <a:r>
              <a:rPr lang="en-GB" baseline="0" noProof="0" dirty="0" smtClean="0"/>
              <a:t> scenario. </a:t>
            </a:r>
            <a:r>
              <a:rPr lang="en-GB" noProof="0" dirty="0" smtClean="0"/>
              <a:t>Please hand</a:t>
            </a:r>
            <a:r>
              <a:rPr lang="en-GB" baseline="0" noProof="0" dirty="0" smtClean="0"/>
              <a:t> out the printed version of the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introduction 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paper will be available </a:t>
            </a:r>
            <a:r>
              <a:rPr lang="et-EE" sz="120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 the end of the HD scenario (until the end of solving the continuous situation).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respondents have read the PDF introduction then proceed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Phase 1 and open the next slide for that.</a:t>
            </a:r>
            <a:endParaRPr lang="en-GB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1442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Phase 1. Introduce</a:t>
            </a:r>
            <a:r>
              <a:rPr lang="en-GB" baseline="0" noProof="0" dirty="0" smtClean="0"/>
              <a:t> the information on the slide and then proceed to the next slide to introduce the initial situation.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72691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Phase 1. Introduce</a:t>
            </a:r>
            <a:r>
              <a:rPr lang="en-GB" baseline="0" noProof="0" dirty="0" smtClean="0"/>
              <a:t> the information on the slide and then </a:t>
            </a:r>
            <a:r>
              <a:rPr lang="en-GB" noProof="0" dirty="0" smtClean="0"/>
              <a:t>hand</a:t>
            </a:r>
            <a:r>
              <a:rPr lang="en-GB" baseline="0" noProof="0" dirty="0" smtClean="0"/>
              <a:t> out the printed version of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version of HD1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t-EE" sz="120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 that they should proceed to the next phase (phase 2) when they are ready for that. </a:t>
            </a:r>
            <a:r>
              <a:rPr lang="en-GB" baseline="0" noProof="0" dirty="0" smtClean="0"/>
              <a:t>Proceed to the next slide that should be presented throughout phase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40751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Phase 2. This slide should be presented when the respondents</a:t>
            </a:r>
            <a:r>
              <a:rPr lang="en-US" baseline="0" noProof="0" dirty="0" smtClean="0"/>
              <a:t> are solving the initial situation.</a:t>
            </a:r>
          </a:p>
          <a:p>
            <a:r>
              <a:rPr lang="en-US" baseline="0" noProof="0" dirty="0" smtClean="0"/>
              <a:t>It is important to highlight that “1” is the worst option and ”6” the best one so that the respondent</a:t>
            </a:r>
            <a:r>
              <a:rPr lang="et-EE" baseline="0" noProof="0" dirty="0" smtClean="0"/>
              <a:t>s</a:t>
            </a:r>
            <a:r>
              <a:rPr lang="en-US" baseline="0" noProof="0" dirty="0" smtClean="0"/>
              <a:t> would not mix them up.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78640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Phase 3. Introduce</a:t>
            </a:r>
            <a:r>
              <a:rPr lang="en-GB" baseline="0" noProof="0" dirty="0" smtClean="0"/>
              <a:t> the information on the slide and then proceed to the next slide to introduce the continuous situation.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86543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 smtClean="0"/>
              <a:t>Phase 3. Introduce</a:t>
            </a:r>
            <a:r>
              <a:rPr lang="en-GB" baseline="0" noProof="0" dirty="0" smtClean="0"/>
              <a:t> the information on the slide and then </a:t>
            </a:r>
            <a:r>
              <a:rPr lang="en-GB" noProof="0" dirty="0" smtClean="0"/>
              <a:t>hand</a:t>
            </a:r>
            <a:r>
              <a:rPr lang="en-GB" baseline="0" noProof="0" dirty="0" smtClean="0"/>
              <a:t> out the printed version of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version of HD2 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give the respondents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few minutes to read it</a:t>
            </a:r>
            <a:r>
              <a:rPr lang="en-GB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t-EE" sz="120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r>
              <a:rPr lang="en-GB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respondents that they should proceed to the next phase (phase 4) when they are ready for that. </a:t>
            </a:r>
            <a:r>
              <a:rPr lang="en-GB" baseline="0" noProof="0" dirty="0" smtClean="0"/>
              <a:t>Proceed to the next slide that should be presented throughout phase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4863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Phase 4. This slide should be presented when the respondents</a:t>
            </a:r>
            <a:r>
              <a:rPr lang="en-US" baseline="0" noProof="0" dirty="0" smtClean="0"/>
              <a:t> are solving the continuous situation.</a:t>
            </a:r>
          </a:p>
          <a:p>
            <a:r>
              <a:rPr lang="en-US" baseline="0" noProof="0" dirty="0" smtClean="0"/>
              <a:t>It is important to highlight that “1” is the worst option and ”6” the best one so that the respondent</a:t>
            </a:r>
            <a:r>
              <a:rPr lang="et-EE" baseline="0" noProof="0" dirty="0" smtClean="0"/>
              <a:t>s</a:t>
            </a:r>
            <a:r>
              <a:rPr lang="en-US" baseline="0" noProof="0" dirty="0" smtClean="0"/>
              <a:t> would not mix them up.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18ACE-D6FD-460B-B922-ED71F3418868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2293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224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968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932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2524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9408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930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775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8713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8723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36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4344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5D28-5A93-4BF6-BCBE-6CE4847158DA}" type="datetimeFigureOut">
              <a:rPr lang="et-EE" smtClean="0"/>
              <a:t>29.05.18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53A0E-5F6E-44E8-8980-65368F61DB2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031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Situational Judgement Test for measuring military tactical decision making skills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t-EE" dirty="0" smtClean="0"/>
              <a:t>HASTY DEFENSE</a:t>
            </a:r>
          </a:p>
          <a:p>
            <a:r>
              <a:rPr lang="et-EE" dirty="0" smtClean="0"/>
              <a:t>PAPER VERSION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02597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38200" y="1690688"/>
            <a:ext cx="38140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ROLE:</a:t>
            </a:r>
          </a:p>
          <a:p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are the commander of 1. INF PLT from A. infantry COY. </a:t>
            </a:r>
            <a:endParaRPr lang="et-EE" dirty="0" smtClean="0"/>
          </a:p>
          <a:p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have been attached with FCT from Mortar PLT and 30 AT MINES</a:t>
            </a:r>
            <a:r>
              <a:rPr lang="en-US" dirty="0" smtClean="0"/>
              <a:t>. </a:t>
            </a:r>
            <a:endParaRPr lang="et-EE" dirty="0" smtClean="0"/>
          </a:p>
          <a:p>
            <a:r>
              <a:rPr lang="et-EE" dirty="0" smtClean="0"/>
              <a:t>- </a:t>
            </a:r>
            <a:r>
              <a:rPr lang="en-US" dirty="0" smtClean="0"/>
              <a:t>Fire </a:t>
            </a:r>
            <a:r>
              <a:rPr lang="en-US" dirty="0"/>
              <a:t>support is provided by COY organic mortar PLT (81mm), BN organic MORTAR BATTERY (120mm) and BDE ARTY BN (155mm</a:t>
            </a:r>
            <a:r>
              <a:rPr lang="en-US" dirty="0" smtClean="0"/>
              <a:t>).</a:t>
            </a:r>
            <a:endParaRPr lang="et-EE" dirty="0" smtClean="0"/>
          </a:p>
          <a:p>
            <a:pPr marL="285750" indent="-285750">
              <a:buFontTx/>
              <a:buChar char="-"/>
            </a:pPr>
            <a:endParaRPr lang="et-EE" dirty="0" smtClean="0"/>
          </a:p>
          <a:p>
            <a:r>
              <a:rPr lang="en-US" b="1" dirty="0"/>
              <a:t>ORGANIC STRUCTURE OF YOUR PLATOON</a:t>
            </a:r>
            <a:r>
              <a:rPr lang="en-US" b="1" dirty="0" smtClean="0"/>
              <a:t>:</a:t>
            </a:r>
            <a:endParaRPr lang="et-EE" b="1" dirty="0" smtClean="0"/>
          </a:p>
          <a:p>
            <a:r>
              <a:rPr lang="et-EE" dirty="0"/>
              <a:t>-</a:t>
            </a:r>
            <a:r>
              <a:rPr lang="en-US" dirty="0" smtClean="0"/>
              <a:t> </a:t>
            </a:r>
            <a:r>
              <a:rPr lang="en-US" dirty="0"/>
              <a:t>Your PLTY is 100% complete and equipped according to manning table and equipment.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905" y="1732073"/>
            <a:ext cx="6121717" cy="416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Scenario 1 (Hasty </a:t>
            </a:r>
            <a:r>
              <a:rPr lang="en-GB" b="1" dirty="0" err="1" smtClean="0"/>
              <a:t>Defen</a:t>
            </a:r>
            <a:r>
              <a:rPr lang="et-EE" b="1" dirty="0" smtClean="0"/>
              <a:t>s</a:t>
            </a:r>
            <a:r>
              <a:rPr lang="en-GB" b="1" dirty="0" smtClean="0"/>
              <a:t>e </a:t>
            </a:r>
            <a:r>
              <a:rPr lang="en-GB" b="1" dirty="0"/>
              <a:t>– HD)</a:t>
            </a:r>
            <a:endParaRPr lang="et-EE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3701716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GENERAL SITUATION: </a:t>
            </a:r>
            <a:endParaRPr lang="en-GB" dirty="0" smtClean="0"/>
          </a:p>
          <a:p>
            <a:r>
              <a:rPr lang="en-GB" dirty="0" smtClean="0"/>
              <a:t>- DATE: 26MAY2017.</a:t>
            </a:r>
          </a:p>
          <a:p>
            <a:r>
              <a:rPr lang="en-GB" dirty="0" smtClean="0"/>
              <a:t>- TIME: 15.15.</a:t>
            </a:r>
          </a:p>
          <a:p>
            <a:r>
              <a:rPr lang="en-GB" dirty="0" smtClean="0"/>
              <a:t>- WEATHER: The weather is clear, no precipitation, the visibility is good, the average temperature is 15 degrees.</a:t>
            </a:r>
          </a:p>
          <a:p>
            <a:r>
              <a:rPr lang="en-GB" dirty="0" smtClean="0"/>
              <a:t>- TERRAIN: your AOR is covered with mixed forest, where the maximum observation distances do not exceed 75 m. The river SOUTH of position DINGO is up to 10 m wide, with a slow stream and steep muddy edges. In most cases, the forest boundary immediately begins on the shore.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916" y="1699841"/>
            <a:ext cx="6942220" cy="433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723" y="1690688"/>
            <a:ext cx="6889077" cy="43102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1690688"/>
            <a:ext cx="342900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smtClean="0"/>
              <a:t>MISSION</a:t>
            </a:r>
            <a:r>
              <a:rPr lang="en-US" b="1" dirty="0"/>
              <a:t>:</a:t>
            </a:r>
          </a:p>
          <a:p>
            <a:r>
              <a:rPr lang="et-EE" dirty="0" smtClean="0"/>
              <a:t>- </a:t>
            </a:r>
            <a:r>
              <a:rPr lang="en-US" dirty="0" smtClean="0"/>
              <a:t>A </a:t>
            </a:r>
            <a:r>
              <a:rPr lang="en-US" dirty="0"/>
              <a:t>COY is to </a:t>
            </a:r>
            <a:r>
              <a:rPr lang="en-US" dirty="0" smtClean="0"/>
              <a:t>OCCUPY </a:t>
            </a:r>
            <a:r>
              <a:rPr lang="en-US" dirty="0"/>
              <a:t>and CONTROL position DINGO NLT 261500MAY17 IOT DENY ENY crossing the river HEESKA.</a:t>
            </a:r>
          </a:p>
          <a:p>
            <a:endParaRPr lang="et-EE" dirty="0" smtClean="0"/>
          </a:p>
          <a:p>
            <a:r>
              <a:rPr lang="et-EE" dirty="0" smtClean="0"/>
              <a:t>- </a:t>
            </a:r>
            <a:r>
              <a:rPr lang="en-US" dirty="0" smtClean="0"/>
              <a:t>TASK</a:t>
            </a:r>
            <a:r>
              <a:rPr lang="et-EE" dirty="0" smtClean="0"/>
              <a:t>S</a:t>
            </a:r>
            <a:r>
              <a:rPr lang="en-US" dirty="0" smtClean="0"/>
              <a:t> </a:t>
            </a:r>
            <a:r>
              <a:rPr lang="en-US" dirty="0"/>
              <a:t>OF 1. PLT is to BLOCK ENY in position DINGO 1 NLT 261500MAY16 IOT DENY ENY crossing the bridge in grids 863122.</a:t>
            </a:r>
          </a:p>
        </p:txBody>
      </p:sp>
    </p:spTree>
    <p:extLst>
      <p:ext uri="{BB962C8B-B14F-4D97-AF65-F5344CB8AC3E}">
        <p14:creationId xmlns:p14="http://schemas.microsoft.com/office/powerpoint/2010/main" val="338946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3429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LATEST EVENTS (PRELIMINARY SITUATION </a:t>
            </a:r>
            <a:r>
              <a:rPr lang="en-US" b="1" dirty="0" smtClean="0"/>
              <a:t>of </a:t>
            </a:r>
            <a:r>
              <a:rPr lang="en-US" b="1" dirty="0"/>
              <a:t>HASTY </a:t>
            </a:r>
            <a:r>
              <a:rPr lang="en-US" b="1" dirty="0" smtClean="0"/>
              <a:t>DEFEN</a:t>
            </a:r>
            <a:r>
              <a:rPr lang="et-EE" b="1" dirty="0"/>
              <a:t>S</a:t>
            </a:r>
            <a:r>
              <a:rPr lang="en-US" b="1" dirty="0" smtClean="0"/>
              <a:t>E</a:t>
            </a:r>
            <a:r>
              <a:rPr lang="en-US" b="1" dirty="0"/>
              <a:t>):</a:t>
            </a:r>
          </a:p>
          <a:p>
            <a:pPr>
              <a:spcAft>
                <a:spcPts val="600"/>
              </a:spcAft>
            </a:pPr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have ended the hasty battle preparation 261400MAY17 and by now, most of your call signs have prepared hasty fighting positions. You have not managed to command alternative positions </a:t>
            </a:r>
            <a:r>
              <a:rPr lang="en-US" dirty="0" smtClean="0"/>
              <a:t>or </a:t>
            </a:r>
            <a:r>
              <a:rPr lang="en-US" dirty="0"/>
              <a:t>supplementary positions yet. </a:t>
            </a:r>
            <a:endParaRPr lang="et-EE" dirty="0" smtClean="0"/>
          </a:p>
          <a:p>
            <a:pPr>
              <a:spcAft>
                <a:spcPts val="600"/>
              </a:spcAft>
            </a:pPr>
            <a:r>
              <a:rPr lang="et-EE" dirty="0" smtClean="0"/>
              <a:t>- </a:t>
            </a:r>
            <a:r>
              <a:rPr lang="en-US" dirty="0" smtClean="0"/>
              <a:t>You </a:t>
            </a:r>
            <a:r>
              <a:rPr lang="en-US" dirty="0"/>
              <a:t>are currently in the position DINGO </a:t>
            </a:r>
            <a:r>
              <a:rPr lang="en-US" dirty="0" smtClean="0"/>
              <a:t>1</a:t>
            </a:r>
            <a:r>
              <a:rPr lang="et-EE" dirty="0"/>
              <a:t>,</a:t>
            </a:r>
            <a:r>
              <a:rPr lang="en-US" dirty="0" smtClean="0"/>
              <a:t> </a:t>
            </a:r>
            <a:r>
              <a:rPr lang="en-US" dirty="0"/>
              <a:t>located just behind A12 and looking through the binoculars at the landscape in front of you.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555" y="1359667"/>
            <a:ext cx="5712447" cy="5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Now you will see</a:t>
            </a:r>
            <a:r>
              <a:rPr lang="et-EE" dirty="0" smtClean="0"/>
              <a:t> a</a:t>
            </a:r>
            <a:r>
              <a:rPr lang="en-US" dirty="0" smtClean="0"/>
              <a:t> PowerPoint slide of the initial situation (HD1)</a:t>
            </a:r>
            <a:r>
              <a:rPr lang="et-EE" dirty="0" smtClean="0"/>
              <a:t>;</a:t>
            </a:r>
            <a:r>
              <a:rPr lang="en-US" dirty="0" smtClean="0"/>
              <a:t> after that you will get all the same information and additional information about radio transmissions on paper.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4953000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smtClean="0"/>
              <a:t>LATEST EVENTS (</a:t>
            </a:r>
            <a:r>
              <a:rPr lang="et-EE" b="1" dirty="0" smtClean="0"/>
              <a:t>INITIAL</a:t>
            </a:r>
            <a:r>
              <a:rPr lang="en-US" b="1" dirty="0" smtClean="0"/>
              <a:t> SITUATION 1</a:t>
            </a:r>
            <a:r>
              <a:rPr lang="et-EE" b="1" dirty="0" smtClean="0"/>
              <a:t>) </a:t>
            </a:r>
            <a:r>
              <a:rPr lang="en-US" b="1" dirty="0" smtClean="0"/>
              <a:t>of HASTY DEFEN</a:t>
            </a:r>
            <a:r>
              <a:rPr lang="et-EE" b="1" dirty="0" smtClean="0"/>
              <a:t>S</a:t>
            </a:r>
            <a:r>
              <a:rPr lang="en-US" b="1" dirty="0" smtClean="0"/>
              <a:t>E</a:t>
            </a:r>
            <a:r>
              <a:rPr lang="et-EE" b="1" dirty="0" smtClean="0"/>
              <a:t>:</a:t>
            </a:r>
            <a:endParaRPr lang="en-US" b="1" dirty="0" smtClean="0"/>
          </a:p>
          <a:p>
            <a:r>
              <a:rPr lang="en-US" dirty="0" smtClean="0"/>
              <a:t>- You are currently in the position DINGO 1. You are located just behind A12 and looking through the binoculars at the landscape in front of you. </a:t>
            </a:r>
          </a:p>
          <a:p>
            <a:r>
              <a:rPr lang="en-US" dirty="0" smtClean="0"/>
              <a:t>- You see at least one PLT size ENY unit (with IFV-s) in the HEESKA line. </a:t>
            </a:r>
          </a:p>
          <a:p>
            <a:r>
              <a:rPr lang="en-US" dirty="0" smtClean="0"/>
              <a:t>- In addition to that</a:t>
            </a:r>
            <a:r>
              <a:rPr lang="et-EE" dirty="0" smtClean="0"/>
              <a:t>,</a:t>
            </a:r>
            <a:r>
              <a:rPr lang="en-US" dirty="0" smtClean="0"/>
              <a:t> you see about two ENY SQUAD-s </a:t>
            </a:r>
            <a:r>
              <a:rPr lang="et-EE" dirty="0" smtClean="0"/>
              <a:t>in</a:t>
            </a:r>
            <a:r>
              <a:rPr lang="en-US" dirty="0" smtClean="0"/>
              <a:t> the vicinity of HEESKA crossroad, one to the west side and one to the east side of the road. </a:t>
            </a:r>
          </a:p>
          <a:p>
            <a:r>
              <a:rPr lang="en-US" dirty="0" smtClean="0"/>
              <a:t>- You can also see one ENY bridge carrier northeast of the HEESKA village. </a:t>
            </a:r>
          </a:p>
          <a:p>
            <a:r>
              <a:rPr lang="en-US" dirty="0" smtClean="0"/>
              <a:t>- While looking at the landscape in front of you, you get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n-US" dirty="0" smtClean="0"/>
              <a:t> following information </a:t>
            </a:r>
            <a:r>
              <a:rPr lang="et-EE" dirty="0" err="1" smtClean="0"/>
              <a:t>through</a:t>
            </a:r>
            <a:r>
              <a:rPr lang="en-US" dirty="0" smtClean="0"/>
              <a:t> the radio (please read from paper)</a:t>
            </a:r>
            <a:r>
              <a:rPr lang="et-EE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025" y="1690688"/>
            <a:ext cx="5098775" cy="456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34453" y="1356870"/>
            <a:ext cx="6346388" cy="396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195" y="5491803"/>
            <a:ext cx="119986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800" dirty="0" smtClean="0"/>
              <a:t>HASTY DEFENSE (HD1)</a:t>
            </a:r>
          </a:p>
          <a:p>
            <a:pPr lvl="1"/>
            <a:endParaRPr lang="et-EE" sz="2800" dirty="0" smtClean="0"/>
          </a:p>
          <a:p>
            <a:r>
              <a:rPr lang="en-GB" sz="2800" dirty="0" smtClean="0"/>
              <a:t>1 </a:t>
            </a:r>
            <a:r>
              <a:rPr lang="en-GB" sz="2800" dirty="0"/>
              <a:t>(very </a:t>
            </a:r>
            <a:r>
              <a:rPr lang="et-EE" sz="2800" dirty="0" smtClean="0"/>
              <a:t>poor</a:t>
            </a:r>
            <a:r>
              <a:rPr lang="en-GB" sz="2800" dirty="0" smtClean="0"/>
              <a:t>), </a:t>
            </a:r>
            <a:r>
              <a:rPr lang="en-GB" sz="2800" dirty="0"/>
              <a:t>2 (poor), 3 (rather </a:t>
            </a:r>
            <a:r>
              <a:rPr lang="et-EE" sz="2800" dirty="0" smtClean="0"/>
              <a:t>poor</a:t>
            </a:r>
            <a:r>
              <a:rPr lang="en-GB" sz="2800" dirty="0" smtClean="0"/>
              <a:t>), </a:t>
            </a:r>
            <a:r>
              <a:rPr lang="en-GB" sz="2800" dirty="0"/>
              <a:t>4 (rather good), 5 (good) or 6 (very good)</a:t>
            </a:r>
            <a:endParaRPr lang="et-EE" sz="28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841" y="1356870"/>
            <a:ext cx="5477293" cy="489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3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Now you will </a:t>
            </a:r>
            <a:r>
              <a:rPr lang="en-US" dirty="0" smtClean="0"/>
              <a:t>see</a:t>
            </a:r>
            <a:r>
              <a:rPr lang="et-EE" dirty="0" smtClean="0"/>
              <a:t> a</a:t>
            </a:r>
            <a:r>
              <a:rPr lang="en-US" dirty="0" smtClean="0"/>
              <a:t> </a:t>
            </a:r>
            <a:r>
              <a:rPr lang="en-US" dirty="0"/>
              <a:t>PowerPoint </a:t>
            </a:r>
            <a:r>
              <a:rPr lang="en-US" dirty="0" smtClean="0"/>
              <a:t>slide of </a:t>
            </a:r>
            <a:r>
              <a:rPr lang="en-US" dirty="0"/>
              <a:t>the </a:t>
            </a:r>
            <a:r>
              <a:rPr lang="en-GB" dirty="0" smtClean="0"/>
              <a:t>continuous</a:t>
            </a:r>
            <a:r>
              <a:rPr lang="en-US" dirty="0" smtClean="0"/>
              <a:t> situation</a:t>
            </a:r>
            <a:r>
              <a:rPr lang="et-EE" dirty="0" smtClean="0"/>
              <a:t> (HD2)</a:t>
            </a:r>
            <a:r>
              <a:rPr lang="et-EE" dirty="0"/>
              <a:t>;</a:t>
            </a:r>
            <a:r>
              <a:rPr lang="en-US" dirty="0" smtClean="0"/>
              <a:t> </a:t>
            </a:r>
            <a:r>
              <a:rPr lang="en-US" dirty="0"/>
              <a:t>after </a:t>
            </a:r>
            <a:r>
              <a:rPr lang="en-US" dirty="0" smtClean="0"/>
              <a:t>that</a:t>
            </a:r>
            <a:r>
              <a:rPr lang="et-EE" dirty="0" smtClean="0"/>
              <a:t>,</a:t>
            </a:r>
            <a:r>
              <a:rPr lang="en-US" dirty="0" smtClean="0"/>
              <a:t> </a:t>
            </a:r>
            <a:r>
              <a:rPr lang="en-US" dirty="0"/>
              <a:t>you will get all the same information and additional information </a:t>
            </a:r>
            <a:r>
              <a:rPr lang="en-GB" dirty="0" smtClean="0"/>
              <a:t>about radio </a:t>
            </a:r>
            <a:r>
              <a:rPr lang="en-US" dirty="0" smtClean="0"/>
              <a:t>transmissions</a:t>
            </a:r>
            <a:r>
              <a:rPr lang="et-EE" dirty="0" smtClean="0"/>
              <a:t> on</a:t>
            </a:r>
            <a:r>
              <a:rPr lang="en-US" dirty="0" smtClean="0"/>
              <a:t> </a:t>
            </a:r>
            <a:r>
              <a:rPr lang="en-US" dirty="0"/>
              <a:t>paper</a:t>
            </a:r>
            <a:r>
              <a:rPr lang="et-E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9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199" y="1690688"/>
            <a:ext cx="5161547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/>
              <a:t>LATEST EVENTS (CONTINUOUS SITUATION 2) of HASTY DEFENSE:</a:t>
            </a:r>
          </a:p>
          <a:p>
            <a:r>
              <a:rPr lang="en-GB" dirty="0" smtClean="0"/>
              <a:t>- You are still in the position DINGO 1 and located just behind A12 and looking through the binoculars at the landscape in front of you. </a:t>
            </a:r>
          </a:p>
          <a:p>
            <a:r>
              <a:rPr lang="en-GB" dirty="0" smtClean="0"/>
              <a:t>- You still see at least one PLT size ENY unit (with IFV-s) in the HEESKA line and about two ENY SQUAD size units in the vicinity of HEESKA crossroad, one to the west side and one to the east side of the road. </a:t>
            </a:r>
          </a:p>
          <a:p>
            <a:r>
              <a:rPr lang="en-GB" dirty="0" smtClean="0"/>
              <a:t>- You can also still see one ENY bridge carrier northeast of the HEESKA village. </a:t>
            </a:r>
          </a:p>
          <a:p>
            <a:r>
              <a:rPr lang="en-GB" dirty="0" smtClean="0"/>
              <a:t>- In addition to that, now you see that at least one ENY Squad east of HEESKA crossroad has started slowly moving towards you. </a:t>
            </a:r>
          </a:p>
          <a:p>
            <a:r>
              <a:rPr lang="en-GB" dirty="0" smtClean="0"/>
              <a:t>- While looking at the landscape in front of you, you get the following information through the radio.</a:t>
            </a:r>
            <a:endParaRPr lang="en-GB" dirty="0"/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674" y="1754034"/>
            <a:ext cx="5213684" cy="467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6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50495" y="1356870"/>
            <a:ext cx="6346388" cy="396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195" y="5491803"/>
            <a:ext cx="119986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 smtClean="0"/>
              <a:t>HASTY DEFENSE (HD2)</a:t>
            </a:r>
          </a:p>
          <a:p>
            <a:pPr lvl="1"/>
            <a:endParaRPr lang="en-GB" sz="2800" dirty="0" smtClean="0"/>
          </a:p>
          <a:p>
            <a:r>
              <a:rPr lang="en-GB" sz="2800" dirty="0" smtClean="0"/>
              <a:t>1 (very poor), 2 (poor), 3 (rather poor), 4 (rather good), 5 (good) or 6 (very good)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 smtClean="0"/>
              <a:t>Scenario 1 (Hasty Defense – HD)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6496883" y="1356870"/>
            <a:ext cx="5486400" cy="491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6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1182</Words>
  <Application>Microsoft Macintosh PowerPoint</Application>
  <PresentationFormat>Widescreen</PresentationFormat>
  <Paragraphs>77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Arial</vt:lpstr>
      <vt:lpstr>Office Theme</vt:lpstr>
      <vt:lpstr>Situational Judgement Test for measuring military tactical decision making skills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  <vt:lpstr>Scenario 1 (Hasty Defense – HD)</vt:lpstr>
    </vt:vector>
  </TitlesOfParts>
  <Company>MIL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Olukorrapõhised otsustustestid</dc:title>
  <dc:creator>Robert Rajaste</dc:creator>
  <cp:lastModifiedBy>Margus Pedaste</cp:lastModifiedBy>
  <cp:revision>62</cp:revision>
  <dcterms:created xsi:type="dcterms:W3CDTF">2017-06-11T08:40:37Z</dcterms:created>
  <dcterms:modified xsi:type="dcterms:W3CDTF">2018-05-29T17:37:14Z</dcterms:modified>
</cp:coreProperties>
</file>