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77" r:id="rId4"/>
    <p:sldId id="278" r:id="rId5"/>
    <p:sldId id="283" r:id="rId6"/>
    <p:sldId id="281" r:id="rId7"/>
    <p:sldId id="275" r:id="rId8"/>
    <p:sldId id="282" r:id="rId9"/>
    <p:sldId id="286" r:id="rId10"/>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29" autoAdjust="0"/>
    <p:restoredTop sz="84018" autoAdjust="0"/>
  </p:normalViewPr>
  <p:slideViewPr>
    <p:cSldViewPr snapToGrid="0">
      <p:cViewPr varScale="1">
        <p:scale>
          <a:sx n="79" d="100"/>
          <a:sy n="79" d="100"/>
        </p:scale>
        <p:origin x="9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E8D5E-8EF5-4ABF-A2E6-BAC26D604C41}" type="datetimeFigureOut">
              <a:rPr lang="et-EE" smtClean="0"/>
              <a:t>29.05.18</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18ACE-D6FD-460B-B922-ED71F3418868}" type="slidenum">
              <a:rPr lang="et-EE" smtClean="0"/>
              <a:t>‹#›</a:t>
            </a:fld>
            <a:endParaRPr lang="et-EE"/>
          </a:p>
        </p:txBody>
      </p:sp>
    </p:spTree>
    <p:extLst>
      <p:ext uri="{BB962C8B-B14F-4D97-AF65-F5344CB8AC3E}">
        <p14:creationId xmlns:p14="http://schemas.microsoft.com/office/powerpoint/2010/main" val="505653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dirty="0" smtClean="0"/>
              <a:t>General</a:t>
            </a:r>
            <a:r>
              <a:rPr lang="et-EE" baseline="0" dirty="0" smtClean="0"/>
              <a:t> </a:t>
            </a:r>
            <a:r>
              <a:rPr lang="et-EE" baseline="0" dirty="0" err="1" smtClean="0"/>
              <a:t>scenario</a:t>
            </a:r>
            <a:r>
              <a:rPr lang="et-EE" baseline="0" dirty="0" smtClean="0"/>
              <a:t>.</a:t>
            </a:r>
            <a:endParaRPr lang="et-EE" dirty="0" smtClean="0"/>
          </a:p>
        </p:txBody>
      </p:sp>
      <p:sp>
        <p:nvSpPr>
          <p:cNvPr id="4" name="Slide Number Placeholder 3"/>
          <p:cNvSpPr>
            <a:spLocks noGrp="1"/>
          </p:cNvSpPr>
          <p:nvPr>
            <p:ph type="sldNum" sz="quarter" idx="10"/>
          </p:nvPr>
        </p:nvSpPr>
        <p:spPr/>
        <p:txBody>
          <a:bodyPr/>
          <a:lstStyle/>
          <a:p>
            <a:fld id="{B1618ACE-D6FD-460B-B922-ED71F3418868}" type="slidenum">
              <a:rPr lang="et-EE" smtClean="0"/>
              <a:t>1</a:t>
            </a:fld>
            <a:endParaRPr lang="et-EE"/>
          </a:p>
        </p:txBody>
      </p:sp>
    </p:spTree>
    <p:extLst>
      <p:ext uri="{BB962C8B-B14F-4D97-AF65-F5344CB8AC3E}">
        <p14:creationId xmlns:p14="http://schemas.microsoft.com/office/powerpoint/2010/main" val="1720335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2</a:t>
            </a:fld>
            <a:endParaRPr lang="et-EE"/>
          </a:p>
        </p:txBody>
      </p:sp>
    </p:spTree>
    <p:extLst>
      <p:ext uri="{BB962C8B-B14F-4D97-AF65-F5344CB8AC3E}">
        <p14:creationId xmlns:p14="http://schemas.microsoft.com/office/powerpoint/2010/main" val="94824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3</a:t>
            </a:fld>
            <a:endParaRPr lang="et-EE"/>
          </a:p>
        </p:txBody>
      </p:sp>
    </p:spTree>
    <p:extLst>
      <p:ext uri="{BB962C8B-B14F-4D97-AF65-F5344CB8AC3E}">
        <p14:creationId xmlns:p14="http://schemas.microsoft.com/office/powerpoint/2010/main" val="617300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4</a:t>
            </a:fld>
            <a:endParaRPr lang="et-EE"/>
          </a:p>
        </p:txBody>
      </p:sp>
    </p:spTree>
    <p:extLst>
      <p:ext uri="{BB962C8B-B14F-4D97-AF65-F5344CB8AC3E}">
        <p14:creationId xmlns:p14="http://schemas.microsoft.com/office/powerpoint/2010/main" val="479551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 </a:t>
            </a:r>
            <a:r>
              <a:rPr lang="en-GB" noProof="0" dirty="0" smtClean="0"/>
              <a:t>Please hand</a:t>
            </a:r>
            <a:r>
              <a:rPr lang="en-GB" baseline="0" noProof="0" dirty="0" smtClean="0"/>
              <a:t> out the printed version of the </a:t>
            </a:r>
            <a:r>
              <a:rPr lang="en-GB" sz="1200" u="none" kern="1200" noProof="0" dirty="0" smtClean="0">
                <a:solidFill>
                  <a:schemeClr val="tx1"/>
                </a:solidFill>
                <a:effectLst/>
                <a:latin typeface="+mn-lt"/>
                <a:ea typeface="+mn-ea"/>
                <a:cs typeface="+mn-cs"/>
              </a:rPr>
              <a:t>PDF introduction and give the respondents</a:t>
            </a:r>
            <a:r>
              <a:rPr lang="en-GB" sz="1200" u="none" kern="1200" baseline="0" noProof="0" dirty="0" smtClean="0">
                <a:solidFill>
                  <a:schemeClr val="tx1"/>
                </a:solidFill>
                <a:effectLst/>
                <a:latin typeface="+mn-lt"/>
                <a:ea typeface="+mn-ea"/>
                <a:cs typeface="+mn-cs"/>
              </a:rPr>
              <a:t> a few minutes to read it</a:t>
            </a:r>
            <a:r>
              <a:rPr lang="en-GB" sz="1200" u="none" kern="1200" noProof="0" dirty="0" smtClean="0">
                <a:solidFill>
                  <a:schemeClr val="tx1"/>
                </a:solidFill>
                <a:effectLst/>
                <a:latin typeface="+mn-lt"/>
                <a:ea typeface="+mn-ea"/>
                <a:cs typeface="+mn-cs"/>
              </a:rPr>
              <a:t>. This paper will be available </a:t>
            </a:r>
            <a:r>
              <a:rPr lang="et-EE" sz="1200" u="none" kern="1200" noProof="0" dirty="0" smtClean="0">
                <a:solidFill>
                  <a:schemeClr val="tx1"/>
                </a:solidFill>
                <a:effectLst/>
                <a:latin typeface="+mn-lt"/>
                <a:ea typeface="+mn-ea"/>
                <a:cs typeface="+mn-cs"/>
              </a:rPr>
              <a:t>to</a:t>
            </a:r>
            <a:r>
              <a:rPr lang="en-GB" sz="1200" u="none" kern="1200" noProof="0" dirty="0" smtClean="0">
                <a:solidFill>
                  <a:schemeClr val="tx1"/>
                </a:solidFill>
                <a:effectLst/>
                <a:latin typeface="+mn-lt"/>
                <a:ea typeface="+mn-ea"/>
                <a:cs typeface="+mn-cs"/>
              </a:rPr>
              <a:t> the respondents</a:t>
            </a:r>
            <a:r>
              <a:rPr lang="en-GB" sz="1200" u="none" kern="1200" baseline="0" noProof="0" dirty="0" smtClean="0">
                <a:solidFill>
                  <a:schemeClr val="tx1"/>
                </a:solidFill>
                <a:effectLst/>
                <a:latin typeface="+mn-lt"/>
                <a:ea typeface="+mn-ea"/>
                <a:cs typeface="+mn-cs"/>
              </a:rPr>
              <a:t> till the end of the D scenario (until the end of solving the continuous situation).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u="none" kern="1200" noProof="0" dirty="0" smtClean="0">
                <a:solidFill>
                  <a:schemeClr val="tx1"/>
                </a:solidFill>
                <a:effectLst/>
                <a:latin typeface="+mn-lt"/>
                <a:ea typeface="+mn-ea"/>
                <a:cs typeface="+mn-cs"/>
              </a:rPr>
              <a:t>When the respondents have read the PDF introduction then proceed</a:t>
            </a:r>
            <a:r>
              <a:rPr lang="en-GB" sz="1200" u="none" kern="1200" baseline="0" noProof="0" dirty="0" smtClean="0">
                <a:solidFill>
                  <a:schemeClr val="tx1"/>
                </a:solidFill>
                <a:effectLst/>
                <a:latin typeface="+mn-lt"/>
                <a:ea typeface="+mn-ea"/>
                <a:cs typeface="+mn-cs"/>
              </a:rPr>
              <a:t> to Phase 1 and open the next slide for that.</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5</a:t>
            </a:fld>
            <a:endParaRPr lang="et-EE"/>
          </a:p>
        </p:txBody>
      </p:sp>
    </p:spTree>
    <p:extLst>
      <p:ext uri="{BB962C8B-B14F-4D97-AF65-F5344CB8AC3E}">
        <p14:creationId xmlns:p14="http://schemas.microsoft.com/office/powerpoint/2010/main" val="309546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Phase 1. Introduce</a:t>
            </a:r>
            <a:r>
              <a:rPr lang="en-US" baseline="0" noProof="0" dirty="0" smtClean="0"/>
              <a:t> the information on the slide and then o</a:t>
            </a:r>
            <a:r>
              <a:rPr lang="en-US" noProof="0" dirty="0" smtClean="0"/>
              <a:t>pen</a:t>
            </a:r>
            <a:r>
              <a:rPr lang="en-US" baseline="0" noProof="0" dirty="0" smtClean="0"/>
              <a:t> the video and when the respondents have seen it then proceed to phase 2 by moving to the next slide and starting solving the initial situation.</a:t>
            </a:r>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6</a:t>
            </a:fld>
            <a:endParaRPr lang="et-EE"/>
          </a:p>
        </p:txBody>
      </p:sp>
    </p:spTree>
    <p:extLst>
      <p:ext uri="{BB962C8B-B14F-4D97-AF65-F5344CB8AC3E}">
        <p14:creationId xmlns:p14="http://schemas.microsoft.com/office/powerpoint/2010/main" val="772691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Phase 2. This slide should be presented when the respondents</a:t>
            </a:r>
            <a:r>
              <a:rPr lang="en-US" baseline="0" noProof="0" dirty="0" smtClean="0"/>
              <a:t> are solving the initial situation.</a:t>
            </a:r>
          </a:p>
          <a:p>
            <a:r>
              <a:rPr lang="en-US" baseline="0" noProof="0" dirty="0" smtClean="0"/>
              <a:t>It is important to highlight that “1” is the worst option and ”6” the best one so that the respondent</a:t>
            </a:r>
            <a:r>
              <a:rPr lang="et-EE" baseline="0" noProof="0" dirty="0" smtClean="0"/>
              <a:t>s</a:t>
            </a:r>
            <a:r>
              <a:rPr lang="en-US" baseline="0" noProof="0" dirty="0" smtClean="0"/>
              <a:t> would not mix them up.</a:t>
            </a:r>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7</a:t>
            </a:fld>
            <a:endParaRPr lang="et-EE"/>
          </a:p>
        </p:txBody>
      </p:sp>
    </p:spTree>
    <p:extLst>
      <p:ext uri="{BB962C8B-B14F-4D97-AF65-F5344CB8AC3E}">
        <p14:creationId xmlns:p14="http://schemas.microsoft.com/office/powerpoint/2010/main" val="2262501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Phase 3. Introduce</a:t>
            </a:r>
            <a:r>
              <a:rPr lang="en-US" baseline="0" noProof="0" dirty="0" smtClean="0"/>
              <a:t> the information on the slide and then o</a:t>
            </a:r>
            <a:r>
              <a:rPr lang="en-US" noProof="0" dirty="0" smtClean="0"/>
              <a:t>pen</a:t>
            </a:r>
            <a:r>
              <a:rPr lang="en-US" baseline="0" noProof="0" dirty="0" smtClean="0"/>
              <a:t> the video and when the respondents have seen it then proceed to phase 4 by moving to the next slide and starting solving the continuous situation.</a:t>
            </a:r>
            <a:endParaRPr lang="en-US" noProof="0" dirty="0" smtClean="0"/>
          </a:p>
          <a:p>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8</a:t>
            </a:fld>
            <a:endParaRPr lang="et-EE"/>
          </a:p>
        </p:txBody>
      </p:sp>
    </p:spTree>
    <p:extLst>
      <p:ext uri="{BB962C8B-B14F-4D97-AF65-F5344CB8AC3E}">
        <p14:creationId xmlns:p14="http://schemas.microsoft.com/office/powerpoint/2010/main" val="2286543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Phase 4. This slide should be presented when the respondents</a:t>
            </a:r>
            <a:r>
              <a:rPr lang="en-US" baseline="0" noProof="0" dirty="0" smtClean="0"/>
              <a:t> are solving the continuous situation.</a:t>
            </a:r>
          </a:p>
          <a:p>
            <a:r>
              <a:rPr lang="en-US" baseline="0" noProof="0" dirty="0" smtClean="0"/>
              <a:t>It is important to highlight that “1” is the worst option and ”6” the best one so that the respondent</a:t>
            </a:r>
            <a:r>
              <a:rPr lang="et-EE" baseline="0" noProof="0" dirty="0" smtClean="0"/>
              <a:t>s</a:t>
            </a:r>
            <a:r>
              <a:rPr lang="en-US" baseline="0" noProof="0" dirty="0" smtClean="0"/>
              <a:t> would not mix them up.</a:t>
            </a:r>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9</a:t>
            </a:fld>
            <a:endParaRPr lang="et-EE"/>
          </a:p>
        </p:txBody>
      </p:sp>
    </p:spTree>
    <p:extLst>
      <p:ext uri="{BB962C8B-B14F-4D97-AF65-F5344CB8AC3E}">
        <p14:creationId xmlns:p14="http://schemas.microsoft.com/office/powerpoint/2010/main" val="1401708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t-E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2632249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909680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t-E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3009329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Date Placeholder 4"/>
          <p:cNvSpPr>
            <a:spLocks noGrp="1"/>
          </p:cNvSpPr>
          <p:nvPr>
            <p:ph type="dt" sz="half" idx="10"/>
          </p:nvPr>
        </p:nvSpPr>
        <p:spPr/>
        <p:txBody>
          <a:bodyPr/>
          <a:lstStyle/>
          <a:p>
            <a:fld id="{D54D5D28-5A93-4BF6-BCBE-6CE4847158DA}" type="datetimeFigureOut">
              <a:rPr lang="et-EE" smtClean="0"/>
              <a:t>29.05.18</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1425244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t-E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7" name="Date Placeholder 6"/>
          <p:cNvSpPr>
            <a:spLocks noGrp="1"/>
          </p:cNvSpPr>
          <p:nvPr>
            <p:ph type="dt" sz="half" idx="10"/>
          </p:nvPr>
        </p:nvSpPr>
        <p:spPr/>
        <p:txBody>
          <a:bodyPr/>
          <a:lstStyle/>
          <a:p>
            <a:fld id="{D54D5D28-5A93-4BF6-BCBE-6CE4847158DA}" type="datetimeFigureOut">
              <a:rPr lang="et-EE" smtClean="0"/>
              <a:t>29.05.18</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2694086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Date Placeholder 2"/>
          <p:cNvSpPr>
            <a:spLocks noGrp="1"/>
          </p:cNvSpPr>
          <p:nvPr>
            <p:ph type="dt" sz="half" idx="10"/>
          </p:nvPr>
        </p:nvSpPr>
        <p:spPr/>
        <p:txBody>
          <a:bodyPr/>
          <a:lstStyle/>
          <a:p>
            <a:fld id="{D54D5D28-5A93-4BF6-BCBE-6CE4847158DA}" type="datetimeFigureOut">
              <a:rPr lang="et-EE" smtClean="0"/>
              <a:t>29.05.18</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549307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4D5D28-5A93-4BF6-BCBE-6CE4847158DA}" type="datetimeFigureOut">
              <a:rPr lang="et-EE" smtClean="0"/>
              <a:t>29.05.18</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261775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t-E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4D5D28-5A93-4BF6-BCBE-6CE4847158DA}" type="datetimeFigureOut">
              <a:rPr lang="et-EE" smtClean="0"/>
              <a:t>29.05.18</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787132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t-E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4D5D28-5A93-4BF6-BCBE-6CE4847158DA}" type="datetimeFigureOut">
              <a:rPr lang="et-EE" smtClean="0"/>
              <a:t>29.05.18</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887234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12365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t-E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37434437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t-E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4D5D28-5A93-4BF6-BCBE-6CE4847158DA}" type="datetimeFigureOut">
              <a:rPr lang="et-EE" smtClean="0"/>
              <a:t>29.05.18</a:t>
            </a:fld>
            <a:endParaRPr lang="et-E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E53A0E-5F6E-44E8-8980-65368F61DB22}" type="slidenum">
              <a:rPr lang="et-EE" smtClean="0"/>
              <a:t>‹#›</a:t>
            </a:fld>
            <a:endParaRPr lang="et-EE"/>
          </a:p>
        </p:txBody>
      </p:sp>
    </p:spTree>
    <p:extLst>
      <p:ext uri="{BB962C8B-B14F-4D97-AF65-F5344CB8AC3E}">
        <p14:creationId xmlns:p14="http://schemas.microsoft.com/office/powerpoint/2010/main" val="2990312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Situational Judgement Test for measuring military tactical decision making skills</a:t>
            </a:r>
            <a:endParaRPr lang="et-EE" dirty="0"/>
          </a:p>
        </p:txBody>
      </p:sp>
      <p:sp>
        <p:nvSpPr>
          <p:cNvPr id="3" name="Subtitle 2"/>
          <p:cNvSpPr>
            <a:spLocks noGrp="1"/>
          </p:cNvSpPr>
          <p:nvPr>
            <p:ph type="subTitle" idx="1"/>
          </p:nvPr>
        </p:nvSpPr>
        <p:spPr/>
        <p:txBody>
          <a:bodyPr anchor="ctr"/>
          <a:lstStyle/>
          <a:p>
            <a:r>
              <a:rPr lang="et-EE" dirty="0" smtClean="0"/>
              <a:t>HASTY DEFENSE</a:t>
            </a:r>
          </a:p>
          <a:p>
            <a:r>
              <a:rPr lang="et-EE" dirty="0" smtClean="0"/>
              <a:t>VIDEO VERSION</a:t>
            </a:r>
            <a:endParaRPr lang="et-EE" dirty="0"/>
          </a:p>
        </p:txBody>
      </p:sp>
    </p:spTree>
    <p:extLst>
      <p:ext uri="{BB962C8B-B14F-4D97-AF65-F5344CB8AC3E}">
        <p14:creationId xmlns:p14="http://schemas.microsoft.com/office/powerpoint/2010/main" val="20259754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5"/>
            <a:ext cx="10515600" cy="1325563"/>
          </a:xfrm>
        </p:spPr>
        <p:txBody>
          <a:bodyPr/>
          <a:lstStyle/>
          <a:p>
            <a:r>
              <a:rPr lang="en-GB" b="1" dirty="0" smtClean="0"/>
              <a:t>Scenario 1 (Delay – D)</a:t>
            </a:r>
            <a:endParaRPr lang="en-GB" dirty="0"/>
          </a:p>
        </p:txBody>
      </p:sp>
      <p:sp>
        <p:nvSpPr>
          <p:cNvPr id="7" name="Rectangle 6"/>
          <p:cNvSpPr/>
          <p:nvPr/>
        </p:nvSpPr>
        <p:spPr>
          <a:xfrm>
            <a:off x="838200" y="1513264"/>
            <a:ext cx="3814011" cy="5155257"/>
          </a:xfrm>
          <a:prstGeom prst="rect">
            <a:avLst/>
          </a:prstGeom>
        </p:spPr>
        <p:txBody>
          <a:bodyPr wrap="square">
            <a:spAutoFit/>
          </a:bodyPr>
          <a:lstStyle/>
          <a:p>
            <a:r>
              <a:rPr lang="en-GB" b="1" dirty="0" smtClean="0"/>
              <a:t>ROLE:</a:t>
            </a:r>
          </a:p>
          <a:p>
            <a:r>
              <a:rPr lang="en-GB" dirty="0" smtClean="0"/>
              <a:t>- You are the commander of 1. INF PLT from A. infantry COY. </a:t>
            </a:r>
          </a:p>
          <a:p>
            <a:r>
              <a:rPr lang="en-GB" dirty="0" smtClean="0"/>
              <a:t>- You have been attached with FCT from Mortar PLT and 30 AT MINES. </a:t>
            </a:r>
          </a:p>
          <a:p>
            <a:r>
              <a:rPr lang="en-GB" dirty="0" smtClean="0"/>
              <a:t>- Fire support is provided by COY organic mortar PLT (81mm), BN organic MORTAR BATTERY (120mm).</a:t>
            </a:r>
          </a:p>
          <a:p>
            <a:pPr>
              <a:spcAft>
                <a:spcPts val="600"/>
              </a:spcAft>
            </a:pPr>
            <a:r>
              <a:rPr lang="en-GB" dirty="0" smtClean="0"/>
              <a:t>- MEDEVAC is provided by MED PLT from LOG COY.</a:t>
            </a:r>
          </a:p>
          <a:p>
            <a:r>
              <a:rPr lang="en-GB" b="1" dirty="0" smtClean="0"/>
              <a:t>ORGANIC STRUCTURE OF YOUR PLATOON:</a:t>
            </a:r>
          </a:p>
          <a:p>
            <a:r>
              <a:rPr lang="en-GB" dirty="0" smtClean="0"/>
              <a:t>- Your PLTY is 100% complete and equipped according to manning table and equipment.</a:t>
            </a:r>
          </a:p>
          <a:p>
            <a:r>
              <a:rPr lang="en-GB" dirty="0" smtClean="0"/>
              <a:t>- In addition to that, your A14 has 10 AT MINES, 0,5 DOS of CLASS 5 and chainsaw.</a:t>
            </a:r>
            <a:endParaRPr lang="en-GB" dirty="0"/>
          </a:p>
        </p:txBody>
      </p:sp>
      <p:pic>
        <p:nvPicPr>
          <p:cNvPr id="2" name="Picture 1"/>
          <p:cNvPicPr>
            <a:picLocks noChangeAspect="1"/>
          </p:cNvPicPr>
          <p:nvPr/>
        </p:nvPicPr>
        <p:blipFill>
          <a:blip r:embed="rId3"/>
          <a:stretch>
            <a:fillRect/>
          </a:stretch>
        </p:blipFill>
        <p:spPr>
          <a:xfrm>
            <a:off x="4875300" y="1690688"/>
            <a:ext cx="6547901" cy="4198957"/>
          </a:xfrm>
          <a:prstGeom prst="rect">
            <a:avLst/>
          </a:prstGeom>
        </p:spPr>
      </p:pic>
    </p:spTree>
    <p:extLst>
      <p:ext uri="{BB962C8B-B14F-4D97-AF65-F5344CB8AC3E}">
        <p14:creationId xmlns:p14="http://schemas.microsoft.com/office/powerpoint/2010/main" val="72753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5"/>
            <a:ext cx="10515600" cy="1325563"/>
          </a:xfrm>
        </p:spPr>
        <p:txBody>
          <a:bodyPr/>
          <a:lstStyle/>
          <a:p>
            <a:r>
              <a:rPr lang="en-GB" b="1" dirty="0" smtClean="0"/>
              <a:t>Scenario 1 (Delay – D)</a:t>
            </a:r>
            <a:endParaRPr lang="en-GB" dirty="0"/>
          </a:p>
        </p:txBody>
      </p:sp>
      <p:sp>
        <p:nvSpPr>
          <p:cNvPr id="7" name="Rectangle 6"/>
          <p:cNvSpPr/>
          <p:nvPr/>
        </p:nvSpPr>
        <p:spPr>
          <a:xfrm>
            <a:off x="838200" y="1690688"/>
            <a:ext cx="3701716" cy="3493264"/>
          </a:xfrm>
          <a:prstGeom prst="rect">
            <a:avLst/>
          </a:prstGeom>
        </p:spPr>
        <p:txBody>
          <a:bodyPr wrap="square">
            <a:spAutoFit/>
          </a:bodyPr>
          <a:lstStyle/>
          <a:p>
            <a:pPr>
              <a:spcAft>
                <a:spcPts val="600"/>
              </a:spcAft>
            </a:pPr>
            <a:r>
              <a:rPr lang="en-GB" b="1" dirty="0" smtClean="0"/>
              <a:t>GENERAL SITUATION: </a:t>
            </a:r>
            <a:endParaRPr lang="en-GB" dirty="0" smtClean="0"/>
          </a:p>
          <a:p>
            <a:r>
              <a:rPr lang="en-GB" dirty="0" smtClean="0"/>
              <a:t>- DATE: 29MAY2017.</a:t>
            </a:r>
          </a:p>
          <a:p>
            <a:r>
              <a:rPr lang="en-GB" dirty="0" smtClean="0"/>
              <a:t>- TIME: 13.30.</a:t>
            </a:r>
          </a:p>
          <a:p>
            <a:r>
              <a:rPr lang="en-GB" dirty="0" smtClean="0"/>
              <a:t>- WEATHER: The weather is clear, no precipitation, the visibility is good, the average temperature is 18 degrees.</a:t>
            </a:r>
          </a:p>
          <a:p>
            <a:r>
              <a:rPr lang="en-GB" dirty="0" smtClean="0"/>
              <a:t>- TERRAIN: your AOR is covered with mixed forest, where the maximum observation distances do not exceed 75 m. There are also some small open areas.</a:t>
            </a:r>
            <a:endParaRPr lang="en-GB"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9916" y="1379621"/>
            <a:ext cx="7331088" cy="5188973"/>
          </a:xfrm>
          <a:prstGeom prst="rect">
            <a:avLst/>
          </a:prstGeom>
        </p:spPr>
      </p:pic>
    </p:spTree>
    <p:extLst>
      <p:ext uri="{BB962C8B-B14F-4D97-AF65-F5344CB8AC3E}">
        <p14:creationId xmlns:p14="http://schemas.microsoft.com/office/powerpoint/2010/main" val="2889215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5"/>
            <a:ext cx="10515600" cy="1325563"/>
          </a:xfrm>
        </p:spPr>
        <p:txBody>
          <a:bodyPr/>
          <a:lstStyle/>
          <a:p>
            <a:r>
              <a:rPr lang="en-GB" b="1" dirty="0" smtClean="0"/>
              <a:t>Scenario 1 (Delay – D)</a:t>
            </a:r>
            <a:endParaRPr lang="en-GB" dirty="0"/>
          </a:p>
        </p:txBody>
      </p:sp>
      <p:sp>
        <p:nvSpPr>
          <p:cNvPr id="7" name="Rectangle 6"/>
          <p:cNvSpPr/>
          <p:nvPr/>
        </p:nvSpPr>
        <p:spPr>
          <a:xfrm>
            <a:off x="561474" y="1498184"/>
            <a:ext cx="4365856" cy="5155257"/>
          </a:xfrm>
          <a:prstGeom prst="rect">
            <a:avLst/>
          </a:prstGeom>
        </p:spPr>
        <p:txBody>
          <a:bodyPr wrap="square">
            <a:spAutoFit/>
          </a:bodyPr>
          <a:lstStyle/>
          <a:p>
            <a:pPr>
              <a:spcAft>
                <a:spcPts val="600"/>
              </a:spcAft>
            </a:pPr>
            <a:r>
              <a:rPr lang="en-GB" b="1" dirty="0" smtClean="0"/>
              <a:t>MISSION:</a:t>
            </a:r>
          </a:p>
          <a:p>
            <a:r>
              <a:rPr lang="en-GB" dirty="0" smtClean="0"/>
              <a:t>- A COY is to DELAY ENY until 292000MAY2017 in the routes AUDI and VOLVO IOT gain time for BN to prepare defensive positions in PALU area.</a:t>
            </a:r>
          </a:p>
          <a:p>
            <a:r>
              <a:rPr lang="en-GB" dirty="0" smtClean="0"/>
              <a:t>- TASK OF 1.PLT is to DELAY ENY until 292000MAY2017 in the route AUDI IOT gain time for BN defensive positions in PALU area.</a:t>
            </a:r>
          </a:p>
          <a:p>
            <a:r>
              <a:rPr lang="en-GB" dirty="0" smtClean="0"/>
              <a:t>- TASK OF 2.PLT is to DELAY ENY until 292000MAY2017 in the route VOLVO IOT gain time for BN defensive positions in PALU area.</a:t>
            </a:r>
          </a:p>
          <a:p>
            <a:r>
              <a:rPr lang="en-GB" dirty="0" smtClean="0"/>
              <a:t>- 3.PLT is in BN reserve in PALU area.</a:t>
            </a:r>
          </a:p>
          <a:p>
            <a:r>
              <a:rPr lang="en-GB" dirty="0" smtClean="0"/>
              <a:t>You have planned to use positions PANDA and ZEBRA to DELAY ENY. </a:t>
            </a:r>
          </a:p>
          <a:p>
            <a:r>
              <a:rPr lang="en-GB" dirty="0" smtClean="0"/>
              <a:t>- Your PLT cars have been sent to the PALU area already, all the movements between positions have to be made on foot.</a:t>
            </a:r>
            <a:endParaRPr lang="en-GB" dirty="0"/>
          </a:p>
        </p:txBody>
      </p:sp>
      <p:pic>
        <p:nvPicPr>
          <p:cNvPr id="8" name="Picture 7"/>
          <p:cNvPicPr>
            <a:picLocks noChangeAspect="1"/>
          </p:cNvPicPr>
          <p:nvPr/>
        </p:nvPicPr>
        <p:blipFill>
          <a:blip r:embed="rId3"/>
          <a:stretch>
            <a:fillRect/>
          </a:stretch>
        </p:blipFill>
        <p:spPr>
          <a:xfrm>
            <a:off x="4975456" y="1546309"/>
            <a:ext cx="6795436" cy="4745639"/>
          </a:xfrm>
          <a:prstGeom prst="rect">
            <a:avLst/>
          </a:prstGeom>
        </p:spPr>
      </p:pic>
    </p:spTree>
    <p:extLst>
      <p:ext uri="{BB962C8B-B14F-4D97-AF65-F5344CB8AC3E}">
        <p14:creationId xmlns:p14="http://schemas.microsoft.com/office/powerpoint/2010/main" val="33894681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5"/>
            <a:ext cx="10515600" cy="1325563"/>
          </a:xfrm>
        </p:spPr>
        <p:txBody>
          <a:bodyPr/>
          <a:lstStyle/>
          <a:p>
            <a:r>
              <a:rPr lang="en-GB" b="1" dirty="0" smtClean="0"/>
              <a:t>Scenario 1 (Delay – D)</a:t>
            </a:r>
            <a:endParaRPr lang="en-GB" dirty="0"/>
          </a:p>
        </p:txBody>
      </p:sp>
      <p:sp>
        <p:nvSpPr>
          <p:cNvPr id="7" name="Rectangle 6"/>
          <p:cNvSpPr/>
          <p:nvPr/>
        </p:nvSpPr>
        <p:spPr>
          <a:xfrm>
            <a:off x="485276" y="1690688"/>
            <a:ext cx="5189715" cy="4678204"/>
          </a:xfrm>
          <a:prstGeom prst="rect">
            <a:avLst/>
          </a:prstGeom>
        </p:spPr>
        <p:txBody>
          <a:bodyPr wrap="square">
            <a:spAutoFit/>
          </a:bodyPr>
          <a:lstStyle/>
          <a:p>
            <a:pPr>
              <a:spcAft>
                <a:spcPts val="600"/>
              </a:spcAft>
            </a:pPr>
            <a:r>
              <a:rPr lang="en-GB" b="1" dirty="0" smtClean="0"/>
              <a:t>LATEST EVENTS (PRELIMINARY SITUATION of DELAY):</a:t>
            </a:r>
          </a:p>
          <a:p>
            <a:r>
              <a:rPr lang="en-GB" dirty="0" smtClean="0"/>
              <a:t>- Your A11 A12 have occupied positions and are ready to open fire when ENY enters the open area. </a:t>
            </a:r>
          </a:p>
          <a:p>
            <a:r>
              <a:rPr lang="en-GB" dirty="0" smtClean="0"/>
              <a:t>- A13 is in RES area with A14 and PLT paramedic. </a:t>
            </a:r>
          </a:p>
          <a:p>
            <a:r>
              <a:rPr lang="en-GB" dirty="0" smtClean="0"/>
              <a:t>- You have sent one battle pair from A13 to man the observation post VP1. </a:t>
            </a:r>
          </a:p>
          <a:p>
            <a:r>
              <a:rPr lang="en-GB" dirty="0" smtClean="0"/>
              <a:t>- The minefield 001 has been moved to readiness level 2. </a:t>
            </a:r>
          </a:p>
          <a:p>
            <a:r>
              <a:rPr lang="en-GB" dirty="0" smtClean="0"/>
              <a:t>- In PANDA you have kneeling positions, in ZEBRA, your squad commanders have only shown the positions to the soldiers, but there are no preparations made. </a:t>
            </a:r>
          </a:p>
          <a:p>
            <a:pPr>
              <a:spcAft>
                <a:spcPts val="600"/>
              </a:spcAft>
            </a:pPr>
            <a:r>
              <a:rPr lang="en-GB" dirty="0" smtClean="0"/>
              <a:t>- North of your positions is located BN L90 observation post. </a:t>
            </a:r>
          </a:p>
          <a:p>
            <a:pPr>
              <a:spcAft>
                <a:spcPts val="600"/>
              </a:spcAft>
            </a:pPr>
            <a:r>
              <a:rPr lang="en-GB" dirty="0" smtClean="0"/>
              <a:t>- You are located just behind A12 together with FCT and radio operator.</a:t>
            </a:r>
            <a:endParaRPr lang="en-GB" dirty="0"/>
          </a:p>
        </p:txBody>
      </p:sp>
      <p:pic>
        <p:nvPicPr>
          <p:cNvPr id="8" name="Picture 7"/>
          <p:cNvPicPr>
            <a:picLocks noChangeAspect="1"/>
          </p:cNvPicPr>
          <p:nvPr/>
        </p:nvPicPr>
        <p:blipFill>
          <a:blip r:embed="rId3"/>
          <a:stretch>
            <a:fillRect/>
          </a:stretch>
        </p:blipFill>
        <p:spPr>
          <a:xfrm>
            <a:off x="5674991" y="1690688"/>
            <a:ext cx="6031733" cy="4606181"/>
          </a:xfrm>
          <a:prstGeom prst="rect">
            <a:avLst/>
          </a:prstGeom>
        </p:spPr>
      </p:pic>
    </p:spTree>
    <p:extLst>
      <p:ext uri="{BB962C8B-B14F-4D97-AF65-F5344CB8AC3E}">
        <p14:creationId xmlns:p14="http://schemas.microsoft.com/office/powerpoint/2010/main" val="930303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(Delay – D)</a:t>
            </a:r>
            <a:endParaRPr lang="en-GB" dirty="0"/>
          </a:p>
        </p:txBody>
      </p:sp>
      <p:sp>
        <p:nvSpPr>
          <p:cNvPr id="4" name="Rectangle 3"/>
          <p:cNvSpPr/>
          <p:nvPr/>
        </p:nvSpPr>
        <p:spPr>
          <a:xfrm>
            <a:off x="838200" y="1690688"/>
            <a:ext cx="10515600" cy="1200329"/>
          </a:xfrm>
          <a:prstGeom prst="rect">
            <a:avLst/>
          </a:prstGeom>
        </p:spPr>
        <p:txBody>
          <a:bodyPr wrap="square">
            <a:spAutoFit/>
          </a:bodyPr>
          <a:lstStyle/>
          <a:p>
            <a:r>
              <a:rPr lang="en-GB" dirty="0" smtClean="0"/>
              <a:t>You are located just behind A12 together with FCT and radio operator. All additional information you need to solve the first test you get from the video you are about to see now. Feel free to take notes.</a:t>
            </a:r>
          </a:p>
          <a:p>
            <a:endParaRPr lang="en-GB" dirty="0" smtClean="0"/>
          </a:p>
          <a:p>
            <a:r>
              <a:rPr lang="en-GB" dirty="0" smtClean="0"/>
              <a:t>Video of D1 (link)</a:t>
            </a:r>
            <a:endParaRPr lang="en-GB" dirty="0"/>
          </a:p>
        </p:txBody>
      </p:sp>
    </p:spTree>
    <p:extLst>
      <p:ext uri="{BB962C8B-B14F-4D97-AF65-F5344CB8AC3E}">
        <p14:creationId xmlns:p14="http://schemas.microsoft.com/office/powerpoint/2010/main" val="3595146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0195" y="5539929"/>
            <a:ext cx="11998677" cy="1261884"/>
          </a:xfrm>
          <a:prstGeom prst="rect">
            <a:avLst/>
          </a:prstGeom>
          <a:noFill/>
        </p:spPr>
        <p:txBody>
          <a:bodyPr wrap="square">
            <a:spAutoFit/>
          </a:bodyPr>
          <a:lstStyle/>
          <a:p>
            <a:r>
              <a:rPr lang="en-GB" sz="2800" dirty="0" smtClean="0"/>
              <a:t>DELAY (D1)</a:t>
            </a:r>
          </a:p>
          <a:p>
            <a:pPr lvl="1"/>
            <a:endParaRPr lang="en-GB" sz="2000" dirty="0" smtClean="0"/>
          </a:p>
          <a:p>
            <a:r>
              <a:rPr lang="en-GB" sz="2800" dirty="0" smtClean="0"/>
              <a:t>1 (very poor), 2 (poor), 3 (rather poor), 4 (rather good), 5 (good) or 6 (very good)</a:t>
            </a:r>
            <a:endParaRPr lang="en-GB" sz="2800" dirty="0">
              <a:solidFill>
                <a:srgbClr val="FF0000"/>
              </a:solidFill>
            </a:endParaRPr>
          </a:p>
        </p:txBody>
      </p:sp>
      <p:sp>
        <p:nvSpPr>
          <p:cNvPr id="9" name="Title 1"/>
          <p:cNvSpPr>
            <a:spLocks noGrp="1"/>
          </p:cNvSpPr>
          <p:nvPr>
            <p:ph type="title"/>
          </p:nvPr>
        </p:nvSpPr>
        <p:spPr>
          <a:xfrm>
            <a:off x="838200" y="365125"/>
            <a:ext cx="10515600" cy="1325563"/>
          </a:xfrm>
        </p:spPr>
        <p:txBody>
          <a:bodyPr/>
          <a:lstStyle/>
          <a:p>
            <a:r>
              <a:rPr lang="en-GB" b="1" dirty="0" smtClean="0"/>
              <a:t>Scenario 1 (Delay – D)</a:t>
            </a:r>
            <a:endParaRPr lang="en-GB" dirty="0"/>
          </a:p>
        </p:txBody>
      </p:sp>
      <p:pic>
        <p:nvPicPr>
          <p:cNvPr id="11" name="Picture 10"/>
          <p:cNvPicPr>
            <a:picLocks noChangeAspect="1"/>
          </p:cNvPicPr>
          <p:nvPr/>
        </p:nvPicPr>
        <p:blipFill>
          <a:blip r:embed="rId3"/>
          <a:stretch>
            <a:fillRect/>
          </a:stretch>
        </p:blipFill>
        <p:spPr>
          <a:xfrm>
            <a:off x="239245" y="1374651"/>
            <a:ext cx="6046173" cy="4222386"/>
          </a:xfrm>
          <a:prstGeom prst="rect">
            <a:avLst/>
          </a:prstGeom>
        </p:spPr>
      </p:pic>
      <p:pic>
        <p:nvPicPr>
          <p:cNvPr id="3" name="Picture 2"/>
          <p:cNvPicPr>
            <a:picLocks noChangeAspect="1"/>
          </p:cNvPicPr>
          <p:nvPr/>
        </p:nvPicPr>
        <p:blipFill>
          <a:blip r:embed="rId4"/>
          <a:stretch>
            <a:fillRect/>
          </a:stretch>
        </p:blipFill>
        <p:spPr>
          <a:xfrm>
            <a:off x="6232874" y="1374652"/>
            <a:ext cx="5601574" cy="4281890"/>
          </a:xfrm>
          <a:prstGeom prst="rect">
            <a:avLst/>
          </a:prstGeom>
        </p:spPr>
      </p:pic>
    </p:spTree>
    <p:extLst>
      <p:ext uri="{BB962C8B-B14F-4D97-AF65-F5344CB8AC3E}">
        <p14:creationId xmlns:p14="http://schemas.microsoft.com/office/powerpoint/2010/main" val="95883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(Delay – D)</a:t>
            </a:r>
            <a:endParaRPr lang="en-GB" dirty="0"/>
          </a:p>
        </p:txBody>
      </p:sp>
      <p:sp>
        <p:nvSpPr>
          <p:cNvPr id="4" name="Rectangle 3"/>
          <p:cNvSpPr/>
          <p:nvPr/>
        </p:nvSpPr>
        <p:spPr>
          <a:xfrm>
            <a:off x="838200" y="1690688"/>
            <a:ext cx="10515600" cy="1200329"/>
          </a:xfrm>
          <a:prstGeom prst="rect">
            <a:avLst/>
          </a:prstGeom>
        </p:spPr>
        <p:txBody>
          <a:bodyPr wrap="square">
            <a:spAutoFit/>
          </a:bodyPr>
          <a:lstStyle/>
          <a:p>
            <a:r>
              <a:rPr lang="en-GB" dirty="0" smtClean="0"/>
              <a:t>You are still walking towards A11 positions. All additional information you need to solve the second test you get from the video you are about to see now. Feel free to take notes.</a:t>
            </a:r>
          </a:p>
          <a:p>
            <a:endParaRPr lang="en-GB" dirty="0" smtClean="0"/>
          </a:p>
          <a:p>
            <a:r>
              <a:rPr lang="en-GB" dirty="0" smtClean="0"/>
              <a:t>Video of D2 (link)</a:t>
            </a:r>
            <a:endParaRPr lang="en-GB" dirty="0"/>
          </a:p>
        </p:txBody>
      </p:sp>
    </p:spTree>
    <p:extLst>
      <p:ext uri="{BB962C8B-B14F-4D97-AF65-F5344CB8AC3E}">
        <p14:creationId xmlns:p14="http://schemas.microsoft.com/office/powerpoint/2010/main" val="3446093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0195" y="5539929"/>
            <a:ext cx="11998677" cy="1261884"/>
          </a:xfrm>
          <a:prstGeom prst="rect">
            <a:avLst/>
          </a:prstGeom>
          <a:noFill/>
        </p:spPr>
        <p:txBody>
          <a:bodyPr wrap="square">
            <a:spAutoFit/>
          </a:bodyPr>
          <a:lstStyle/>
          <a:p>
            <a:r>
              <a:rPr lang="en-GB" sz="2800" dirty="0" smtClean="0"/>
              <a:t>DELAY (D1)</a:t>
            </a:r>
          </a:p>
          <a:p>
            <a:pPr lvl="1"/>
            <a:endParaRPr lang="en-GB" sz="2000" dirty="0" smtClean="0"/>
          </a:p>
          <a:p>
            <a:r>
              <a:rPr lang="en-GB" sz="2800" dirty="0" smtClean="0"/>
              <a:t>1 (very poor), 2 (poor), 3 (rather poor), 4 (rather good), 5 (good) or 6 (very good)</a:t>
            </a:r>
            <a:endParaRPr lang="en-GB" sz="2800" dirty="0">
              <a:solidFill>
                <a:srgbClr val="FF0000"/>
              </a:solidFill>
            </a:endParaRPr>
          </a:p>
        </p:txBody>
      </p:sp>
      <p:sp>
        <p:nvSpPr>
          <p:cNvPr id="9" name="Title 1"/>
          <p:cNvSpPr>
            <a:spLocks noGrp="1"/>
          </p:cNvSpPr>
          <p:nvPr>
            <p:ph type="title"/>
          </p:nvPr>
        </p:nvSpPr>
        <p:spPr>
          <a:xfrm>
            <a:off x="838200" y="365125"/>
            <a:ext cx="10515600" cy="1325563"/>
          </a:xfrm>
        </p:spPr>
        <p:txBody>
          <a:bodyPr/>
          <a:lstStyle/>
          <a:p>
            <a:r>
              <a:rPr lang="en-GB" b="1" dirty="0" smtClean="0"/>
              <a:t>Scenario 1 (Delay – D)</a:t>
            </a:r>
            <a:endParaRPr lang="en-GB" dirty="0"/>
          </a:p>
        </p:txBody>
      </p:sp>
      <p:pic>
        <p:nvPicPr>
          <p:cNvPr id="10" name="Picture 9"/>
          <p:cNvPicPr>
            <a:picLocks noChangeAspect="1"/>
          </p:cNvPicPr>
          <p:nvPr/>
        </p:nvPicPr>
        <p:blipFill>
          <a:blip r:embed="rId3"/>
          <a:stretch>
            <a:fillRect/>
          </a:stretch>
        </p:blipFill>
        <p:spPr>
          <a:xfrm>
            <a:off x="239245" y="1374651"/>
            <a:ext cx="6046173" cy="4222386"/>
          </a:xfrm>
          <a:prstGeom prst="rect">
            <a:avLst/>
          </a:prstGeom>
        </p:spPr>
      </p:pic>
      <p:pic>
        <p:nvPicPr>
          <p:cNvPr id="11" name="Picture 10"/>
          <p:cNvPicPr>
            <a:picLocks noChangeAspect="1"/>
          </p:cNvPicPr>
          <p:nvPr/>
        </p:nvPicPr>
        <p:blipFill>
          <a:blip r:embed="rId4"/>
          <a:stretch>
            <a:fillRect/>
          </a:stretch>
        </p:blipFill>
        <p:spPr>
          <a:xfrm>
            <a:off x="6232874" y="1374652"/>
            <a:ext cx="5601574" cy="4281890"/>
          </a:xfrm>
          <a:prstGeom prst="rect">
            <a:avLst/>
          </a:prstGeom>
        </p:spPr>
      </p:pic>
    </p:spTree>
    <p:extLst>
      <p:ext uri="{BB962C8B-B14F-4D97-AF65-F5344CB8AC3E}">
        <p14:creationId xmlns:p14="http://schemas.microsoft.com/office/powerpoint/2010/main" val="599621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1019</TotalTime>
  <Words>915</Words>
  <Application>Microsoft Macintosh PowerPoint</Application>
  <PresentationFormat>Widescreen</PresentationFormat>
  <Paragraphs>72</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Calibri Light</vt:lpstr>
      <vt:lpstr>Arial</vt:lpstr>
      <vt:lpstr>Office Theme</vt:lpstr>
      <vt:lpstr>Situational Judgement Test for measuring military tactical decision making skills</vt:lpstr>
      <vt:lpstr>Scenario 1 (Delay – D)</vt:lpstr>
      <vt:lpstr>Scenario 1 (Delay – D)</vt:lpstr>
      <vt:lpstr>Scenario 1 (Delay – D)</vt:lpstr>
      <vt:lpstr>Scenario 1 (Delay – D)</vt:lpstr>
      <vt:lpstr>Scenario 1 (Delay – D)</vt:lpstr>
      <vt:lpstr>Scenario 1 (Delay – D)</vt:lpstr>
      <vt:lpstr>Scenario 1 (Delay – D)</vt:lpstr>
      <vt:lpstr>Scenario 1 (Delay – D)</vt:lpstr>
    </vt:vector>
  </TitlesOfParts>
  <Company>MIL</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Olukorrapõhised otsustustestid</dc:title>
  <dc:creator>Robert Rajaste</dc:creator>
  <cp:lastModifiedBy>Margus Pedaste</cp:lastModifiedBy>
  <cp:revision>75</cp:revision>
  <dcterms:created xsi:type="dcterms:W3CDTF">2017-06-11T08:40:37Z</dcterms:created>
  <dcterms:modified xsi:type="dcterms:W3CDTF">2018-05-29T17:41:38Z</dcterms:modified>
</cp:coreProperties>
</file>