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7" r:id="rId4"/>
    <p:sldId id="278" r:id="rId5"/>
    <p:sldId id="283" r:id="rId6"/>
    <p:sldId id="281" r:id="rId7"/>
    <p:sldId id="279" r:id="rId8"/>
    <p:sldId id="284" r:id="rId9"/>
    <p:sldId id="282" r:id="rId10"/>
    <p:sldId id="285" r:id="rId11"/>
    <p:sldId id="287" r:id="rId12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80" autoAdjust="0"/>
    <p:restoredTop sz="85089" autoAdjust="0"/>
  </p:normalViewPr>
  <p:slideViewPr>
    <p:cSldViewPr snapToGrid="0">
      <p:cViewPr varScale="1">
        <p:scale>
          <a:sx n="80" d="100"/>
          <a:sy n="80" d="100"/>
        </p:scale>
        <p:origin x="1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E8D5E-8EF5-4ABF-A2E6-BAC26D604C41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18ACE-D6FD-460B-B922-ED71F341886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05653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 smtClean="0"/>
              <a:t>General</a:t>
            </a:r>
            <a:r>
              <a:rPr lang="et-EE" baseline="0" dirty="0" smtClean="0"/>
              <a:t> </a:t>
            </a:r>
            <a:r>
              <a:rPr lang="et-EE" baseline="0" dirty="0" err="1" smtClean="0"/>
              <a:t>scenario</a:t>
            </a:r>
            <a:r>
              <a:rPr lang="et-EE" baseline="0" dirty="0" smtClean="0"/>
              <a:t>.</a:t>
            </a:r>
            <a:endParaRPr lang="et-EE" dirty="0" smtClean="0"/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45136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General</a:t>
            </a:r>
            <a:r>
              <a:rPr lang="en-GB" baseline="0" noProof="0" dirty="0" smtClean="0"/>
              <a:t> scenario.</a:t>
            </a:r>
            <a:endParaRPr lang="en-GB" noProof="0" dirty="0" smtClean="0"/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52316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General</a:t>
            </a:r>
            <a:r>
              <a:rPr lang="en-GB" baseline="0" noProof="0" dirty="0" smtClean="0"/>
              <a:t> scenario.</a:t>
            </a:r>
            <a:endParaRPr lang="en-GB" noProof="0" dirty="0" smtClean="0"/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70743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General</a:t>
            </a:r>
            <a:r>
              <a:rPr lang="en-GB" baseline="0" noProof="0" dirty="0" smtClean="0"/>
              <a:t> scenario.</a:t>
            </a:r>
            <a:endParaRPr lang="en-GB" noProof="0" dirty="0" smtClean="0"/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9662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General</a:t>
            </a:r>
            <a:r>
              <a:rPr lang="en-GB" baseline="0" noProof="0" dirty="0" smtClean="0"/>
              <a:t> scenario. </a:t>
            </a:r>
            <a:r>
              <a:rPr lang="en-GB" noProof="0" dirty="0" smtClean="0"/>
              <a:t>Please hand</a:t>
            </a:r>
            <a:r>
              <a:rPr lang="en-GB" baseline="0" noProof="0" dirty="0" smtClean="0"/>
              <a:t> out the printed version of the 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 introduction and give the respondents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few minutes to read it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paper will be available </a:t>
            </a:r>
            <a:r>
              <a:rPr lang="et-EE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respondents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till the end of the D scenario (until the end of solving the continuous situation).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respondents have read the PDF introduction then proceed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Phase 1 and open the next slide for that.</a:t>
            </a:r>
            <a:endParaRPr lang="en-GB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1442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 smtClean="0"/>
              <a:t>Phase 1. Introduce</a:t>
            </a:r>
            <a:r>
              <a:rPr lang="en-GB" baseline="0" noProof="0" dirty="0" smtClean="0"/>
              <a:t> the information on the slide and then proceed to the next slide to introduce the initial situation.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72691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Phase 1. Introduce</a:t>
            </a:r>
            <a:r>
              <a:rPr lang="en-GB" baseline="0" noProof="0" dirty="0" smtClean="0"/>
              <a:t> the information on the slide and then </a:t>
            </a:r>
            <a:r>
              <a:rPr lang="en-GB" noProof="0" dirty="0" smtClean="0"/>
              <a:t>hand</a:t>
            </a:r>
            <a:r>
              <a:rPr lang="en-GB" baseline="0" noProof="0" dirty="0" smtClean="0"/>
              <a:t> out the printed version of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 version of D1 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give the respondents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few minutes to read it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t-EE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respondents that they should proceed to the next phase (phase 2) when they are ready for that. </a:t>
            </a:r>
            <a:r>
              <a:rPr lang="en-GB" baseline="0" noProof="0" dirty="0" smtClean="0"/>
              <a:t>Proceed to the next slide that should be presented throughout phase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40751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Phase 2. This slide should be presented when the respondents</a:t>
            </a:r>
            <a:r>
              <a:rPr lang="en-US" baseline="0" noProof="0" dirty="0" smtClean="0"/>
              <a:t> are solving the initial situation.</a:t>
            </a:r>
          </a:p>
          <a:p>
            <a:r>
              <a:rPr lang="en-US" baseline="0" noProof="0" dirty="0" smtClean="0"/>
              <a:t>It is important to highlight that “1” is the worst option and ”6” the best one so that the respondent</a:t>
            </a:r>
            <a:r>
              <a:rPr lang="et-EE" baseline="0" noProof="0" dirty="0" smtClean="0"/>
              <a:t>s</a:t>
            </a:r>
            <a:r>
              <a:rPr lang="en-US" baseline="0" noProof="0" dirty="0" smtClean="0"/>
              <a:t> would not mix them up.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78640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 smtClean="0"/>
              <a:t>Phase 3. Introduce</a:t>
            </a:r>
            <a:r>
              <a:rPr lang="en-GB" baseline="0" noProof="0" dirty="0" smtClean="0"/>
              <a:t> the information on the slide and then proceed to the next slide to introduce the continuous situation.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86543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Phase 3. Introduce</a:t>
            </a:r>
            <a:r>
              <a:rPr lang="en-GB" baseline="0" noProof="0" dirty="0" smtClean="0"/>
              <a:t> the information on the slide and then </a:t>
            </a:r>
            <a:r>
              <a:rPr lang="en-GB" noProof="0" dirty="0" smtClean="0"/>
              <a:t>hand</a:t>
            </a:r>
            <a:r>
              <a:rPr lang="en-GB" baseline="0" noProof="0" dirty="0" smtClean="0"/>
              <a:t> out the printed version of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 version of D2 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give the respondents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few minutes to read it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t-EE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respondents that they should proceed to the next phase (phase 4) when they are ready for that. </a:t>
            </a:r>
            <a:r>
              <a:rPr lang="en-GB" baseline="0" noProof="0" dirty="0" smtClean="0"/>
              <a:t>Proceed to the next slide that should be presented throughout phase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4863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Phase 4. This slide should be presented when the respondents</a:t>
            </a:r>
            <a:r>
              <a:rPr lang="en-US" baseline="0" noProof="0" dirty="0" smtClean="0"/>
              <a:t> are solving the continuous situation.</a:t>
            </a:r>
          </a:p>
          <a:p>
            <a:r>
              <a:rPr lang="en-US" baseline="0" noProof="0" dirty="0" smtClean="0"/>
              <a:t>It is important to highlight that “1” is the worst option and ”6” the best one so that the respondent</a:t>
            </a:r>
            <a:r>
              <a:rPr lang="et-EE" baseline="0" noProof="0" dirty="0" smtClean="0"/>
              <a:t>s</a:t>
            </a:r>
            <a:r>
              <a:rPr lang="en-US" baseline="0" noProof="0" dirty="0" smtClean="0"/>
              <a:t> would not mix them up.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22935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3224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968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0932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2524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9408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49307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1775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8713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87234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365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4344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9031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Situational Judgement Test for measuring military tactical decision making skills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t-EE" dirty="0" smtClean="0"/>
              <a:t>DELAY</a:t>
            </a:r>
          </a:p>
          <a:p>
            <a:r>
              <a:rPr lang="et-EE" dirty="0" smtClean="0"/>
              <a:t>PAPER VERSION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02597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Scenario 1 </a:t>
            </a:r>
            <a:r>
              <a:rPr lang="en-GB" b="1" dirty="0" smtClean="0"/>
              <a:t>(</a:t>
            </a:r>
            <a:r>
              <a:rPr lang="et-EE" b="1" dirty="0" err="1" smtClean="0"/>
              <a:t>Delay</a:t>
            </a:r>
            <a:r>
              <a:rPr lang="en-GB" b="1" dirty="0" smtClean="0"/>
              <a:t> </a:t>
            </a:r>
            <a:r>
              <a:rPr lang="en-GB" b="1" dirty="0"/>
              <a:t>– </a:t>
            </a:r>
            <a:r>
              <a:rPr lang="en-GB" b="1" dirty="0" smtClean="0"/>
              <a:t>D</a:t>
            </a:r>
            <a:r>
              <a:rPr lang="en-GB" b="1" dirty="0"/>
              <a:t>)</a:t>
            </a:r>
            <a:endParaRPr lang="et-EE" dirty="0"/>
          </a:p>
        </p:txBody>
      </p:sp>
      <p:sp>
        <p:nvSpPr>
          <p:cNvPr id="8" name="Rectangle 7"/>
          <p:cNvSpPr/>
          <p:nvPr/>
        </p:nvSpPr>
        <p:spPr>
          <a:xfrm>
            <a:off x="838200" y="1513264"/>
            <a:ext cx="3814011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ROLE:</a:t>
            </a:r>
          </a:p>
          <a:p>
            <a:r>
              <a:rPr lang="et-EE" dirty="0" smtClean="0"/>
              <a:t>- </a:t>
            </a:r>
            <a:r>
              <a:rPr lang="en-US" dirty="0" smtClean="0"/>
              <a:t>You </a:t>
            </a:r>
            <a:r>
              <a:rPr lang="en-US" dirty="0"/>
              <a:t>are the commander of 1. INF PLT from A. infantry COY. </a:t>
            </a:r>
            <a:endParaRPr lang="et-EE" dirty="0" smtClean="0"/>
          </a:p>
          <a:p>
            <a:r>
              <a:rPr lang="et-EE" dirty="0" smtClean="0"/>
              <a:t>- </a:t>
            </a:r>
            <a:r>
              <a:rPr lang="en-US" dirty="0" smtClean="0"/>
              <a:t>You </a:t>
            </a:r>
            <a:r>
              <a:rPr lang="en-US" dirty="0"/>
              <a:t>have been attached with FCT from Mortar PLT and 30 AT MINES</a:t>
            </a:r>
            <a:r>
              <a:rPr lang="en-US" dirty="0" smtClean="0"/>
              <a:t>. </a:t>
            </a:r>
            <a:endParaRPr lang="et-EE" dirty="0" smtClean="0"/>
          </a:p>
          <a:p>
            <a:r>
              <a:rPr lang="et-EE" dirty="0" smtClean="0"/>
              <a:t>- </a:t>
            </a:r>
            <a:r>
              <a:rPr lang="en-US" dirty="0" smtClean="0"/>
              <a:t>Fire </a:t>
            </a:r>
            <a:r>
              <a:rPr lang="en-US" dirty="0"/>
              <a:t>support is provided by COY organic mortar PLT (81mm), BN organic MORTAR BATTERY (120mm</a:t>
            </a:r>
            <a:r>
              <a:rPr lang="en-US" dirty="0" smtClean="0"/>
              <a:t>).</a:t>
            </a:r>
            <a:endParaRPr lang="et-EE" dirty="0" smtClean="0"/>
          </a:p>
          <a:p>
            <a:pPr>
              <a:spcAft>
                <a:spcPts val="600"/>
              </a:spcAft>
            </a:pPr>
            <a:r>
              <a:rPr lang="et-EE" dirty="0" smtClean="0"/>
              <a:t>- </a:t>
            </a:r>
            <a:r>
              <a:rPr lang="en-GB" dirty="0"/>
              <a:t>MEDEVAC is provided by MED PLT from LOG COY</a:t>
            </a:r>
            <a:r>
              <a:rPr lang="en-GB" dirty="0" smtClean="0"/>
              <a:t>.</a:t>
            </a:r>
            <a:endParaRPr lang="et-EE" dirty="0" smtClean="0"/>
          </a:p>
          <a:p>
            <a:r>
              <a:rPr lang="en-US" b="1" dirty="0"/>
              <a:t>ORGANIC STRUCTURE OF YOUR PLATOON</a:t>
            </a:r>
            <a:r>
              <a:rPr lang="en-US" b="1" dirty="0" smtClean="0"/>
              <a:t>:</a:t>
            </a:r>
            <a:endParaRPr lang="et-EE" b="1" dirty="0" smtClean="0"/>
          </a:p>
          <a:p>
            <a:r>
              <a:rPr lang="et-EE" dirty="0" smtClean="0"/>
              <a:t>-</a:t>
            </a:r>
            <a:r>
              <a:rPr lang="en-US" dirty="0" smtClean="0"/>
              <a:t> Your </a:t>
            </a:r>
            <a:r>
              <a:rPr lang="en-US" dirty="0"/>
              <a:t>PLTY is 100% complete and equipped according to manning table and equipment</a:t>
            </a:r>
            <a:r>
              <a:rPr lang="en-US" dirty="0" smtClean="0"/>
              <a:t>.</a:t>
            </a:r>
            <a:endParaRPr lang="et-EE" dirty="0"/>
          </a:p>
          <a:p>
            <a:r>
              <a:rPr lang="et-EE" smtClean="0"/>
              <a:t>- </a:t>
            </a:r>
            <a:r>
              <a:rPr lang="en-GB" smtClean="0"/>
              <a:t>In </a:t>
            </a:r>
            <a:r>
              <a:rPr lang="en-GB" dirty="0"/>
              <a:t>addition to </a:t>
            </a:r>
            <a:r>
              <a:rPr lang="en-GB" dirty="0" smtClean="0"/>
              <a:t>that</a:t>
            </a:r>
            <a:r>
              <a:rPr lang="et-EE" dirty="0" smtClean="0"/>
              <a:t>,</a:t>
            </a:r>
            <a:r>
              <a:rPr lang="en-GB" dirty="0" smtClean="0"/>
              <a:t> </a:t>
            </a:r>
            <a:r>
              <a:rPr lang="en-GB" dirty="0"/>
              <a:t>your A14 has 10 AT MINES, 0,5 DOS of CLASS 5 and </a:t>
            </a:r>
            <a:r>
              <a:rPr lang="en-GB" dirty="0" smtClean="0"/>
              <a:t>chainsaw</a:t>
            </a:r>
            <a:r>
              <a:rPr lang="en-GB" dirty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367" y="1796632"/>
            <a:ext cx="6545092" cy="419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(Delay – 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3701716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/>
              <a:t>GENERAL SITUATION: </a:t>
            </a:r>
            <a:endParaRPr lang="en-GB" dirty="0" smtClean="0"/>
          </a:p>
          <a:p>
            <a:r>
              <a:rPr lang="en-GB" dirty="0" smtClean="0"/>
              <a:t>- DATE: 29MAY2017.</a:t>
            </a:r>
          </a:p>
          <a:p>
            <a:r>
              <a:rPr lang="en-GB" dirty="0" smtClean="0"/>
              <a:t>- TIME: 13.30.</a:t>
            </a:r>
          </a:p>
          <a:p>
            <a:r>
              <a:rPr lang="en-GB" dirty="0" smtClean="0"/>
              <a:t>- WEATHER: The weather is clear, no precipitation, the visibility is good, the average temperature is 18 degrees.</a:t>
            </a:r>
          </a:p>
          <a:p>
            <a:r>
              <a:rPr lang="en-GB" dirty="0" smtClean="0"/>
              <a:t>- TERRAIN: your AOR is covered with mixed forest, where the maximum observation distances do not exceed 75 m. There are also some small open areas.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916" y="1379621"/>
            <a:ext cx="7331088" cy="518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1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(Delay – 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61474" y="1498184"/>
            <a:ext cx="4365856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/>
              <a:t>MISSION:</a:t>
            </a:r>
          </a:p>
          <a:p>
            <a:r>
              <a:rPr lang="en-GB" dirty="0" smtClean="0"/>
              <a:t>- A COY is to DELAY ENY until 292000MAY2017 in the routes AUDI and VOLVO IOT gain time for BN to prepare defensive positions in PALU area.</a:t>
            </a:r>
          </a:p>
          <a:p>
            <a:r>
              <a:rPr lang="en-GB" dirty="0" smtClean="0"/>
              <a:t>- TASK OF 1.PLT is to DELAY ENY until 292000MAY2017 in the route AUDI IOT gain time for BN defensive positions in PALU area.</a:t>
            </a:r>
          </a:p>
          <a:p>
            <a:r>
              <a:rPr lang="en-GB" dirty="0" smtClean="0"/>
              <a:t>- TASK OF 2.PLT is to DELAY ENY until 292000MAY2017 in the route VOLVO IOT gain time for BN defensive positions in PALU area.</a:t>
            </a:r>
          </a:p>
          <a:p>
            <a:r>
              <a:rPr lang="en-GB" dirty="0" smtClean="0"/>
              <a:t>- 3.PLT is in BN reserve in PALU area.</a:t>
            </a:r>
          </a:p>
          <a:p>
            <a:r>
              <a:rPr lang="en-GB" dirty="0" smtClean="0"/>
              <a:t>You have planned to use positions PANDA and ZEBRA to DELAY ENY. </a:t>
            </a:r>
          </a:p>
          <a:p>
            <a:r>
              <a:rPr lang="en-GB" dirty="0" smtClean="0"/>
              <a:t>- Your PLT cars have been sent to the PALU area already, all the movements between positions have to be made on foot.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456" y="1546309"/>
            <a:ext cx="6795436" cy="474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46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(Delay – 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5276" y="1690688"/>
            <a:ext cx="5189715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/>
              <a:t>LATEST EVENTS (PRELIMINARY SITUATION of DELAY):</a:t>
            </a:r>
          </a:p>
          <a:p>
            <a:r>
              <a:rPr lang="en-GB" dirty="0" smtClean="0"/>
              <a:t>- Your A11 A12 have occupied positions and are ready to open fire when ENY enters the open area. </a:t>
            </a:r>
          </a:p>
          <a:p>
            <a:r>
              <a:rPr lang="en-GB" dirty="0" smtClean="0"/>
              <a:t>- A13 is in RES area with A14 and PLT paramedic. </a:t>
            </a:r>
          </a:p>
          <a:p>
            <a:r>
              <a:rPr lang="en-GB" dirty="0" smtClean="0"/>
              <a:t>- You have sent one battle pair from A13 to man the observation post VP1. </a:t>
            </a:r>
          </a:p>
          <a:p>
            <a:r>
              <a:rPr lang="en-GB" dirty="0" smtClean="0"/>
              <a:t>- The minefield 001 has been moved to readiness level 2. </a:t>
            </a:r>
          </a:p>
          <a:p>
            <a:r>
              <a:rPr lang="en-GB" dirty="0" smtClean="0"/>
              <a:t>- In PANDA you have kneeling positions, in ZEBRA, your squad commanders have only shown the positions to the soldiers, but there are no preparations made. </a:t>
            </a:r>
          </a:p>
          <a:p>
            <a:pPr>
              <a:spcAft>
                <a:spcPts val="600"/>
              </a:spcAft>
            </a:pPr>
            <a:r>
              <a:rPr lang="en-GB" dirty="0" smtClean="0"/>
              <a:t>- North of your positions is located BN L90 observation post. </a:t>
            </a:r>
          </a:p>
          <a:p>
            <a:pPr>
              <a:spcAft>
                <a:spcPts val="600"/>
              </a:spcAft>
            </a:pPr>
            <a:r>
              <a:rPr lang="en-GB" dirty="0" smtClean="0"/>
              <a:t>- You are located just behind A12 together with FCT and radio operator.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991" y="1690688"/>
            <a:ext cx="6031733" cy="460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0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(Delay – 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Now you will see a PowerPoint slide of the initial situation (D1); after that you will get all the same information and additional information about radio transmissions on paper.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51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(Delay – 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495300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/>
              <a:t>LATEST EVENTS (INITIAL SITUATION 1) of DELAY:</a:t>
            </a:r>
          </a:p>
          <a:p>
            <a:r>
              <a:rPr lang="en-GB" dirty="0" smtClean="0"/>
              <a:t>- You are currently located in the A12 position and looking through the binoculars at the landscape in front of you.</a:t>
            </a:r>
          </a:p>
          <a:p>
            <a:r>
              <a:rPr lang="en-GB" dirty="0" smtClean="0"/>
              <a:t>- You see A14 soldiers in their positions when you look right or left. </a:t>
            </a:r>
          </a:p>
          <a:p>
            <a:r>
              <a:rPr lang="en-GB" dirty="0" smtClean="0"/>
              <a:t>- While looking at the landscape in front of you, you get the following information through the radio (please read from paper).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690688"/>
            <a:ext cx="5738285" cy="440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0195" y="5539929"/>
            <a:ext cx="1199867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 smtClean="0"/>
              <a:t>DELAY (D1)</a:t>
            </a:r>
          </a:p>
          <a:p>
            <a:pPr lvl="1"/>
            <a:endParaRPr lang="en-GB" sz="2000" dirty="0" smtClean="0"/>
          </a:p>
          <a:p>
            <a:r>
              <a:rPr lang="en-GB" sz="2800" dirty="0" smtClean="0"/>
              <a:t>1 (very poor), 2 (poor), 3 (rather poor), 4 (rather good), 5 (good) or 6 (very good)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 smtClean="0"/>
              <a:t>Scenario 1 (Delay – D)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588" y="1390693"/>
            <a:ext cx="5479113" cy="4206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415" y="1374651"/>
            <a:ext cx="6046173" cy="42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3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(Delay – 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Now you will see a PowerPoint slide of the continuous situation (D2); after that, you will get all the same information and additional information about radio transmissions on paper.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09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(Delay – 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199" y="1690688"/>
            <a:ext cx="4600075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/>
              <a:t>LATEST EVENTS (CONTINUOUS SITUATION 2) of DELAY:</a:t>
            </a:r>
          </a:p>
          <a:p>
            <a:r>
              <a:rPr lang="en-GB" dirty="0" smtClean="0"/>
              <a:t>- You are still walking towards A11 positions; before you reach them, you get the following information through the radio (please read from paper).</a:t>
            </a:r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2505" y="1690687"/>
            <a:ext cx="5949684" cy="455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6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0195" y="5555971"/>
            <a:ext cx="1199867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 smtClean="0"/>
              <a:t>DELAY (D2)</a:t>
            </a:r>
          </a:p>
          <a:p>
            <a:pPr lvl="1"/>
            <a:endParaRPr lang="en-GB" sz="2000" dirty="0" smtClean="0"/>
          </a:p>
          <a:p>
            <a:r>
              <a:rPr lang="en-GB" sz="2800" dirty="0" smtClean="0"/>
              <a:t>1 (very poor), 2 (poor), 3 (rather poor), 4 (rather good), 5 (good) or 6 (very good)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 smtClean="0"/>
              <a:t>Scenario 1 (Delay – D)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76" y="1273005"/>
            <a:ext cx="6047756" cy="42187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776" y="1224879"/>
            <a:ext cx="5984011" cy="458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6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</TotalTime>
  <Words>1118</Words>
  <Application>Microsoft Macintosh PowerPoint</Application>
  <PresentationFormat>Widescreen</PresentationFormat>
  <Paragraphs>80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Calibri Light</vt:lpstr>
      <vt:lpstr>Arial</vt:lpstr>
      <vt:lpstr>Office Theme</vt:lpstr>
      <vt:lpstr>Situational Judgement Test for measuring military tactical decision making skills</vt:lpstr>
      <vt:lpstr>Scenario 1 (Delay – D)</vt:lpstr>
      <vt:lpstr>Scenario 1 (Delay – D)</vt:lpstr>
      <vt:lpstr>Scenario 1 (Delay – D)</vt:lpstr>
      <vt:lpstr>Scenario 1 (Delay – D)</vt:lpstr>
      <vt:lpstr>Scenario 1 (Delay – D)</vt:lpstr>
      <vt:lpstr>Scenario 1 (Delay – D)</vt:lpstr>
      <vt:lpstr>Scenario 1 (Delay – D)</vt:lpstr>
      <vt:lpstr>Scenario 1 (Delay – D)</vt:lpstr>
      <vt:lpstr>Scenario 1 (Delay – D)</vt:lpstr>
      <vt:lpstr>Scenario 1 (Delay – D)</vt:lpstr>
    </vt:vector>
  </TitlesOfParts>
  <Company>MIL</Company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Olukorrapõhised otsustustestid</dc:title>
  <dc:creator>Robert Rajaste</dc:creator>
  <cp:lastModifiedBy>Margus Pedaste</cp:lastModifiedBy>
  <cp:revision>89</cp:revision>
  <dcterms:created xsi:type="dcterms:W3CDTF">2017-06-11T08:40:37Z</dcterms:created>
  <dcterms:modified xsi:type="dcterms:W3CDTF">2018-05-29T17:40:25Z</dcterms:modified>
</cp:coreProperties>
</file>