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73" r:id="rId3"/>
    <p:sldId id="275" r:id="rId4"/>
    <p:sldId id="276" r:id="rId5"/>
    <p:sldId id="277" r:id="rId6"/>
    <p:sldId id="278" r:id="rId7"/>
    <p:sldId id="279" r:id="rId8"/>
    <p:sldId id="263" r:id="rId9"/>
    <p:sldId id="264" r:id="rId10"/>
    <p:sldId id="265" r:id="rId11"/>
    <p:sldId id="266" r:id="rId12"/>
    <p:sldId id="292" r:id="rId13"/>
    <p:sldId id="267" r:id="rId14"/>
    <p:sldId id="268" r:id="rId15"/>
    <p:sldId id="291" r:id="rId16"/>
    <p:sldId id="272" r:id="rId17"/>
    <p:sldId id="293" r:id="rId18"/>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702" y="-3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C83B6B-8A0A-4089-9EAF-15EE34517340}" type="datetimeFigureOut">
              <a:rPr lang="et-EE" smtClean="0"/>
              <a:t>6.04.2018</a:t>
            </a:fld>
            <a:endParaRPr lang="et-E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EE77BC-54AC-4CED-98CA-9664AAD38ED2}" type="slidenum">
              <a:rPr lang="et-EE" smtClean="0"/>
              <a:t>‹#›</a:t>
            </a:fld>
            <a:endParaRPr lang="et-EE"/>
          </a:p>
        </p:txBody>
      </p:sp>
    </p:spTree>
    <p:extLst>
      <p:ext uri="{BB962C8B-B14F-4D97-AF65-F5344CB8AC3E}">
        <p14:creationId xmlns:p14="http://schemas.microsoft.com/office/powerpoint/2010/main" val="785517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9617F26-5BFB-476F-BD9F-7D7D9565344B}" type="slidenum">
              <a:rPr lang="en-GB" smtClean="0">
                <a:latin typeface="Times New Roman" pitchFamily="18" charset="0"/>
              </a:rPr>
              <a:pPr fontAlgn="base">
                <a:spcBef>
                  <a:spcPct val="0"/>
                </a:spcBef>
                <a:spcAft>
                  <a:spcPct val="0"/>
                </a:spcAft>
                <a:defRPr/>
              </a:pPr>
              <a:t>4</a:t>
            </a:fld>
            <a:endParaRPr lang="en-GB" smtClean="0">
              <a:latin typeface="Times New Roman" pitchFamily="18" charset="0"/>
            </a:endParaRPr>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t-EE" altLang="et-EE" smtClean="0"/>
              <a:t>EL maades teostatud uurimus on eelistanud nimetust seenior.</a:t>
            </a:r>
          </a:p>
          <a:p>
            <a:pPr eaLnBrk="1" hangingPunct="1">
              <a:spcBef>
                <a:spcPct val="0"/>
              </a:spcBef>
            </a:pPr>
            <a:r>
              <a:rPr lang="et-EE" altLang="et-EE" smtClean="0"/>
              <a:t>Pensionäriks saadakse teatud kronoloogilises vanuses ja seaduses ettenähtud korrale-seega eakad on kõik pensionärid ja kõik pensionärid pole mitte eakad (ehk siis üle 75+)</a:t>
            </a:r>
            <a:endParaRPr lang="en-GB" altLang="et-E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7B10A93A-3955-4725-A111-1697B8CE5FD6}" type="slidenum">
              <a:rPr lang="en-GB" smtClean="0">
                <a:latin typeface="Times New Roman" pitchFamily="18" charset="0"/>
              </a:rPr>
              <a:pPr fontAlgn="base">
                <a:spcBef>
                  <a:spcPct val="0"/>
                </a:spcBef>
                <a:spcAft>
                  <a:spcPct val="0"/>
                </a:spcAft>
                <a:defRPr/>
              </a:pPr>
              <a:t>5</a:t>
            </a:fld>
            <a:endParaRPr lang="en-GB" smtClean="0">
              <a:latin typeface="Times New Roman" pitchFamily="18" charset="0"/>
            </a:endParaRP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t-EE" altLang="et-EE" sz="1000" smtClean="0"/>
              <a:t>* UNESCO jaotus 65-75 noored vanad(pigem sotsiaalne vananemin). </a:t>
            </a:r>
          </a:p>
          <a:p>
            <a:pPr eaLnBrk="1" hangingPunct="1">
              <a:spcBef>
                <a:spcPct val="0"/>
              </a:spcBef>
            </a:pPr>
            <a:r>
              <a:rPr lang="et-EE" altLang="et-EE" sz="1000" smtClean="0"/>
              <a:t>75-85 vanad ja 85 ja vanemad on väga vanad</a:t>
            </a:r>
          </a:p>
          <a:p>
            <a:pPr eaLnBrk="1" hangingPunct="1">
              <a:spcBef>
                <a:spcPct val="0"/>
              </a:spcBef>
              <a:buFontTx/>
              <a:buChar char="•"/>
            </a:pPr>
            <a:r>
              <a:rPr lang="et-EE" altLang="et-EE" sz="1000" smtClean="0"/>
              <a:t>Individuaalne vananemise protsess läbib inimese elukaare jooksul teatud eluetapid- meenutage inimese arengut ja arengupsühholoogiat.</a:t>
            </a:r>
          </a:p>
          <a:p>
            <a:pPr eaLnBrk="1" hangingPunct="1">
              <a:spcBef>
                <a:spcPct val="0"/>
              </a:spcBef>
              <a:buFontTx/>
              <a:buChar char="•"/>
            </a:pPr>
            <a:r>
              <a:rPr lang="et-EE" altLang="et-EE" sz="1000" smtClean="0"/>
              <a:t>Kronoloogilist vanust on lihte määratleda: kooliküps, abiellumisküps, pensioniiga</a:t>
            </a:r>
          </a:p>
          <a:p>
            <a:pPr eaLnBrk="1" hangingPunct="1">
              <a:spcBef>
                <a:spcPct val="0"/>
              </a:spcBef>
              <a:buFontTx/>
              <a:buChar char="•"/>
            </a:pPr>
            <a:r>
              <a:rPr lang="et-EE" altLang="et-EE" sz="1000" b="1" smtClean="0"/>
              <a:t>Funktsionaalne vanus</a:t>
            </a:r>
            <a:r>
              <a:rPr lang="et-EE" altLang="et-EE" sz="1000" smtClean="0"/>
              <a:t> – lähtutakse sellest, milliseid füüsilisi, sotsiaalseid ja psühholoogilisi funktsioone inimene täidab sõltuvalt oma bioloogilisest küpsemisest. Siin on olulised ka individuaalsed erinevused. Eakatel vähem kohustusi kui keskealistel/tööjõus inimestel</a:t>
            </a:r>
          </a:p>
          <a:p>
            <a:pPr eaLnBrk="1" hangingPunct="1">
              <a:spcBef>
                <a:spcPct val="0"/>
              </a:spcBef>
              <a:buFontTx/>
              <a:buChar char="•"/>
            </a:pPr>
            <a:r>
              <a:rPr lang="et-EE" altLang="et-EE" sz="1000" b="1" smtClean="0"/>
              <a:t>Sotsiaalne vanus</a:t>
            </a:r>
            <a:r>
              <a:rPr lang="et-EE" altLang="et-EE" sz="1000" smtClean="0"/>
              <a:t> – määravaks inimese osavõtt ühiskondlikust elust, milliseid rolle ta omab ja kuhu gruppidesse ta kuulub. Väga palju suhtes sotsiaalse süsteemiga ja vananeva indiviidiga. Rollid ja nendele erinevad ootused, erinev sotsiaalne positsioon. Erinevused kultuurides (psühholoogiline ja bioloogiline on sarnasemad). Kui biol ja kronol. On konkreetsem, siis siin on olemus keerukam. Vahekord ajaga, sõpradega, töökaaslastega.</a:t>
            </a:r>
          </a:p>
          <a:p>
            <a:pPr eaLnBrk="1" hangingPunct="1">
              <a:spcBef>
                <a:spcPct val="0"/>
              </a:spcBef>
            </a:pPr>
            <a:r>
              <a:rPr lang="et-EE" altLang="et-EE" sz="1000" smtClean="0"/>
              <a:t>Ka bio-psüühhosotsiaalne lähenemine, kus biol. vanus seab piirid meie sotsiaalsele vanadusele- ei saa lapsi sünnitada</a:t>
            </a:r>
          </a:p>
          <a:p>
            <a:pPr eaLnBrk="1" hangingPunct="1">
              <a:spcBef>
                <a:spcPct val="0"/>
              </a:spcBef>
              <a:buFontTx/>
              <a:buChar char="•"/>
            </a:pPr>
            <a:r>
              <a:rPr lang="et-EE" altLang="et-EE" sz="1000" b="1" smtClean="0"/>
              <a:t>Bioloogiline vanus</a:t>
            </a:r>
            <a:r>
              <a:rPr lang="et-EE" altLang="et-EE" sz="1000" smtClean="0"/>
              <a:t> – looduslike protsesside ringkäigust kehas- muutustest organismis, nahk kortsuline, juuksed hallid ja hõredad – silmaga nähtavad</a:t>
            </a:r>
          </a:p>
          <a:p>
            <a:pPr eaLnBrk="1" hangingPunct="1">
              <a:spcBef>
                <a:spcPct val="0"/>
              </a:spcBef>
              <a:buFontTx/>
              <a:buChar char="•"/>
            </a:pPr>
            <a:r>
              <a:rPr lang="et-EE" altLang="et-EE" sz="1000" b="1" smtClean="0"/>
              <a:t>Psühholoogiline vanus- </a:t>
            </a:r>
            <a:r>
              <a:rPr lang="et-EE" altLang="et-EE" sz="1000" smtClean="0"/>
              <a:t>muutused isiksuses, tunnetusprotsessides, õppimises, mälus, tähelepanus, motivatsioonis. Olulised individuaalsed ja keskkondlikud faktorid, mõju avaldavad ka bioloogilised muutused</a:t>
            </a:r>
          </a:p>
          <a:p>
            <a:pPr eaLnBrk="1" hangingPunct="1">
              <a:spcBef>
                <a:spcPct val="0"/>
              </a:spcBef>
              <a:buFontTx/>
              <a:buChar char="•"/>
            </a:pPr>
            <a:r>
              <a:rPr lang="et-EE" altLang="et-EE" sz="1000" b="1" smtClean="0"/>
              <a:t>NÄITEKS:</a:t>
            </a:r>
            <a:r>
              <a:rPr lang="et-EE" altLang="et-EE" sz="1000" smtClean="0"/>
              <a:t> Omavahel tihedalt seotud- halva nägemise tõttu (biol. Muutus) võib eakal raskedada suutmatust lugeda ja juhtida autot (funktsionaalne muutus) ja see omakorda võib tingida sotsiaalse tagasitõmbumise ja ka väheneva heaolu (sotsiaalne ja psühholoogiline)</a:t>
            </a:r>
          </a:p>
          <a:p>
            <a:pPr eaLnBrk="1" hangingPunct="1">
              <a:spcBef>
                <a:spcPct val="0"/>
              </a:spcBef>
              <a:buFontTx/>
              <a:buChar char="•"/>
            </a:pPr>
            <a:r>
              <a:rPr lang="et-EE" altLang="et-EE" sz="1000" b="1" smtClean="0"/>
              <a:t>SUBJEKTIIVNE  </a:t>
            </a:r>
            <a:r>
              <a:rPr lang="et-EE" altLang="et-EE" sz="1000" smtClean="0"/>
              <a:t>vanus – isiku enda meelevaldne käsitlus</a:t>
            </a:r>
          </a:p>
          <a:p>
            <a:pPr eaLnBrk="1" hangingPunct="1">
              <a:spcBef>
                <a:spcPct val="0"/>
              </a:spcBef>
              <a:buFontTx/>
              <a:buChar char="•"/>
            </a:pPr>
            <a:endParaRPr lang="et-EE" altLang="et-EE" sz="1000" smtClean="0"/>
          </a:p>
          <a:p>
            <a:pPr eaLnBrk="1" hangingPunct="1">
              <a:spcBef>
                <a:spcPct val="0"/>
              </a:spcBef>
            </a:pPr>
            <a:endParaRPr lang="en-GB" altLang="et-EE" sz="10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t-E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t-EE"/>
          </a:p>
        </p:txBody>
      </p:sp>
      <p:sp>
        <p:nvSpPr>
          <p:cNvPr id="4" name="Date Placeholder 3"/>
          <p:cNvSpPr>
            <a:spLocks noGrp="1"/>
          </p:cNvSpPr>
          <p:nvPr>
            <p:ph type="dt" sz="half" idx="10"/>
          </p:nvPr>
        </p:nvSpPr>
        <p:spPr/>
        <p:txBody>
          <a:bodyPr/>
          <a:lstStyle/>
          <a:p>
            <a:fld id="{57E0386B-1AA6-4A15-8B1B-D0852B378667}" type="datetimeFigureOut">
              <a:rPr lang="et-EE" smtClean="0"/>
              <a:t>6.04.2018</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3335367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10"/>
          </p:nvPr>
        </p:nvSpPr>
        <p:spPr/>
        <p:txBody>
          <a:bodyPr/>
          <a:lstStyle/>
          <a:p>
            <a:fld id="{57E0386B-1AA6-4A15-8B1B-D0852B378667}" type="datetimeFigureOut">
              <a:rPr lang="et-EE" smtClean="0"/>
              <a:t>6.04.2018</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340861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t-E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10"/>
          </p:nvPr>
        </p:nvSpPr>
        <p:spPr/>
        <p:txBody>
          <a:bodyPr/>
          <a:lstStyle/>
          <a:p>
            <a:fld id="{57E0386B-1AA6-4A15-8B1B-D0852B378667}" type="datetimeFigureOut">
              <a:rPr lang="et-EE" smtClean="0"/>
              <a:t>6.04.2018</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96382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31913" y="404813"/>
            <a:ext cx="7126287" cy="790575"/>
          </a:xfrm>
        </p:spPr>
        <p:txBody>
          <a:bodyPr/>
          <a:lstStyle/>
          <a:p>
            <a:r>
              <a:rPr lang="en-US" smtClean="0"/>
              <a:t>Click to edit Master title style</a:t>
            </a:r>
            <a:endParaRPr lang="et-EE"/>
          </a:p>
        </p:txBody>
      </p:sp>
      <p:sp>
        <p:nvSpPr>
          <p:cNvPr id="3" name="ClipArt Placeholder 2"/>
          <p:cNvSpPr>
            <a:spLocks noGrp="1"/>
          </p:cNvSpPr>
          <p:nvPr>
            <p:ph type="clipArt" sz="half" idx="1"/>
          </p:nvPr>
        </p:nvSpPr>
        <p:spPr>
          <a:xfrm>
            <a:off x="1116013" y="1628775"/>
            <a:ext cx="3594100" cy="4475163"/>
          </a:xfrm>
        </p:spPr>
        <p:txBody>
          <a:bodyPr rtlCol="0">
            <a:normAutofit/>
          </a:bodyPr>
          <a:lstStyle/>
          <a:p>
            <a:pPr lvl="0"/>
            <a:endParaRPr lang="et-EE" noProof="0" smtClean="0"/>
          </a:p>
        </p:txBody>
      </p:sp>
      <p:sp>
        <p:nvSpPr>
          <p:cNvPr id="4" name="Text Placeholder 3"/>
          <p:cNvSpPr>
            <a:spLocks noGrp="1"/>
          </p:cNvSpPr>
          <p:nvPr>
            <p:ph type="body" sz="half" idx="2"/>
          </p:nvPr>
        </p:nvSpPr>
        <p:spPr>
          <a:xfrm>
            <a:off x="4862513" y="1628775"/>
            <a:ext cx="3595687" cy="4475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5" name="Rectangle 4"/>
          <p:cNvSpPr>
            <a:spLocks noGrp="1" noChangeArrowheads="1"/>
          </p:cNvSpPr>
          <p:nvPr>
            <p:ph type="dt" sz="half" idx="10"/>
          </p:nvPr>
        </p:nvSpPr>
        <p:spPr/>
        <p:txBody>
          <a:bodyPr/>
          <a:lstStyle>
            <a:lvl1pPr>
              <a:defRPr/>
            </a:lvl1pPr>
          </a:lstStyle>
          <a:p>
            <a:pPr>
              <a:defRPr/>
            </a:pPr>
            <a:endParaRPr lang="et-EE"/>
          </a:p>
        </p:txBody>
      </p:sp>
      <p:sp>
        <p:nvSpPr>
          <p:cNvPr id="6" name="Rectangle 5"/>
          <p:cNvSpPr>
            <a:spLocks noGrp="1" noChangeArrowheads="1"/>
          </p:cNvSpPr>
          <p:nvPr>
            <p:ph type="ftr" sz="quarter" idx="11"/>
          </p:nvPr>
        </p:nvSpPr>
        <p:spPr/>
        <p:txBody>
          <a:bodyPr/>
          <a:lstStyle>
            <a:lvl1pPr>
              <a:defRPr/>
            </a:lvl1pPr>
          </a:lstStyle>
          <a:p>
            <a:pPr>
              <a:defRPr/>
            </a:pPr>
            <a:endParaRPr lang="et-EE"/>
          </a:p>
        </p:txBody>
      </p:sp>
      <p:sp>
        <p:nvSpPr>
          <p:cNvPr id="7" name="Rectangle 6"/>
          <p:cNvSpPr>
            <a:spLocks noGrp="1" noChangeArrowheads="1"/>
          </p:cNvSpPr>
          <p:nvPr>
            <p:ph type="sldNum" sz="quarter" idx="12"/>
          </p:nvPr>
        </p:nvSpPr>
        <p:spPr/>
        <p:txBody>
          <a:bodyPr/>
          <a:lstStyle>
            <a:lvl1pPr>
              <a:defRPr/>
            </a:lvl1pPr>
          </a:lstStyle>
          <a:p>
            <a:pPr>
              <a:defRPr/>
            </a:pPr>
            <a:fld id="{2A1F8E9A-DE5E-48A4-87D4-AEF06472F148}" type="slidenum">
              <a:rPr lang="en-GB"/>
              <a:pPr>
                <a:defRPr/>
              </a:pPr>
              <a:t>‹#›</a:t>
            </a:fld>
            <a:endParaRPr lang="en-GB"/>
          </a:p>
        </p:txBody>
      </p:sp>
    </p:spTree>
    <p:extLst>
      <p:ext uri="{BB962C8B-B14F-4D97-AF65-F5344CB8AC3E}">
        <p14:creationId xmlns:p14="http://schemas.microsoft.com/office/powerpoint/2010/main" val="113092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10"/>
          </p:nvPr>
        </p:nvSpPr>
        <p:spPr/>
        <p:txBody>
          <a:bodyPr/>
          <a:lstStyle/>
          <a:p>
            <a:fld id="{57E0386B-1AA6-4A15-8B1B-D0852B378667}" type="datetimeFigureOut">
              <a:rPr lang="et-EE" smtClean="0"/>
              <a:t>6.04.2018</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929177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t-E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E0386B-1AA6-4A15-8B1B-D0852B378667}" type="datetimeFigureOut">
              <a:rPr lang="et-EE" smtClean="0"/>
              <a:t>6.04.2018</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260210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5" name="Date Placeholder 4"/>
          <p:cNvSpPr>
            <a:spLocks noGrp="1"/>
          </p:cNvSpPr>
          <p:nvPr>
            <p:ph type="dt" sz="half" idx="10"/>
          </p:nvPr>
        </p:nvSpPr>
        <p:spPr/>
        <p:txBody>
          <a:bodyPr/>
          <a:lstStyle/>
          <a:p>
            <a:fld id="{57E0386B-1AA6-4A15-8B1B-D0852B378667}" type="datetimeFigureOut">
              <a:rPr lang="et-EE" smtClean="0"/>
              <a:t>6.04.2018</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179851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t-E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7" name="Date Placeholder 6"/>
          <p:cNvSpPr>
            <a:spLocks noGrp="1"/>
          </p:cNvSpPr>
          <p:nvPr>
            <p:ph type="dt" sz="half" idx="10"/>
          </p:nvPr>
        </p:nvSpPr>
        <p:spPr/>
        <p:txBody>
          <a:bodyPr/>
          <a:lstStyle/>
          <a:p>
            <a:fld id="{57E0386B-1AA6-4A15-8B1B-D0852B378667}" type="datetimeFigureOut">
              <a:rPr lang="et-EE" smtClean="0"/>
              <a:t>6.04.2018</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4289326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Date Placeholder 2"/>
          <p:cNvSpPr>
            <a:spLocks noGrp="1"/>
          </p:cNvSpPr>
          <p:nvPr>
            <p:ph type="dt" sz="half" idx="10"/>
          </p:nvPr>
        </p:nvSpPr>
        <p:spPr/>
        <p:txBody>
          <a:bodyPr/>
          <a:lstStyle/>
          <a:p>
            <a:fld id="{57E0386B-1AA6-4A15-8B1B-D0852B378667}" type="datetimeFigureOut">
              <a:rPr lang="et-EE" smtClean="0"/>
              <a:t>6.04.2018</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3974428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E0386B-1AA6-4A15-8B1B-D0852B378667}" type="datetimeFigureOut">
              <a:rPr lang="et-EE" smtClean="0"/>
              <a:t>6.04.2018</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390437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t-E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E0386B-1AA6-4A15-8B1B-D0852B378667}" type="datetimeFigureOut">
              <a:rPr lang="et-EE" smtClean="0"/>
              <a:t>6.04.2018</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507370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t-E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E0386B-1AA6-4A15-8B1B-D0852B378667}" type="datetimeFigureOut">
              <a:rPr lang="et-EE" smtClean="0"/>
              <a:t>6.04.2018</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BD35B709-90E6-4EF7-8773-4D58F74A960B}" type="slidenum">
              <a:rPr lang="et-EE" smtClean="0"/>
              <a:t>‹#›</a:t>
            </a:fld>
            <a:endParaRPr lang="et-EE"/>
          </a:p>
        </p:txBody>
      </p:sp>
    </p:spTree>
    <p:extLst>
      <p:ext uri="{BB962C8B-B14F-4D97-AF65-F5344CB8AC3E}">
        <p14:creationId xmlns:p14="http://schemas.microsoft.com/office/powerpoint/2010/main" val="1972518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t-E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0386B-1AA6-4A15-8B1B-D0852B378667}" type="datetimeFigureOut">
              <a:rPr lang="et-EE" smtClean="0"/>
              <a:t>6.04.2018</a:t>
            </a:fld>
            <a:endParaRPr lang="et-E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5B709-90E6-4EF7-8773-4D58F74A960B}" type="slidenum">
              <a:rPr lang="et-EE" smtClean="0"/>
              <a:t>‹#›</a:t>
            </a:fld>
            <a:endParaRPr lang="et-EE"/>
          </a:p>
        </p:txBody>
      </p:sp>
    </p:spTree>
    <p:extLst>
      <p:ext uri="{BB962C8B-B14F-4D97-AF65-F5344CB8AC3E}">
        <p14:creationId xmlns:p14="http://schemas.microsoft.com/office/powerpoint/2010/main" val="2410849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arhiiv.err.ee/guid/20150504131550701000300112290E2BA238B440000009708B00000D0F01681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who.int/ageing/active_ageing/e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tlu.ee/public/SHAR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t-EE" altLang="et-EE" dirty="0" smtClean="0"/>
              <a:t>Aktiivsena vananemisest</a:t>
            </a:r>
          </a:p>
        </p:txBody>
      </p:sp>
      <p:sp>
        <p:nvSpPr>
          <p:cNvPr id="2051" name="Rectangle 3"/>
          <p:cNvSpPr>
            <a:spLocks noGrp="1" noChangeArrowheads="1"/>
          </p:cNvSpPr>
          <p:nvPr>
            <p:ph type="subTitle" idx="1"/>
          </p:nvPr>
        </p:nvSpPr>
        <p:spPr/>
        <p:txBody>
          <a:bodyPr rtlCol="0">
            <a:normAutofit/>
          </a:bodyPr>
          <a:lstStyle/>
          <a:p>
            <a:pPr eaLnBrk="1" fontAlgn="auto" hangingPunct="1">
              <a:spcAft>
                <a:spcPts val="0"/>
              </a:spcAft>
              <a:buFont typeface="Arial" panose="020B0604020202020204" pitchFamily="34" charset="0"/>
              <a:buNone/>
              <a:defRPr/>
            </a:pPr>
            <a:r>
              <a:rPr lang="et-EE" dirty="0" err="1" smtClean="0"/>
              <a:t>Reeli</a:t>
            </a:r>
            <a:r>
              <a:rPr lang="et-EE" dirty="0" smtClean="0"/>
              <a:t> </a:t>
            </a:r>
            <a:r>
              <a:rPr lang="et-EE" dirty="0" err="1" smtClean="0"/>
              <a:t>Sirotkina</a:t>
            </a:r>
            <a:endParaRPr lang="et-EE" dirty="0" smtClean="0"/>
          </a:p>
          <a:p>
            <a:pPr eaLnBrk="1" fontAlgn="auto" hangingPunct="1">
              <a:spcAft>
                <a:spcPts val="0"/>
              </a:spcAft>
              <a:buFont typeface="Arial" panose="020B0604020202020204" pitchFamily="34" charset="0"/>
              <a:buNone/>
              <a:defRPr/>
            </a:pPr>
            <a:r>
              <a:rPr lang="et-EE" sz="2400" dirty="0"/>
              <a:t>s</a:t>
            </a:r>
            <a:r>
              <a:rPr lang="et-EE" sz="2400" dirty="0" smtClean="0"/>
              <a:t>otsiaaltöö assistent, TÜ</a:t>
            </a:r>
          </a:p>
          <a:p>
            <a:pPr eaLnBrk="1" fontAlgn="auto" hangingPunct="1">
              <a:spcAft>
                <a:spcPts val="0"/>
              </a:spcAft>
              <a:buFont typeface="Arial" panose="020B0604020202020204" pitchFamily="34" charset="0"/>
              <a:buNone/>
              <a:defRPr/>
            </a:pPr>
            <a:r>
              <a:rPr lang="et-EE" sz="2400" dirty="0"/>
              <a:t>s</a:t>
            </a:r>
            <a:r>
              <a:rPr lang="et-EE" sz="2400" dirty="0" smtClean="0"/>
              <a:t>otsiaaltöö lektor, TLÜ</a:t>
            </a:r>
          </a:p>
        </p:txBody>
      </p:sp>
    </p:spTree>
    <p:extLst>
      <p:ext uri="{BB962C8B-B14F-4D97-AF65-F5344CB8AC3E}">
        <p14:creationId xmlns:p14="http://schemas.microsoft.com/office/powerpoint/2010/main" val="1515692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t-EE" altLang="et-EE" sz="4000" dirty="0" smtClean="0"/>
              <a:t>Sotsiaalpsühholoogiast pärit vananemise käsitlus</a:t>
            </a:r>
          </a:p>
        </p:txBody>
      </p:sp>
      <p:sp>
        <p:nvSpPr>
          <p:cNvPr id="11267" name="Rectangle 3"/>
          <p:cNvSpPr>
            <a:spLocks noGrp="1" noChangeArrowheads="1"/>
          </p:cNvSpPr>
          <p:nvPr>
            <p:ph type="body" idx="1"/>
          </p:nvPr>
        </p:nvSpPr>
        <p:spPr/>
        <p:txBody>
          <a:bodyPr/>
          <a:lstStyle/>
          <a:p>
            <a:pPr eaLnBrk="1" hangingPunct="1">
              <a:lnSpc>
                <a:spcPct val="80000"/>
              </a:lnSpc>
            </a:pPr>
            <a:r>
              <a:rPr lang="et-EE" altLang="et-EE" sz="2400" dirty="0" smtClean="0"/>
              <a:t>Rolliteooria - inimese elus 2 suurimat valikut: elukaaslane ja töökoht. Mõlemad on seotud rollidega: töötaja ja abikaasa. Vananedes need rollid muutuvad: pensioniiga, lesestumine (</a:t>
            </a:r>
            <a:r>
              <a:rPr lang="et-EE" altLang="et-EE" sz="2400" dirty="0" err="1" smtClean="0"/>
              <a:t>Strib</a:t>
            </a:r>
            <a:r>
              <a:rPr lang="et-EE" altLang="et-EE" sz="2400" dirty="0" smtClean="0"/>
              <a:t> ja </a:t>
            </a:r>
            <a:r>
              <a:rPr lang="et-EE" altLang="et-EE" sz="2400" dirty="0" err="1" smtClean="0"/>
              <a:t>Schneider</a:t>
            </a:r>
            <a:r>
              <a:rPr lang="et-EE" altLang="et-EE" sz="2400" dirty="0" smtClean="0"/>
              <a:t>, 1973)</a:t>
            </a:r>
          </a:p>
          <a:p>
            <a:pPr eaLnBrk="1" hangingPunct="1">
              <a:lnSpc>
                <a:spcPct val="80000"/>
              </a:lnSpc>
            </a:pPr>
            <a:r>
              <a:rPr lang="et-EE" altLang="et-EE" sz="2400" dirty="0" smtClean="0"/>
              <a:t>Tagasitõmbumise (ingl k </a:t>
            </a:r>
            <a:r>
              <a:rPr lang="et-EE" altLang="et-EE" sz="2400" i="1" dirty="0" err="1" smtClean="0"/>
              <a:t>disengagement</a:t>
            </a:r>
            <a:r>
              <a:rPr lang="et-EE" altLang="et-EE" sz="2400" dirty="0" smtClean="0"/>
              <a:t>) teooria </a:t>
            </a:r>
            <a:r>
              <a:rPr lang="et-EE" altLang="et-EE" sz="2400" i="1" dirty="0" smtClean="0"/>
              <a:t>(</a:t>
            </a:r>
            <a:r>
              <a:rPr lang="et-EE" altLang="et-EE" sz="2400" i="1" dirty="0" err="1" smtClean="0"/>
              <a:t>Cumming</a:t>
            </a:r>
            <a:r>
              <a:rPr lang="et-EE" altLang="et-EE" sz="2400" i="1" dirty="0" smtClean="0"/>
              <a:t> and Henry, 1961)</a:t>
            </a:r>
            <a:r>
              <a:rPr lang="et-EE" altLang="et-EE" sz="2400" dirty="0" smtClean="0"/>
              <a:t> – rollide kadumisega ka aktiivsus ühiskonnas väheneb. Eakas pole enam nii seotud sotsiaalsete rollidega, kuid ta kohaneb. Lähtub sotsiaalsetest süsteemidest. Need rollid antakse edasi noortele, tõmbutakse sisemaailma.</a:t>
            </a:r>
          </a:p>
          <a:p>
            <a:pPr eaLnBrk="1" hangingPunct="1">
              <a:lnSpc>
                <a:spcPct val="80000"/>
              </a:lnSpc>
              <a:buFontTx/>
              <a:buNone/>
            </a:pPr>
            <a:r>
              <a:rPr lang="et-EE" altLang="et-EE" sz="2400" dirty="0" smtClean="0"/>
              <a:t>Kriitika: ei arvesta muutusi meie tänapäevases elukorralduses. Võib ka hoolitseda lastelaste eest tööl käies ja ka materiaalselt toetades. Eakad kulutavad reisimisele palju aega.</a:t>
            </a:r>
          </a:p>
        </p:txBody>
      </p:sp>
    </p:spTree>
    <p:extLst>
      <p:ext uri="{BB962C8B-B14F-4D97-AF65-F5344CB8AC3E}">
        <p14:creationId xmlns:p14="http://schemas.microsoft.com/office/powerpoint/2010/main" val="3909082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t-EE" altLang="et-EE" smtClean="0"/>
              <a:t>Aktiivsuse teooria</a:t>
            </a:r>
          </a:p>
        </p:txBody>
      </p:sp>
      <p:sp>
        <p:nvSpPr>
          <p:cNvPr id="12291" name="Rectangle 3"/>
          <p:cNvSpPr>
            <a:spLocks noGrp="1" noChangeArrowheads="1"/>
          </p:cNvSpPr>
          <p:nvPr>
            <p:ph type="body" idx="1"/>
          </p:nvPr>
        </p:nvSpPr>
        <p:spPr/>
        <p:txBody>
          <a:bodyPr>
            <a:normAutofit fontScale="85000" lnSpcReduction="10000"/>
          </a:bodyPr>
          <a:lstStyle/>
          <a:p>
            <a:pPr eaLnBrk="1" hangingPunct="1"/>
            <a:r>
              <a:rPr lang="et-EE" altLang="et-EE" dirty="0" smtClean="0"/>
              <a:t>Inimesed on õnnelikumad ja enam eluga rahul, kui jäävad aktiivseks ühiskonna liikmeks. Vabatahtlik töö, usuorganisatsioonid, surve-grupid, kuulumine ühendustesse.</a:t>
            </a:r>
          </a:p>
          <a:p>
            <a:r>
              <a:rPr lang="et-EE" dirty="0"/>
              <a:t>Paljud teadlased on selgitanud välja, et rahulolu eluga on seotud sotsiaalse </a:t>
            </a:r>
            <a:r>
              <a:rPr lang="et-EE" dirty="0" smtClean="0"/>
              <a:t>aktiivsuse </a:t>
            </a:r>
            <a:r>
              <a:rPr lang="et-EE" dirty="0"/>
              <a:t>ja integratsiooniga. </a:t>
            </a:r>
            <a:r>
              <a:rPr lang="et-EE" dirty="0" smtClean="0"/>
              <a:t>Thomas </a:t>
            </a:r>
            <a:r>
              <a:rPr lang="et-EE" dirty="0"/>
              <a:t>(1980) </a:t>
            </a:r>
            <a:r>
              <a:rPr lang="et-EE" dirty="0" smtClean="0"/>
              <a:t>väidab</a:t>
            </a:r>
            <a:r>
              <a:rPr lang="et-EE" dirty="0"/>
              <a:t>, </a:t>
            </a:r>
            <a:r>
              <a:rPr lang="et-EE" dirty="0" smtClean="0"/>
              <a:t>et „rahulolu </a:t>
            </a:r>
            <a:r>
              <a:rPr lang="et-EE" dirty="0"/>
              <a:t>saavutatakse juhul kui eakad jäävad aktiivseks </a:t>
            </a:r>
            <a:r>
              <a:rPr lang="et-EE" dirty="0" smtClean="0"/>
              <a:t>igapäevases </a:t>
            </a:r>
            <a:r>
              <a:rPr lang="et-EE" dirty="0"/>
              <a:t>elus“. </a:t>
            </a:r>
            <a:endParaRPr lang="et-EE" dirty="0" smtClean="0"/>
          </a:p>
          <a:p>
            <a:r>
              <a:rPr lang="et-EE" altLang="et-EE" dirty="0" smtClean="0"/>
              <a:t>Seos kontseptsiooniga „tervis“ – tuleb liikuda vaid füüsilisele tervisele rõhu asetamisest emotsionaalsele, vaimsele ja sotsiaalsele tervisele.</a:t>
            </a:r>
          </a:p>
        </p:txBody>
      </p:sp>
    </p:spTree>
    <p:extLst>
      <p:ext uri="{BB962C8B-B14F-4D97-AF65-F5344CB8AC3E}">
        <p14:creationId xmlns:p14="http://schemas.microsoft.com/office/powerpoint/2010/main" val="3354976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Lüüriline kõrvalepõige</a:t>
            </a:r>
            <a:endParaRPr lang="et-EE" dirty="0"/>
          </a:p>
        </p:txBody>
      </p:sp>
      <p:sp>
        <p:nvSpPr>
          <p:cNvPr id="3" name="Content Placeholder 2"/>
          <p:cNvSpPr>
            <a:spLocks noGrp="1"/>
          </p:cNvSpPr>
          <p:nvPr>
            <p:ph idx="1"/>
          </p:nvPr>
        </p:nvSpPr>
        <p:spPr/>
        <p:txBody>
          <a:bodyPr/>
          <a:lstStyle/>
          <a:p>
            <a:r>
              <a:rPr lang="et-EE" dirty="0" smtClean="0"/>
              <a:t>Vaata videot:</a:t>
            </a:r>
          </a:p>
          <a:p>
            <a:r>
              <a:rPr lang="et-EE" u="sng" dirty="0" smtClean="0">
                <a:solidFill>
                  <a:srgbClr val="0000FF"/>
                </a:solidFill>
                <a:uFill>
                  <a:solidFill>
                    <a:srgbClr val="0000FF"/>
                  </a:solidFill>
                </a:uFill>
                <a:hlinkClick r:id="rId2"/>
              </a:rPr>
              <a:t>https://arhiiv.err.ee/guid/20150504131550701000300112290E2BA238B440000009708B00000D0F016816</a:t>
            </a:r>
          </a:p>
          <a:p>
            <a:pPr marL="0" indent="0">
              <a:buNone/>
            </a:pPr>
            <a:endParaRPr lang="et-EE" dirty="0"/>
          </a:p>
        </p:txBody>
      </p:sp>
    </p:spTree>
    <p:extLst>
      <p:ext uri="{BB962C8B-B14F-4D97-AF65-F5344CB8AC3E}">
        <p14:creationId xmlns:p14="http://schemas.microsoft.com/office/powerpoint/2010/main" val="2146117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t-EE" altLang="et-EE" sz="4000" smtClean="0"/>
              <a:t>Jätkuvuse teooria (</a:t>
            </a:r>
            <a:r>
              <a:rPr lang="et-EE" altLang="et-EE" sz="4000" i="1" smtClean="0"/>
              <a:t>continuity theory</a:t>
            </a:r>
            <a:r>
              <a:rPr lang="et-EE" altLang="et-EE" sz="4000" smtClean="0"/>
              <a:t>)</a:t>
            </a:r>
          </a:p>
        </p:txBody>
      </p:sp>
      <p:sp>
        <p:nvSpPr>
          <p:cNvPr id="13315" name="Rectangle 3"/>
          <p:cNvSpPr>
            <a:spLocks noGrp="1" noChangeArrowheads="1"/>
          </p:cNvSpPr>
          <p:nvPr>
            <p:ph type="body" idx="1"/>
          </p:nvPr>
        </p:nvSpPr>
        <p:spPr/>
        <p:txBody>
          <a:bodyPr>
            <a:normAutofit fontScale="85000" lnSpcReduction="20000"/>
          </a:bodyPr>
          <a:lstStyle/>
          <a:p>
            <a:pPr eaLnBrk="1" hangingPunct="1"/>
            <a:r>
              <a:rPr lang="et-EE" altLang="et-EE" dirty="0" smtClean="0"/>
              <a:t>Robert C. </a:t>
            </a:r>
            <a:r>
              <a:rPr lang="et-EE" altLang="et-EE" dirty="0" err="1" smtClean="0"/>
              <a:t>Atchley</a:t>
            </a:r>
            <a:r>
              <a:rPr lang="et-EE" altLang="et-EE" dirty="0" smtClean="0"/>
              <a:t> (1989) järgi on rahul enam need, kes jätkavad eluviisi, mis on neile teada/tuntud oma elukogemusest.</a:t>
            </a:r>
          </a:p>
          <a:p>
            <a:pPr eaLnBrk="1" hangingPunct="1">
              <a:buFontTx/>
              <a:buNone/>
            </a:pPr>
            <a:r>
              <a:rPr lang="et-EE" altLang="et-EE" dirty="0" smtClean="0"/>
              <a:t>Need vanemad inimesed, kes noorena olid rahul iseenese seltskonnaga naudivad seda hilisemas elus ja need, kes soovisid kuuluda gruppi, tahavad seda ka vanemas eas.</a:t>
            </a:r>
          </a:p>
          <a:p>
            <a:r>
              <a:rPr lang="fi-FI" dirty="0" err="1"/>
              <a:t>Jätkuvuse</a:t>
            </a:r>
            <a:r>
              <a:rPr lang="fi-FI" dirty="0"/>
              <a:t> </a:t>
            </a:r>
            <a:r>
              <a:rPr lang="fi-FI" dirty="0" err="1"/>
              <a:t>teooria</a:t>
            </a:r>
            <a:r>
              <a:rPr lang="fi-FI" dirty="0"/>
              <a:t> </a:t>
            </a:r>
            <a:r>
              <a:rPr lang="fi-FI" dirty="0" err="1"/>
              <a:t>kohaselt</a:t>
            </a:r>
            <a:r>
              <a:rPr lang="fi-FI" dirty="0"/>
              <a:t> </a:t>
            </a:r>
            <a:r>
              <a:rPr lang="fi-FI" dirty="0" err="1"/>
              <a:t>vananedes</a:t>
            </a:r>
            <a:r>
              <a:rPr lang="fi-FI" dirty="0"/>
              <a:t> </a:t>
            </a:r>
            <a:r>
              <a:rPr lang="fi-FI" dirty="0" err="1"/>
              <a:t>inimesed</a:t>
            </a:r>
            <a:r>
              <a:rPr lang="fi-FI" dirty="0"/>
              <a:t> </a:t>
            </a:r>
            <a:r>
              <a:rPr lang="fi-FI" dirty="0" err="1" smtClean="0"/>
              <a:t>sisuliselt</a:t>
            </a:r>
            <a:r>
              <a:rPr lang="et-EE" dirty="0" smtClean="0"/>
              <a:t> </a:t>
            </a:r>
            <a:r>
              <a:rPr lang="fi-FI" dirty="0" smtClean="0"/>
              <a:t>ei </a:t>
            </a:r>
            <a:r>
              <a:rPr lang="fi-FI" dirty="0"/>
              <a:t>muutu, </a:t>
            </a:r>
            <a:r>
              <a:rPr lang="fi-FI" dirty="0" err="1"/>
              <a:t>vaid</a:t>
            </a:r>
            <a:r>
              <a:rPr lang="fi-FI" dirty="0"/>
              <a:t> </a:t>
            </a:r>
            <a:r>
              <a:rPr lang="fi-FI" dirty="0" err="1"/>
              <a:t>muutuvad</a:t>
            </a:r>
            <a:r>
              <a:rPr lang="fi-FI" dirty="0"/>
              <a:t> </a:t>
            </a:r>
            <a:r>
              <a:rPr lang="fi-FI" dirty="0" err="1"/>
              <a:t>veelgi</a:t>
            </a:r>
            <a:r>
              <a:rPr lang="fi-FI" dirty="0"/>
              <a:t> </a:t>
            </a:r>
            <a:r>
              <a:rPr lang="fi-FI" dirty="0" err="1"/>
              <a:t>rohkem</a:t>
            </a:r>
            <a:r>
              <a:rPr lang="fi-FI" dirty="0"/>
              <a:t> </a:t>
            </a:r>
            <a:r>
              <a:rPr lang="fi-FI" dirty="0" err="1"/>
              <a:t>selliseks</a:t>
            </a:r>
            <a:r>
              <a:rPr lang="fi-FI" dirty="0"/>
              <a:t> </a:t>
            </a:r>
            <a:r>
              <a:rPr lang="fi-FI" dirty="0" err="1"/>
              <a:t>nagu</a:t>
            </a:r>
            <a:r>
              <a:rPr lang="fi-FI" dirty="0"/>
              <a:t> </a:t>
            </a:r>
            <a:r>
              <a:rPr lang="fi-FI" dirty="0" err="1"/>
              <a:t>nad</a:t>
            </a:r>
            <a:r>
              <a:rPr lang="fi-FI" dirty="0"/>
              <a:t> on alati </a:t>
            </a:r>
            <a:r>
              <a:rPr lang="fi-FI" dirty="0" err="1"/>
              <a:t>olnud</a:t>
            </a:r>
            <a:r>
              <a:rPr lang="fi-FI" dirty="0"/>
              <a:t> (</a:t>
            </a:r>
            <a:r>
              <a:rPr lang="fi-FI" dirty="0" err="1"/>
              <a:t>Minhat</a:t>
            </a:r>
            <a:r>
              <a:rPr lang="fi-FI" dirty="0"/>
              <a:t>, </a:t>
            </a:r>
            <a:r>
              <a:rPr lang="fi-FI" dirty="0" err="1" smtClean="0"/>
              <a:t>Rahmah</a:t>
            </a:r>
            <a:r>
              <a:rPr lang="fi-FI" dirty="0" smtClean="0"/>
              <a:t>,</a:t>
            </a:r>
            <a:r>
              <a:rPr lang="et-EE" dirty="0" smtClean="0"/>
              <a:t> </a:t>
            </a:r>
            <a:r>
              <a:rPr lang="et-EE" dirty="0" err="1" smtClean="0"/>
              <a:t>Khadijah</a:t>
            </a:r>
            <a:r>
              <a:rPr lang="et-EE" dirty="0"/>
              <a:t>, 2013).</a:t>
            </a:r>
            <a:endParaRPr lang="et-EE" altLang="et-EE" dirty="0" smtClean="0"/>
          </a:p>
          <a:p>
            <a:pPr eaLnBrk="1" hangingPunct="1">
              <a:buFontTx/>
              <a:buNone/>
            </a:pPr>
            <a:r>
              <a:rPr lang="et-EE" altLang="et-EE" sz="2400" dirty="0" smtClean="0"/>
              <a:t>Lisaks: vananedes isiksuse omadused muutuvad vähe, nt kohanemisvõime, neurootilisus jms</a:t>
            </a:r>
          </a:p>
          <a:p>
            <a:pPr eaLnBrk="1" hangingPunct="1">
              <a:buFontTx/>
              <a:buNone/>
            </a:pPr>
            <a:endParaRPr lang="et-EE" altLang="et-EE" dirty="0" smtClean="0"/>
          </a:p>
        </p:txBody>
      </p:sp>
    </p:spTree>
    <p:extLst>
      <p:ext uri="{BB962C8B-B14F-4D97-AF65-F5344CB8AC3E}">
        <p14:creationId xmlns:p14="http://schemas.microsoft.com/office/powerpoint/2010/main" val="13610362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t-EE" altLang="et-EE" smtClean="0"/>
              <a:t>Feministlik lähenemine</a:t>
            </a:r>
          </a:p>
        </p:txBody>
      </p:sp>
      <p:sp>
        <p:nvSpPr>
          <p:cNvPr id="14339" name="Rectangle 3"/>
          <p:cNvSpPr>
            <a:spLocks noGrp="1" noChangeArrowheads="1"/>
          </p:cNvSpPr>
          <p:nvPr>
            <p:ph type="body" idx="1"/>
          </p:nvPr>
        </p:nvSpPr>
        <p:spPr/>
        <p:txBody>
          <a:bodyPr/>
          <a:lstStyle/>
          <a:p>
            <a:pPr eaLnBrk="1" hangingPunct="1"/>
            <a:r>
              <a:rPr lang="et-EE" altLang="et-EE" dirty="0" smtClean="0"/>
              <a:t>Vananemist tuleb vaadelda lähtudes soost- tihti puudub soost lähtuv vaatenurk.</a:t>
            </a:r>
          </a:p>
          <a:p>
            <a:pPr eaLnBrk="1" hangingPunct="1"/>
            <a:r>
              <a:rPr lang="et-EE" altLang="et-EE" dirty="0" smtClean="0"/>
              <a:t>Naiste ebavõrdne kohtlemine, kui rääkida hooldamisest, vaesusest, tervisest.</a:t>
            </a:r>
          </a:p>
        </p:txBody>
      </p:sp>
    </p:spTree>
    <p:extLst>
      <p:ext uri="{BB962C8B-B14F-4D97-AF65-F5344CB8AC3E}">
        <p14:creationId xmlns:p14="http://schemas.microsoft.com/office/powerpoint/2010/main" val="392016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Soovitusi edasiseks mõtiskeluks</a:t>
            </a:r>
            <a:endParaRPr lang="et-EE" dirty="0"/>
          </a:p>
        </p:txBody>
      </p:sp>
      <p:sp>
        <p:nvSpPr>
          <p:cNvPr id="3" name="Content Placeholder 2"/>
          <p:cNvSpPr>
            <a:spLocks noGrp="1"/>
          </p:cNvSpPr>
          <p:nvPr>
            <p:ph idx="1"/>
          </p:nvPr>
        </p:nvSpPr>
        <p:spPr/>
        <p:txBody>
          <a:bodyPr>
            <a:normAutofit fontScale="70000" lnSpcReduction="20000"/>
          </a:bodyPr>
          <a:lstStyle/>
          <a:p>
            <a:r>
              <a:rPr lang="et-EE" dirty="0" err="1" smtClean="0"/>
              <a:t>Resilientsuse</a:t>
            </a:r>
            <a:r>
              <a:rPr lang="et-EE" dirty="0" smtClean="0"/>
              <a:t> mõistmine ja mõtestamine. Kuivõrd </a:t>
            </a:r>
            <a:r>
              <a:rPr lang="et-EE" dirty="0" err="1" smtClean="0"/>
              <a:t>resilientne</a:t>
            </a:r>
            <a:r>
              <a:rPr lang="et-EE" dirty="0" smtClean="0"/>
              <a:t> olen?</a:t>
            </a:r>
          </a:p>
          <a:p>
            <a:pPr marL="0" indent="0">
              <a:buNone/>
            </a:pPr>
            <a:r>
              <a:rPr lang="et-EE" dirty="0" smtClean="0"/>
              <a:t>Keskeast üleminek vanemasse </a:t>
            </a:r>
            <a:r>
              <a:rPr lang="et-EE" smtClean="0"/>
              <a:t>ikka</a:t>
            </a:r>
            <a:r>
              <a:rPr lang="et-EE" smtClean="0"/>
              <a:t>.</a:t>
            </a:r>
          </a:p>
          <a:p>
            <a:pPr marL="0" indent="0">
              <a:buNone/>
            </a:pPr>
            <a:endParaRPr lang="et-EE" dirty="0" smtClean="0"/>
          </a:p>
          <a:p>
            <a:pPr lvl="0"/>
            <a:r>
              <a:rPr lang="et-EE" dirty="0"/>
              <a:t>Kuidas sa arvad miks oled elanud nii pika elu?</a:t>
            </a:r>
          </a:p>
          <a:p>
            <a:pPr lvl="0"/>
            <a:r>
              <a:rPr lang="et-EE" dirty="0"/>
              <a:t>Milline on sinu elufilosoofia?</a:t>
            </a:r>
          </a:p>
          <a:p>
            <a:pPr lvl="0"/>
            <a:r>
              <a:rPr lang="et-EE" dirty="0"/>
              <a:t>Kuidas sa kirjeldad oma suhteid lähedast/naabrite/sõpradega?</a:t>
            </a:r>
          </a:p>
          <a:p>
            <a:pPr lvl="0"/>
            <a:r>
              <a:rPr lang="et-EE" dirty="0"/>
              <a:t>Mida sa ette võtad, kui tunned et on raske?</a:t>
            </a:r>
          </a:p>
          <a:p>
            <a:pPr lvl="0"/>
            <a:r>
              <a:rPr lang="et-EE" dirty="0"/>
              <a:t>Mida tähendab sinu jaoks olla terve?</a:t>
            </a:r>
          </a:p>
          <a:p>
            <a:pPr lvl="0"/>
            <a:r>
              <a:rPr lang="et-EE" dirty="0"/>
              <a:t>Kuidas sa tegeled muutustega oma elus?</a:t>
            </a:r>
          </a:p>
          <a:p>
            <a:pPr lvl="0"/>
            <a:r>
              <a:rPr lang="et-EE" dirty="0"/>
              <a:t>Kui rahul oled sa oma eluga?</a:t>
            </a:r>
          </a:p>
          <a:p>
            <a:pPr lvl="0"/>
            <a:r>
              <a:rPr lang="et-EE" dirty="0"/>
              <a:t>Mille üle oled sa kõige uhkem oma elus?</a:t>
            </a:r>
          </a:p>
          <a:p>
            <a:pPr lvl="0"/>
            <a:r>
              <a:rPr lang="et-EE" dirty="0"/>
              <a:t>Kas eluraskustest on võimalik õppida või peab neid lihtsalt taluma?</a:t>
            </a:r>
          </a:p>
          <a:p>
            <a:pPr lvl="0"/>
            <a:r>
              <a:rPr lang="et-EE" dirty="0"/>
              <a:t>Kas stress toob kaasa ka midagi kasulikku?</a:t>
            </a:r>
          </a:p>
          <a:p>
            <a:pPr marL="0" indent="0">
              <a:buNone/>
            </a:pPr>
            <a:endParaRPr lang="et-EE" dirty="0" smtClean="0"/>
          </a:p>
          <a:p>
            <a:endParaRPr lang="et-EE" dirty="0"/>
          </a:p>
        </p:txBody>
      </p:sp>
    </p:spTree>
    <p:extLst>
      <p:ext uri="{BB962C8B-B14F-4D97-AF65-F5344CB8AC3E}">
        <p14:creationId xmlns:p14="http://schemas.microsoft.com/office/powerpoint/2010/main" val="4573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t-EE" dirty="0" smtClean="0"/>
              <a:t>Miks on vanemad inimesed üldiselt õnnelikumad? </a:t>
            </a:r>
            <a:endParaRPr lang="et-EE" altLang="et-EE" dirty="0" smtClean="0"/>
          </a:p>
        </p:txBody>
      </p:sp>
      <p:sp>
        <p:nvSpPr>
          <p:cNvPr id="18435" name="Content Placeholder 2"/>
          <p:cNvSpPr>
            <a:spLocks noGrp="1"/>
          </p:cNvSpPr>
          <p:nvPr>
            <p:ph idx="1"/>
          </p:nvPr>
        </p:nvSpPr>
        <p:spPr/>
        <p:txBody>
          <a:bodyPr>
            <a:normAutofit/>
          </a:bodyPr>
          <a:lstStyle/>
          <a:p>
            <a:r>
              <a:rPr lang="et-EE" dirty="0" smtClean="0"/>
              <a:t>Uurijad </a:t>
            </a:r>
            <a:r>
              <a:rPr lang="et-EE" dirty="0"/>
              <a:t>ei olnud kindlad, kuid neil olid mõned ideed. Võib-olla suudavad vanemad inimesed noortest paremini stressiga toime tulla sellepärast, et neil on selleks rohkem kogemusi. Teiseks teooriaks oli, et vanemad inimesed keskenduvad vähem sellele, mida nad on või ei ole saavutanud, ja rohkem sellele, kuidas veel elamata elust maksimumi võtta (</a:t>
            </a:r>
            <a:r>
              <a:rPr lang="et-EE" dirty="0" err="1"/>
              <a:t>Richmond</a:t>
            </a:r>
            <a:r>
              <a:rPr lang="et-EE" dirty="0"/>
              <a:t>, 2012, </a:t>
            </a:r>
            <a:r>
              <a:rPr lang="et-EE" dirty="0" smtClean="0"/>
              <a:t>60)</a:t>
            </a:r>
            <a:endParaRPr lang="et-EE" altLang="et-EE" dirty="0" smtClean="0"/>
          </a:p>
        </p:txBody>
      </p:sp>
    </p:spTree>
    <p:extLst>
      <p:ext uri="{BB962C8B-B14F-4D97-AF65-F5344CB8AC3E}">
        <p14:creationId xmlns:p14="http://schemas.microsoft.com/office/powerpoint/2010/main" val="1302730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Kokkuvõtteks</a:t>
            </a:r>
            <a:endParaRPr lang="et-EE" dirty="0"/>
          </a:p>
        </p:txBody>
      </p:sp>
      <p:sp>
        <p:nvSpPr>
          <p:cNvPr id="3" name="Content Placeholder 2"/>
          <p:cNvSpPr>
            <a:spLocks noGrp="1"/>
          </p:cNvSpPr>
          <p:nvPr>
            <p:ph idx="1"/>
          </p:nvPr>
        </p:nvSpPr>
        <p:spPr/>
        <p:txBody>
          <a:bodyPr>
            <a:normAutofit lnSpcReduction="10000"/>
          </a:bodyPr>
          <a:lstStyle/>
          <a:p>
            <a:pPr marL="325754" indent="-325754" defTabSz="426799">
              <a:spcBef>
                <a:spcPts val="700"/>
              </a:spcBef>
              <a:defRPr sz="3040"/>
            </a:pPr>
            <a:r>
              <a:rPr lang="et-EE" dirty="0"/>
              <a:t>Teadlikkus, kohanemine vananemisega</a:t>
            </a:r>
          </a:p>
          <a:p>
            <a:pPr marL="325754" indent="-325754" defTabSz="426799">
              <a:spcBef>
                <a:spcPts val="700"/>
              </a:spcBef>
              <a:defRPr sz="3040"/>
            </a:pPr>
            <a:r>
              <a:rPr lang="et-EE" dirty="0"/>
              <a:t>Inimese unikaalsus, heterogeensus (isegi kui soovime inimesi rühmitada)</a:t>
            </a:r>
          </a:p>
          <a:p>
            <a:pPr marL="325754" indent="-325754" defTabSz="426799">
              <a:spcBef>
                <a:spcPts val="700"/>
              </a:spcBef>
              <a:defRPr sz="3040"/>
            </a:pPr>
            <a:r>
              <a:rPr lang="et-EE" dirty="0" smtClean="0"/>
              <a:t>Enesemääramisõiguse järgimine</a:t>
            </a:r>
            <a:endParaRPr lang="et-EE" dirty="0"/>
          </a:p>
          <a:p>
            <a:pPr marL="325754" indent="-325754" defTabSz="426799">
              <a:spcBef>
                <a:spcPts val="700"/>
              </a:spcBef>
              <a:defRPr sz="3040"/>
            </a:pPr>
            <a:r>
              <a:rPr lang="et-EE" dirty="0"/>
              <a:t>Järgida põhimõtet –inimesega, mitte inimesele</a:t>
            </a:r>
          </a:p>
          <a:p>
            <a:pPr marL="325754" indent="-325754" defTabSz="426799">
              <a:spcBef>
                <a:spcPts val="700"/>
              </a:spcBef>
              <a:defRPr sz="3040"/>
            </a:pPr>
            <a:r>
              <a:rPr lang="et-EE" dirty="0"/>
              <a:t>Tähendusrikas tegevus või töö</a:t>
            </a:r>
          </a:p>
          <a:p>
            <a:pPr marL="325754" indent="-325754" defTabSz="426799">
              <a:spcBef>
                <a:spcPts val="700"/>
              </a:spcBef>
              <a:defRPr sz="3040"/>
            </a:pPr>
            <a:r>
              <a:rPr lang="et-EE" dirty="0"/>
              <a:t>Individualiseeritus – vanad tegevused asendada uutega </a:t>
            </a:r>
          </a:p>
          <a:p>
            <a:pPr marL="325754" indent="-325754" defTabSz="426799">
              <a:spcBef>
                <a:spcPts val="700"/>
              </a:spcBef>
              <a:defRPr sz="3040"/>
            </a:pPr>
            <a:r>
              <a:rPr lang="et-EE" dirty="0"/>
              <a:t>Keelekasutus on </a:t>
            </a:r>
            <a:r>
              <a:rPr lang="et-EE" dirty="0" smtClean="0"/>
              <a:t>oluline</a:t>
            </a:r>
            <a:endParaRPr lang="et-EE" dirty="0"/>
          </a:p>
        </p:txBody>
      </p:sp>
    </p:spTree>
    <p:extLst>
      <p:ext uri="{BB962C8B-B14F-4D97-AF65-F5344CB8AC3E}">
        <p14:creationId xmlns:p14="http://schemas.microsoft.com/office/powerpoint/2010/main" val="646957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Aktiivsena vananemine</a:t>
            </a:r>
            <a:endParaRPr lang="et-EE" dirty="0"/>
          </a:p>
        </p:txBody>
      </p:sp>
      <p:sp>
        <p:nvSpPr>
          <p:cNvPr id="3" name="Content Placeholder 2"/>
          <p:cNvSpPr>
            <a:spLocks noGrp="1"/>
          </p:cNvSpPr>
          <p:nvPr>
            <p:ph idx="1"/>
          </p:nvPr>
        </p:nvSpPr>
        <p:spPr/>
        <p:txBody>
          <a:bodyPr>
            <a:normAutofit fontScale="85000" lnSpcReduction="10000"/>
          </a:bodyPr>
          <a:lstStyle/>
          <a:p>
            <a:r>
              <a:rPr lang="de-DE" dirty="0"/>
              <a:t>World Health Organization'i kodulehel sõnastab selle nii: "Sõna "aktiivne" tähendab jätkuvat osalemist sotsiaalsetes, majanduslikes, kultuurilistes, vaimsetes ja ühiskondlikes tegevustes; see ei tähenda ainult suutlikkust olla füüsiliselt aktiivne või tööjõuline. Eakad, kes jäävad pensionile, haigestuvad või omavad puuet, võivad endiselt jääda aktiivseteks panustajateks oma perekonna, eakaaslaste, kogukonna ja rahvuse jaoks. </a:t>
            </a:r>
            <a:r>
              <a:rPr lang="de-DE" dirty="0" smtClean="0"/>
              <a:t>Aktiiv</a:t>
            </a:r>
            <a:r>
              <a:rPr lang="et-EE" dirty="0" err="1" smtClean="0"/>
              <a:t>sena</a:t>
            </a:r>
            <a:r>
              <a:rPr lang="de-DE" dirty="0" smtClean="0"/>
              <a:t> </a:t>
            </a:r>
            <a:r>
              <a:rPr lang="de-DE" dirty="0"/>
              <a:t>vananemine pikendab tervena elatavaid aastaid ja parandab inimese elukvaliteeti." (</a:t>
            </a:r>
            <a:r>
              <a:rPr lang="de-DE" dirty="0">
                <a:hlinkClick r:id="rId2"/>
              </a:rPr>
              <a:t>World Health Organization - Active ageing</a:t>
            </a:r>
            <a:r>
              <a:rPr lang="de-DE" dirty="0"/>
              <a:t>)</a:t>
            </a:r>
            <a:endParaRPr lang="et-EE" dirty="0"/>
          </a:p>
        </p:txBody>
      </p:sp>
    </p:spTree>
    <p:extLst>
      <p:ext uri="{BB962C8B-B14F-4D97-AF65-F5344CB8AC3E}">
        <p14:creationId xmlns:p14="http://schemas.microsoft.com/office/powerpoint/2010/main" val="1362777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t-EE" altLang="et-EE" smtClean="0"/>
              <a:t>Kuvand?</a:t>
            </a:r>
          </a:p>
        </p:txBody>
      </p:sp>
      <p:sp>
        <p:nvSpPr>
          <p:cNvPr id="4099" name="Content Placeholder 2"/>
          <p:cNvSpPr>
            <a:spLocks noGrp="1"/>
          </p:cNvSpPr>
          <p:nvPr>
            <p:ph idx="1"/>
          </p:nvPr>
        </p:nvSpPr>
        <p:spPr/>
        <p:txBody>
          <a:bodyPr>
            <a:normAutofit fontScale="92500" lnSpcReduction="10000"/>
          </a:bodyPr>
          <a:lstStyle/>
          <a:p>
            <a:pPr marL="0" indent="0" eaLnBrk="1" hangingPunct="1">
              <a:buFontTx/>
              <a:buNone/>
            </a:pPr>
            <a:r>
              <a:rPr lang="et-EE" altLang="et-EE" sz="1800" i="1" smtClean="0">
                <a:latin typeface="Times New Roman" pitchFamily="18" charset="0"/>
                <a:cs typeface="Times New Roman" pitchFamily="18" charset="0"/>
              </a:rPr>
              <a:t>„</a:t>
            </a:r>
            <a:r>
              <a:rPr lang="et-EE" altLang="et-EE" sz="1800" b="1" i="1" smtClean="0">
                <a:latin typeface="Times New Roman" pitchFamily="18" charset="0"/>
                <a:cs typeface="Times New Roman" pitchFamily="18" charset="0"/>
              </a:rPr>
              <a:t>Elatanuiga (55/60-75a). </a:t>
            </a:r>
            <a:r>
              <a:rPr lang="et-EE" altLang="et-EE" sz="1800" i="1" smtClean="0">
                <a:latin typeface="Times New Roman" pitchFamily="18" charset="0"/>
                <a:cs typeface="Times New Roman" pitchFamily="18" charset="0"/>
              </a:rPr>
              <a:t>Jõud kahaneb. Õppimisvõime väheneb, mälu nõrgeneb, meeled nürinevad. Tuleb loobuda harjumuspärasest tööst ja elukorraldusest. Tänapäeval on siiski tulnud kasutusele mõiste „kolmas vanus“, keskea-järgne periood. See on elu lasteta, kui tööind on juba vähenenud ja sageli ollakse tööst loobunud, sest põhiline on saavutatud. Kui tervist ja raha jätkub, võib elusügist nautida, reisida, pühenduda hobidele. Võib aga ka tekkida tunne, et elu on olnud liiga lühike ja seda pole suudetud õigesti ära kasutada, et on elatud asjatult. Eakaaslaste ja sõprade hulk väheneb ning tuleb õppida taluma üksindust.</a:t>
            </a:r>
          </a:p>
          <a:p>
            <a:pPr marL="0" indent="0" eaLnBrk="1" hangingPunct="1">
              <a:buFontTx/>
              <a:buNone/>
            </a:pPr>
            <a:endParaRPr lang="et-EE" altLang="et-EE" sz="1800" i="1" smtClean="0">
              <a:latin typeface="Times New Roman" pitchFamily="18" charset="0"/>
              <a:cs typeface="Times New Roman" pitchFamily="18" charset="0"/>
            </a:endParaRPr>
          </a:p>
          <a:p>
            <a:pPr marL="0" indent="0" eaLnBrk="1" hangingPunct="1">
              <a:buFontTx/>
              <a:buNone/>
            </a:pPr>
            <a:r>
              <a:rPr lang="et-EE" altLang="et-EE" sz="1800" b="1" i="1" smtClean="0">
                <a:latin typeface="Times New Roman" pitchFamily="18" charset="0"/>
                <a:cs typeface="Times New Roman" pitchFamily="18" charset="0"/>
              </a:rPr>
              <a:t>Vanuriiga (75-90a) ja pikaealisus (üle 90a). </a:t>
            </a:r>
            <a:r>
              <a:rPr lang="et-EE" altLang="et-EE" sz="1800" i="1" smtClean="0">
                <a:latin typeface="Times New Roman" pitchFamily="18" charset="0"/>
                <a:cs typeface="Times New Roman" pitchFamily="18" charset="0"/>
              </a:rPr>
              <a:t>Võimalused suhelda vähenevad, üksildus suureneb. On neid, kes leiavad võimaluse neile veel antud päevi ja aastaid ära kasutada, kes naudivad elu jooksul saavutatut, palju on aga ka kibestumist. Suureneb sõltuvus teistest, elu tuleb seda arvestades ümber korraldada. Taandareng süveneb.“</a:t>
            </a:r>
          </a:p>
          <a:p>
            <a:pPr marL="0" indent="0" eaLnBrk="1" hangingPunct="1">
              <a:buFontTx/>
              <a:buNone/>
            </a:pPr>
            <a:endParaRPr lang="et-EE" altLang="et-EE" sz="1800" smtClean="0">
              <a:latin typeface="Times New Roman" pitchFamily="18" charset="0"/>
              <a:cs typeface="Times New Roman" pitchFamily="18" charset="0"/>
            </a:endParaRPr>
          </a:p>
          <a:p>
            <a:pPr marL="0" indent="0" eaLnBrk="1" hangingPunct="1">
              <a:buFontTx/>
              <a:buNone/>
            </a:pPr>
            <a:endParaRPr lang="et-EE" altLang="et-EE" sz="1800" smtClean="0">
              <a:latin typeface="Times New Roman" pitchFamily="18" charset="0"/>
              <a:cs typeface="Times New Roman" pitchFamily="18" charset="0"/>
            </a:endParaRPr>
          </a:p>
          <a:p>
            <a:pPr marL="0" indent="0" algn="r" eaLnBrk="1" hangingPunct="1">
              <a:buFontTx/>
              <a:buNone/>
            </a:pPr>
            <a:r>
              <a:rPr lang="et-EE" altLang="et-EE" sz="1800" smtClean="0">
                <a:latin typeface="Times New Roman" pitchFamily="18" charset="0"/>
                <a:cs typeface="Times New Roman" pitchFamily="18" charset="0"/>
              </a:rPr>
              <a:t>Inimeseõpetus. 1999. Kraav, I., Kõiv, K. </a:t>
            </a:r>
          </a:p>
          <a:p>
            <a:pPr marL="0" indent="0" algn="r" eaLnBrk="1" hangingPunct="1">
              <a:buFontTx/>
              <a:buNone/>
            </a:pPr>
            <a:r>
              <a:rPr lang="et-EE" altLang="et-EE" sz="1800" smtClean="0">
                <a:latin typeface="Times New Roman" pitchFamily="18" charset="0"/>
                <a:cs typeface="Times New Roman" pitchFamily="18" charset="0"/>
              </a:rPr>
              <a:t>Pettai järgi on sama lõik ka 2009. aasta õpikus.</a:t>
            </a:r>
          </a:p>
        </p:txBody>
      </p:sp>
    </p:spTree>
    <p:extLst>
      <p:ext uri="{BB962C8B-B14F-4D97-AF65-F5344CB8AC3E}">
        <p14:creationId xmlns:p14="http://schemas.microsoft.com/office/powerpoint/2010/main" val="4130566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t-EE" altLang="et-EE" smtClean="0"/>
              <a:t>Terminid:</a:t>
            </a:r>
            <a:endParaRPr lang="en-GB" altLang="et-EE" smtClean="0"/>
          </a:p>
        </p:txBody>
      </p:sp>
      <p:sp>
        <p:nvSpPr>
          <p:cNvPr id="5123" name="Rectangle 4"/>
          <p:cNvSpPr>
            <a:spLocks noGrp="1" noChangeArrowheads="1"/>
          </p:cNvSpPr>
          <p:nvPr>
            <p:ph type="body" sz="half" idx="2"/>
          </p:nvPr>
        </p:nvSpPr>
        <p:spPr>
          <a:xfrm>
            <a:off x="4859338" y="1628775"/>
            <a:ext cx="3598862" cy="4475163"/>
          </a:xfrm>
        </p:spPr>
        <p:txBody>
          <a:bodyPr/>
          <a:lstStyle/>
          <a:p>
            <a:pPr eaLnBrk="1" hangingPunct="1"/>
            <a:r>
              <a:rPr lang="et-EE" altLang="et-EE" sz="2800" smtClean="0"/>
              <a:t>Vanur</a:t>
            </a:r>
          </a:p>
          <a:p>
            <a:pPr eaLnBrk="1" hangingPunct="1"/>
            <a:r>
              <a:rPr lang="et-EE" altLang="et-EE" sz="2800" smtClean="0"/>
              <a:t>Pensionär</a:t>
            </a:r>
          </a:p>
          <a:p>
            <a:pPr eaLnBrk="1" hangingPunct="1"/>
            <a:r>
              <a:rPr lang="et-EE" altLang="et-EE" sz="2800" smtClean="0"/>
              <a:t>Eakas</a:t>
            </a:r>
          </a:p>
          <a:p>
            <a:pPr eaLnBrk="1" hangingPunct="1"/>
            <a:r>
              <a:rPr lang="et-EE" altLang="et-EE" sz="2800" smtClean="0"/>
              <a:t>Seenior</a:t>
            </a:r>
          </a:p>
          <a:p>
            <a:pPr eaLnBrk="1" hangingPunct="1"/>
            <a:r>
              <a:rPr lang="et-EE" altLang="et-EE" sz="2800" smtClean="0"/>
              <a:t>Vanemaealised</a:t>
            </a:r>
          </a:p>
          <a:p>
            <a:pPr eaLnBrk="1" hangingPunct="1"/>
            <a:r>
              <a:rPr lang="et-EE" altLang="et-EE" sz="2800" smtClean="0"/>
              <a:t>Vanemad inimesed</a:t>
            </a:r>
          </a:p>
          <a:p>
            <a:pPr eaLnBrk="1" hangingPunct="1"/>
            <a:r>
              <a:rPr lang="et-EE" altLang="et-EE" sz="2800" smtClean="0"/>
              <a:t>Vanemad mehed ja naised</a:t>
            </a:r>
          </a:p>
          <a:p>
            <a:pPr eaLnBrk="1" hangingPunct="1">
              <a:buFontTx/>
              <a:buNone/>
            </a:pPr>
            <a:endParaRPr lang="en-GB" altLang="et-EE" sz="2800" smtClean="0"/>
          </a:p>
        </p:txBody>
      </p:sp>
      <p:pic>
        <p:nvPicPr>
          <p:cNvPr id="5124" name="Picture 5" descr="pe00489_"/>
          <p:cNvPicPr>
            <a:picLocks noGrp="1" noChangeAspect="1" noChangeArrowheads="1"/>
          </p:cNvPicPr>
          <p:nvPr>
            <p:ph type="clipArt" sz="half" idx="1"/>
          </p:nvPr>
        </p:nvPicPr>
        <p:blipFill>
          <a:blip r:embed="rId3" cstate="print">
            <a:extLst>
              <a:ext uri="{28A0092B-C50C-407E-A947-70E740481C1C}">
                <a14:useLocalDpi xmlns:a14="http://schemas.microsoft.com/office/drawing/2010/main" val="0"/>
              </a:ext>
            </a:extLst>
          </a:blip>
          <a:srcRect/>
          <a:stretch>
            <a:fillRect/>
          </a:stretch>
        </p:blipFill>
        <p:spPr>
          <a:xfrm>
            <a:off x="1116013" y="1909763"/>
            <a:ext cx="3598862" cy="3911600"/>
          </a:xfrm>
        </p:spPr>
      </p:pic>
    </p:spTree>
    <p:extLst>
      <p:ext uri="{BB962C8B-B14F-4D97-AF65-F5344CB8AC3E}">
        <p14:creationId xmlns:p14="http://schemas.microsoft.com/office/powerpoint/2010/main" val="27786692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t-EE" altLang="et-EE" smtClean="0"/>
              <a:t>Vananemise määratlused</a:t>
            </a:r>
            <a:endParaRPr lang="en-GB" altLang="et-EE" smtClean="0"/>
          </a:p>
        </p:txBody>
      </p:sp>
      <p:sp>
        <p:nvSpPr>
          <p:cNvPr id="6147" name="Rectangle 3"/>
          <p:cNvSpPr>
            <a:spLocks noGrp="1" noChangeArrowheads="1"/>
          </p:cNvSpPr>
          <p:nvPr>
            <p:ph type="body" idx="1"/>
          </p:nvPr>
        </p:nvSpPr>
        <p:spPr/>
        <p:txBody>
          <a:bodyPr/>
          <a:lstStyle/>
          <a:p>
            <a:pPr eaLnBrk="1" hangingPunct="1">
              <a:lnSpc>
                <a:spcPct val="90000"/>
              </a:lnSpc>
            </a:pPr>
            <a:r>
              <a:rPr lang="et-EE" altLang="et-EE" sz="1600" smtClean="0"/>
              <a:t>Kronoloogiline </a:t>
            </a:r>
          </a:p>
          <a:p>
            <a:pPr lvl="1" eaLnBrk="1" hangingPunct="1">
              <a:lnSpc>
                <a:spcPct val="90000"/>
              </a:lnSpc>
            </a:pPr>
            <a:r>
              <a:rPr lang="et-EE" altLang="et-EE" sz="1400" smtClean="0"/>
              <a:t>Noored vanad: 55-64</a:t>
            </a:r>
          </a:p>
          <a:p>
            <a:pPr lvl="1" eaLnBrk="1" hangingPunct="1">
              <a:lnSpc>
                <a:spcPct val="90000"/>
              </a:lnSpc>
            </a:pPr>
            <a:r>
              <a:rPr lang="et-EE" altLang="et-EE" sz="1400" smtClean="0"/>
              <a:t>Vanad: 65-74</a:t>
            </a:r>
          </a:p>
          <a:p>
            <a:pPr lvl="1" eaLnBrk="1" hangingPunct="1">
              <a:lnSpc>
                <a:spcPct val="90000"/>
              </a:lnSpc>
            </a:pPr>
            <a:r>
              <a:rPr lang="et-EE" altLang="et-EE" sz="1400" smtClean="0"/>
              <a:t>Vanemad vanad: 75-84</a:t>
            </a:r>
          </a:p>
          <a:p>
            <a:pPr lvl="1" eaLnBrk="1" hangingPunct="1">
              <a:lnSpc>
                <a:spcPct val="90000"/>
              </a:lnSpc>
            </a:pPr>
            <a:r>
              <a:rPr lang="et-EE" altLang="et-EE" sz="1400" smtClean="0"/>
              <a:t>Väga vanad: 85 ja vanemad</a:t>
            </a:r>
          </a:p>
          <a:p>
            <a:pPr eaLnBrk="1" hangingPunct="1">
              <a:lnSpc>
                <a:spcPct val="90000"/>
              </a:lnSpc>
            </a:pPr>
            <a:r>
              <a:rPr lang="et-EE" altLang="et-EE" sz="1600" smtClean="0"/>
              <a:t>Funktsionaalne</a:t>
            </a:r>
          </a:p>
          <a:p>
            <a:pPr eaLnBrk="1" hangingPunct="1">
              <a:lnSpc>
                <a:spcPct val="90000"/>
              </a:lnSpc>
            </a:pPr>
            <a:r>
              <a:rPr lang="et-EE" altLang="et-EE" sz="1600" smtClean="0"/>
              <a:t>Sotsiaalne</a:t>
            </a:r>
          </a:p>
          <a:p>
            <a:pPr eaLnBrk="1" hangingPunct="1">
              <a:lnSpc>
                <a:spcPct val="90000"/>
              </a:lnSpc>
            </a:pPr>
            <a:r>
              <a:rPr lang="et-EE" altLang="et-EE" sz="1600" smtClean="0"/>
              <a:t>Bioloogiline</a:t>
            </a:r>
          </a:p>
          <a:p>
            <a:pPr eaLnBrk="1" hangingPunct="1">
              <a:lnSpc>
                <a:spcPct val="90000"/>
              </a:lnSpc>
            </a:pPr>
            <a:r>
              <a:rPr lang="et-EE" altLang="et-EE" sz="1600" smtClean="0"/>
              <a:t>Psühholoogiline</a:t>
            </a:r>
          </a:p>
          <a:p>
            <a:pPr eaLnBrk="1" hangingPunct="1">
              <a:lnSpc>
                <a:spcPct val="90000"/>
              </a:lnSpc>
            </a:pPr>
            <a:endParaRPr lang="et-EE" altLang="et-EE" smtClean="0"/>
          </a:p>
          <a:p>
            <a:pPr lvl="1" eaLnBrk="1" hangingPunct="1">
              <a:lnSpc>
                <a:spcPct val="90000"/>
              </a:lnSpc>
              <a:buFontTx/>
              <a:buNone/>
            </a:pPr>
            <a:endParaRPr lang="et-EE" altLang="et-EE" sz="2000" smtClean="0"/>
          </a:p>
        </p:txBody>
      </p:sp>
      <p:sp>
        <p:nvSpPr>
          <p:cNvPr id="2" name="Ristkülik 1"/>
          <p:cNvSpPr/>
          <p:nvPr/>
        </p:nvSpPr>
        <p:spPr>
          <a:xfrm>
            <a:off x="755576" y="3861048"/>
            <a:ext cx="7776864"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t-EE"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Vajadus liikuda kronoloogilisest määratlusest </a:t>
            </a:r>
            <a:r>
              <a:rPr lang="et-EE" sz="2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psühho-sotsiokultuurilisele</a:t>
            </a:r>
            <a:r>
              <a:rPr lang="et-EE"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p>
          <a:p>
            <a:pPr algn="ctr" fontAlgn="auto">
              <a:spcBef>
                <a:spcPts val="0"/>
              </a:spcBef>
              <a:spcAft>
                <a:spcPts val="0"/>
              </a:spcAft>
              <a:defRPr/>
            </a:pPr>
            <a:r>
              <a:rPr lang="et-EE"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Ei tähenda, et tähelepanuta jäetakse </a:t>
            </a:r>
            <a:r>
              <a:rPr lang="et-EE" sz="2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kronol</a:t>
            </a:r>
            <a:r>
              <a:rPr lang="et-EE"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t-EE" sz="2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biol</a:t>
            </a:r>
            <a:r>
              <a:rPr lang="et-EE"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funktsionaalne määratlus.</a:t>
            </a:r>
          </a:p>
        </p:txBody>
      </p:sp>
    </p:spTree>
    <p:extLst>
      <p:ext uri="{BB962C8B-B14F-4D97-AF65-F5344CB8AC3E}">
        <p14:creationId xmlns:p14="http://schemas.microsoft.com/office/powerpoint/2010/main" val="2643414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t-EE" altLang="et-EE" smtClean="0"/>
              <a:t>Lugemissoovitus</a:t>
            </a:r>
          </a:p>
        </p:txBody>
      </p:sp>
      <p:sp>
        <p:nvSpPr>
          <p:cNvPr id="7171" name="Content Placeholder 2"/>
          <p:cNvSpPr>
            <a:spLocks noGrp="1"/>
          </p:cNvSpPr>
          <p:nvPr>
            <p:ph idx="1"/>
          </p:nvPr>
        </p:nvSpPr>
        <p:spPr/>
        <p:txBody>
          <a:bodyPr/>
          <a:lstStyle/>
          <a:p>
            <a:r>
              <a:rPr lang="et-EE" altLang="et-EE" smtClean="0">
                <a:hlinkClick r:id="rId2"/>
              </a:rPr>
              <a:t>http://www.tlu.ee/public/SHARE/</a:t>
            </a:r>
            <a:endParaRPr lang="et-EE" altLang="et-EE" smtClean="0"/>
          </a:p>
          <a:p>
            <a:pPr>
              <a:buFont typeface="Arial" charset="0"/>
              <a:buNone/>
            </a:pPr>
            <a:r>
              <a:rPr lang="et-EE" altLang="et-EE" smtClean="0"/>
              <a:t>Üle 55-aastataste igapäevane elu teadusuuringu alusel</a:t>
            </a:r>
          </a:p>
        </p:txBody>
      </p:sp>
    </p:spTree>
    <p:extLst>
      <p:ext uri="{BB962C8B-B14F-4D97-AF65-F5344CB8AC3E}">
        <p14:creationId xmlns:p14="http://schemas.microsoft.com/office/powerpoint/2010/main" val="2576958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t-EE" altLang="et-EE" dirty="0" smtClean="0"/>
              <a:t>Vananemist selgitavad lähenemised</a:t>
            </a:r>
          </a:p>
        </p:txBody>
      </p:sp>
      <p:sp>
        <p:nvSpPr>
          <p:cNvPr id="8195" name="Rectangle 3"/>
          <p:cNvSpPr>
            <a:spLocks noGrp="1" noChangeArrowheads="1"/>
          </p:cNvSpPr>
          <p:nvPr>
            <p:ph type="body" idx="1"/>
          </p:nvPr>
        </p:nvSpPr>
        <p:spPr/>
        <p:txBody>
          <a:bodyPr/>
          <a:lstStyle/>
          <a:p>
            <a:pPr eaLnBrk="1" hangingPunct="1"/>
            <a:r>
              <a:rPr lang="et-EE" altLang="et-EE" dirty="0" smtClean="0"/>
              <a:t>Bioloogiast pärinev selgitus</a:t>
            </a:r>
          </a:p>
          <a:p>
            <a:pPr eaLnBrk="1" hangingPunct="1"/>
            <a:r>
              <a:rPr lang="et-EE" altLang="et-EE" dirty="0" smtClean="0"/>
              <a:t>Psühholoogiast pärinev selgitus</a:t>
            </a:r>
          </a:p>
          <a:p>
            <a:pPr eaLnBrk="1" hangingPunct="1"/>
            <a:r>
              <a:rPr lang="et-EE" altLang="et-EE" dirty="0" smtClean="0"/>
              <a:t>Psühhosotsiaalne selgitus</a:t>
            </a:r>
          </a:p>
          <a:p>
            <a:pPr eaLnBrk="1" hangingPunct="1"/>
            <a:r>
              <a:rPr lang="et-EE" altLang="et-EE" dirty="0" smtClean="0"/>
              <a:t>Sotsioloogiast pärinev selgitus</a:t>
            </a:r>
          </a:p>
        </p:txBody>
      </p:sp>
    </p:spTree>
    <p:extLst>
      <p:ext uri="{BB962C8B-B14F-4D97-AF65-F5344CB8AC3E}">
        <p14:creationId xmlns:p14="http://schemas.microsoft.com/office/powerpoint/2010/main" val="1306709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t-EE" altLang="et-EE" smtClean="0"/>
              <a:t>Bioloogiline käsitlus</a:t>
            </a:r>
          </a:p>
        </p:txBody>
      </p:sp>
      <p:sp>
        <p:nvSpPr>
          <p:cNvPr id="29699" name="Rectangle 3"/>
          <p:cNvSpPr>
            <a:spLocks noGrp="1" noChangeArrowheads="1"/>
          </p:cNvSpPr>
          <p:nvPr>
            <p:ph type="body" idx="1"/>
          </p:nvPr>
        </p:nvSpPr>
        <p:spPr/>
        <p:txBody>
          <a:bodyPr rtlCol="0">
            <a:normAutofit fontScale="77500" lnSpcReduction="20000"/>
          </a:bodyPr>
          <a:lstStyle/>
          <a:p>
            <a:pPr eaLnBrk="1" fontAlgn="auto" hangingPunct="1">
              <a:spcAft>
                <a:spcPts val="0"/>
              </a:spcAft>
              <a:buFont typeface="Arial" panose="020B0604020202020204" pitchFamily="34" charset="0"/>
              <a:buChar char="•"/>
              <a:defRPr/>
            </a:pPr>
            <a:r>
              <a:rPr lang="et-EE" dirty="0" smtClean="0"/>
              <a:t>Seotud vananemisega rakutasandil ja võimega kohaneda uue keskkonnaga </a:t>
            </a:r>
          </a:p>
          <a:p>
            <a:pPr eaLnBrk="1" fontAlgn="auto" hangingPunct="1">
              <a:spcAft>
                <a:spcPts val="0"/>
              </a:spcAft>
              <a:buFont typeface="Arial" charset="0"/>
              <a:buNone/>
              <a:defRPr/>
            </a:pPr>
            <a:r>
              <a:rPr lang="et-EE" dirty="0" smtClean="0"/>
              <a:t>Seotud nii väliste kui sisemiste faktoritega (</a:t>
            </a:r>
            <a:r>
              <a:rPr lang="et-EE" dirty="0" err="1" smtClean="0"/>
              <a:t>Blumenthal</a:t>
            </a:r>
            <a:r>
              <a:rPr lang="et-EE" dirty="0" smtClean="0"/>
              <a:t>, 2003)</a:t>
            </a:r>
          </a:p>
          <a:p>
            <a:pPr eaLnBrk="1" fontAlgn="auto" hangingPunct="1">
              <a:spcAft>
                <a:spcPts val="0"/>
              </a:spcAft>
              <a:buFont typeface="Arial" panose="020B0604020202020204" pitchFamily="34" charset="0"/>
              <a:buChar char="•"/>
              <a:defRPr/>
            </a:pPr>
            <a:endParaRPr lang="et-EE" dirty="0" smtClean="0"/>
          </a:p>
          <a:p>
            <a:pPr eaLnBrk="1" fontAlgn="auto" hangingPunct="1">
              <a:spcAft>
                <a:spcPts val="0"/>
              </a:spcAft>
              <a:buFont typeface="Arial" panose="020B0604020202020204" pitchFamily="34" charset="0"/>
              <a:buChar char="•"/>
              <a:defRPr/>
            </a:pPr>
            <a:r>
              <a:rPr lang="et-EE" dirty="0" smtClean="0"/>
              <a:t>Hallid juuksed, menopaus</a:t>
            </a:r>
          </a:p>
          <a:p>
            <a:pPr eaLnBrk="1" fontAlgn="auto" hangingPunct="1">
              <a:spcAft>
                <a:spcPts val="0"/>
              </a:spcAft>
              <a:buFont typeface="Arial" panose="020B0604020202020204" pitchFamily="34" charset="0"/>
              <a:buChar char="•"/>
              <a:defRPr/>
            </a:pPr>
            <a:r>
              <a:rPr lang="et-EE" dirty="0" smtClean="0"/>
              <a:t>Pikaealisus ja nt. kuulmislangus. Pikaealiseks võib elada olenemata füsioloogilistest muutustest.</a:t>
            </a:r>
          </a:p>
          <a:p>
            <a:pPr eaLnBrk="1" fontAlgn="auto" hangingPunct="1">
              <a:spcAft>
                <a:spcPts val="0"/>
              </a:spcAft>
              <a:buFont typeface="Arial" panose="020B0604020202020204" pitchFamily="34" charset="0"/>
              <a:buChar char="•"/>
              <a:defRPr/>
            </a:pPr>
            <a:r>
              <a:rPr lang="et-EE" dirty="0" smtClean="0"/>
              <a:t>Meeleelunditega seotud (nägemine, haistmine, kuulmine). Nt muutused nägemises toimuvad kõigil peale 75. eluaastat.</a:t>
            </a:r>
          </a:p>
          <a:p>
            <a:pPr eaLnBrk="1" fontAlgn="auto" hangingPunct="1">
              <a:spcAft>
                <a:spcPts val="0"/>
              </a:spcAft>
              <a:buFont typeface="Arial" charset="0"/>
              <a:buNone/>
              <a:defRPr/>
            </a:pPr>
            <a:r>
              <a:rPr lang="et-EE" dirty="0" smtClean="0"/>
              <a:t>Oluline eristada bioloogilist vananemist (toimub igaühega) ning  haigusi (haiguste etioloogia ehk kuluga seotud ja puuduta igaüht).</a:t>
            </a:r>
          </a:p>
          <a:p>
            <a:pPr marL="0" indent="0" eaLnBrk="1" fontAlgn="auto" hangingPunct="1">
              <a:spcAft>
                <a:spcPts val="0"/>
              </a:spcAft>
              <a:buFont typeface="Arial" panose="020B0604020202020204" pitchFamily="34" charset="0"/>
              <a:buNone/>
              <a:defRPr/>
            </a:pPr>
            <a:endParaRPr lang="et-EE" dirty="0" smtClean="0"/>
          </a:p>
        </p:txBody>
      </p:sp>
    </p:spTree>
    <p:extLst>
      <p:ext uri="{BB962C8B-B14F-4D97-AF65-F5344CB8AC3E}">
        <p14:creationId xmlns:p14="http://schemas.microsoft.com/office/powerpoint/2010/main" val="3373813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t-EE" sz="4000" dirty="0" smtClean="0"/>
              <a:t>Psühholoogiline </a:t>
            </a:r>
            <a:br>
              <a:rPr lang="et-EE" sz="4000" dirty="0" smtClean="0"/>
            </a:br>
            <a:r>
              <a:rPr lang="et-EE" sz="4000" dirty="0" smtClean="0"/>
              <a:t>vananemise käsitlus</a:t>
            </a:r>
          </a:p>
        </p:txBody>
      </p:sp>
      <p:sp>
        <p:nvSpPr>
          <p:cNvPr id="10243" name="Rectangle 3"/>
          <p:cNvSpPr>
            <a:spLocks noGrp="1" noChangeArrowheads="1"/>
          </p:cNvSpPr>
          <p:nvPr>
            <p:ph type="body" idx="1"/>
          </p:nvPr>
        </p:nvSpPr>
        <p:spPr/>
        <p:txBody>
          <a:bodyPr>
            <a:normAutofit lnSpcReduction="10000"/>
          </a:bodyPr>
          <a:lstStyle/>
          <a:p>
            <a:pPr eaLnBrk="1" hangingPunct="1">
              <a:lnSpc>
                <a:spcPct val="80000"/>
              </a:lnSpc>
            </a:pPr>
            <a:r>
              <a:rPr lang="et-EE" altLang="et-EE" sz="2800" smtClean="0"/>
              <a:t>Elukaare kaheks jaotamine (C. Jung, 1933), st periood enne neljakümnendat eluaastat (väljapoole suunatud-pere ja karjäär, oma koha leidmine, võrgustiku laiendamine) ja periood peale neljakümnendat eluaastat (rohkem reflektiivsust, elumõte, vananemine, saavutused)</a:t>
            </a:r>
          </a:p>
          <a:p>
            <a:pPr eaLnBrk="1" hangingPunct="1">
              <a:lnSpc>
                <a:spcPct val="80000"/>
              </a:lnSpc>
            </a:pPr>
            <a:r>
              <a:rPr lang="et-EE" altLang="et-EE" sz="2800" smtClean="0"/>
              <a:t>Nö. Eelmise perioodi ümberhindamise aeg, iseenese surelikkusega tegelemine, muututakse sallivamaks. Neugarten (1973) nö allasurutuse tagasitulek, nt mehed, kes varem olid väga maskuliinsed avastavad enda naiselikuma poole (muutuvad hoolivamaks, kaastundlikumaks), naised  iseseisvamaks.</a:t>
            </a:r>
          </a:p>
          <a:p>
            <a:pPr eaLnBrk="1" hangingPunct="1">
              <a:lnSpc>
                <a:spcPct val="80000"/>
              </a:lnSpc>
            </a:pPr>
            <a:r>
              <a:rPr lang="et-EE" altLang="et-EE" sz="2800" smtClean="0"/>
              <a:t>74-75. aastaselt kognitiivsed võimed langevad.</a:t>
            </a:r>
          </a:p>
          <a:p>
            <a:pPr eaLnBrk="1" hangingPunct="1">
              <a:lnSpc>
                <a:spcPct val="80000"/>
              </a:lnSpc>
            </a:pPr>
            <a:endParaRPr lang="et-EE" altLang="et-EE" sz="2800" smtClean="0"/>
          </a:p>
        </p:txBody>
      </p:sp>
    </p:spTree>
    <p:extLst>
      <p:ext uri="{BB962C8B-B14F-4D97-AF65-F5344CB8AC3E}">
        <p14:creationId xmlns:p14="http://schemas.microsoft.com/office/powerpoint/2010/main" val="25305528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1369</Words>
  <Application>Microsoft Office PowerPoint</Application>
  <PresentationFormat>On-screen Show (4:3)</PresentationFormat>
  <Paragraphs>112</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Aktiivsena vananemisest</vt:lpstr>
      <vt:lpstr>Aktiivsena vananemine</vt:lpstr>
      <vt:lpstr>Kuvand?</vt:lpstr>
      <vt:lpstr>Terminid:</vt:lpstr>
      <vt:lpstr>Vananemise määratlused</vt:lpstr>
      <vt:lpstr>Lugemissoovitus</vt:lpstr>
      <vt:lpstr>Vananemist selgitavad lähenemised</vt:lpstr>
      <vt:lpstr>Bioloogiline käsitlus</vt:lpstr>
      <vt:lpstr>Psühholoogiline  vananemise käsitlus</vt:lpstr>
      <vt:lpstr>Sotsiaalpsühholoogiast pärit vananemise käsitlus</vt:lpstr>
      <vt:lpstr>Aktiivsuse teooria</vt:lpstr>
      <vt:lpstr>Lüüriline kõrvalepõige</vt:lpstr>
      <vt:lpstr>Jätkuvuse teooria (continuity theory)</vt:lpstr>
      <vt:lpstr>Feministlik lähenemine</vt:lpstr>
      <vt:lpstr>Soovitusi edasiseks mõtiskeluks</vt:lpstr>
      <vt:lpstr>Miks on vanemad inimesed üldiselt õnnelikumad? </vt:lpstr>
      <vt:lpstr>Kokkuvõtteks</vt:lpstr>
    </vt:vector>
  </TitlesOfParts>
  <Company>University of Tartu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Vananemise teooriad. Kuvand vanematest inimestest.</dc:title>
  <dc:creator>Reeli Sirotkina</dc:creator>
  <cp:lastModifiedBy>Reeli Sirotkina</cp:lastModifiedBy>
  <cp:revision>11</cp:revision>
  <dcterms:created xsi:type="dcterms:W3CDTF">2018-04-06T07:58:44Z</dcterms:created>
  <dcterms:modified xsi:type="dcterms:W3CDTF">2018-04-06T10:57:14Z</dcterms:modified>
</cp:coreProperties>
</file>