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9" r:id="rId1"/>
  </p:sldMasterIdLst>
  <p:notesMasterIdLst>
    <p:notesMasterId r:id="rId24"/>
  </p:notesMasterIdLst>
  <p:sldIdLst>
    <p:sldId id="292" r:id="rId2"/>
    <p:sldId id="293" r:id="rId3"/>
    <p:sldId id="319" r:id="rId4"/>
    <p:sldId id="320" r:id="rId5"/>
    <p:sldId id="321" r:id="rId6"/>
    <p:sldId id="294" r:id="rId7"/>
    <p:sldId id="261" r:id="rId8"/>
    <p:sldId id="268" r:id="rId9"/>
    <p:sldId id="305" r:id="rId10"/>
    <p:sldId id="269" r:id="rId11"/>
    <p:sldId id="283" r:id="rId12"/>
    <p:sldId id="312" r:id="rId13"/>
    <p:sldId id="313" r:id="rId14"/>
    <p:sldId id="311" r:id="rId15"/>
    <p:sldId id="265" r:id="rId16"/>
    <p:sldId id="317" r:id="rId17"/>
    <p:sldId id="318" r:id="rId18"/>
    <p:sldId id="273" r:id="rId19"/>
    <p:sldId id="274" r:id="rId20"/>
    <p:sldId id="277" r:id="rId21"/>
    <p:sldId id="278" r:id="rId22"/>
    <p:sldId id="300" r:id="rId23"/>
  </p:sldIdLst>
  <p:sldSz cx="9144000" cy="6858000" type="screen4x3"/>
  <p:notesSz cx="6858000" cy="9144000"/>
  <p:defaultTextStyle>
    <a:defPPr>
      <a:defRPr lang="et-E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6" d="100"/>
          <a:sy n="106" d="100"/>
        </p:scale>
        <p:origin x="-133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2176C7B2-96B6-452E-89BB-D30C68DF6D79}" type="datetimeFigureOut">
              <a:rPr lang="et-EE"/>
              <a:pPr>
                <a:defRPr/>
              </a:pPr>
              <a:t>12.10.2016</a:t>
            </a:fld>
            <a:endParaRPr lang="et-E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t-EE"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t-EE"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D6961C1-E56C-4D0C-8BE9-D619E1FB69B5}" type="slidenum">
              <a:rPr lang="et-EE" altLang="et-EE"/>
              <a:pPr/>
              <a:t>‹#›</a:t>
            </a:fld>
            <a:endParaRPr lang="et-EE" altLang="et-EE"/>
          </a:p>
        </p:txBody>
      </p:sp>
    </p:spTree>
    <p:extLst>
      <p:ext uri="{BB962C8B-B14F-4D97-AF65-F5344CB8AC3E}">
        <p14:creationId xmlns:p14="http://schemas.microsoft.com/office/powerpoint/2010/main" val="4072350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52CDCCC7-40C8-4889-BC4A-9DEDCACBCD73}" type="datetimeFigureOut">
              <a:rPr lang="et-EE" smtClean="0"/>
              <a:pPr>
                <a:defRPr/>
              </a:pPr>
              <a:t>12.10.2016</a:t>
            </a:fld>
            <a:endParaRPr lang="et-EE"/>
          </a:p>
        </p:txBody>
      </p:sp>
      <p:sp>
        <p:nvSpPr>
          <p:cNvPr id="5" name="Footer Placeholder 4"/>
          <p:cNvSpPr>
            <a:spLocks noGrp="1"/>
          </p:cNvSpPr>
          <p:nvPr>
            <p:ph type="ftr" sz="quarter" idx="11"/>
          </p:nvPr>
        </p:nvSpPr>
        <p:spPr/>
        <p:txBody>
          <a:bodyPr/>
          <a:lstStyle/>
          <a:p>
            <a:pPr>
              <a:defRPr/>
            </a:pPr>
            <a:endParaRPr lang="et-EE"/>
          </a:p>
        </p:txBody>
      </p:sp>
      <p:sp>
        <p:nvSpPr>
          <p:cNvPr id="6" name="Slide Number Placeholder 5"/>
          <p:cNvSpPr>
            <a:spLocks noGrp="1"/>
          </p:cNvSpPr>
          <p:nvPr>
            <p:ph type="sldNum" sz="quarter" idx="12"/>
          </p:nvPr>
        </p:nvSpPr>
        <p:spPr/>
        <p:txBody>
          <a:bodyPr/>
          <a:lstStyle/>
          <a:p>
            <a:fld id="{3BF63616-E60B-43DD-A6A8-52AC65E4BE6A}" type="slidenum">
              <a:rPr lang="et-EE" altLang="et-EE" smtClean="0"/>
              <a:pPr/>
              <a:t>‹#›</a:t>
            </a:fld>
            <a:endParaRPr lang="et-EE" altLang="et-EE"/>
          </a:p>
        </p:txBody>
      </p:sp>
    </p:spTree>
    <p:extLst>
      <p:ext uri="{BB962C8B-B14F-4D97-AF65-F5344CB8AC3E}">
        <p14:creationId xmlns:p14="http://schemas.microsoft.com/office/powerpoint/2010/main" val="2524757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AE4D72F8-FDF8-4E29-AC29-8E9CE4B1DED8}" type="datetimeFigureOut">
              <a:rPr lang="et-EE" smtClean="0"/>
              <a:pPr>
                <a:defRPr/>
              </a:pPr>
              <a:t>12.10.2016</a:t>
            </a:fld>
            <a:endParaRPr lang="et-EE"/>
          </a:p>
        </p:txBody>
      </p:sp>
      <p:sp>
        <p:nvSpPr>
          <p:cNvPr id="5" name="Footer Placeholder 4"/>
          <p:cNvSpPr>
            <a:spLocks noGrp="1"/>
          </p:cNvSpPr>
          <p:nvPr>
            <p:ph type="ftr" sz="quarter" idx="11"/>
          </p:nvPr>
        </p:nvSpPr>
        <p:spPr/>
        <p:txBody>
          <a:bodyPr/>
          <a:lstStyle/>
          <a:p>
            <a:pPr>
              <a:defRPr/>
            </a:pPr>
            <a:endParaRPr lang="et-EE"/>
          </a:p>
        </p:txBody>
      </p:sp>
      <p:sp>
        <p:nvSpPr>
          <p:cNvPr id="6" name="Slide Number Placeholder 5"/>
          <p:cNvSpPr>
            <a:spLocks noGrp="1"/>
          </p:cNvSpPr>
          <p:nvPr>
            <p:ph type="sldNum" sz="quarter" idx="12"/>
          </p:nvPr>
        </p:nvSpPr>
        <p:spPr/>
        <p:txBody>
          <a:bodyPr/>
          <a:lstStyle/>
          <a:p>
            <a:fld id="{4004BDE4-7CC7-4F67-B0B0-55823A9D35D0}" type="slidenum">
              <a:rPr lang="et-EE" altLang="et-EE" smtClean="0"/>
              <a:pPr/>
              <a:t>‹#›</a:t>
            </a:fld>
            <a:endParaRPr lang="et-EE" altLang="et-EE"/>
          </a:p>
        </p:txBody>
      </p:sp>
    </p:spTree>
    <p:extLst>
      <p:ext uri="{BB962C8B-B14F-4D97-AF65-F5344CB8AC3E}">
        <p14:creationId xmlns:p14="http://schemas.microsoft.com/office/powerpoint/2010/main" val="798575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F52FE295-F257-41D2-B64D-B0392E56E040}" type="datetimeFigureOut">
              <a:rPr lang="et-EE" smtClean="0"/>
              <a:pPr>
                <a:defRPr/>
              </a:pPr>
              <a:t>12.10.2016</a:t>
            </a:fld>
            <a:endParaRPr lang="et-EE"/>
          </a:p>
        </p:txBody>
      </p:sp>
      <p:sp>
        <p:nvSpPr>
          <p:cNvPr id="5" name="Footer Placeholder 4"/>
          <p:cNvSpPr>
            <a:spLocks noGrp="1"/>
          </p:cNvSpPr>
          <p:nvPr>
            <p:ph type="ftr" sz="quarter" idx="11"/>
          </p:nvPr>
        </p:nvSpPr>
        <p:spPr/>
        <p:txBody>
          <a:bodyPr/>
          <a:lstStyle/>
          <a:p>
            <a:pPr>
              <a:defRPr/>
            </a:pPr>
            <a:endParaRPr lang="et-EE"/>
          </a:p>
        </p:txBody>
      </p:sp>
      <p:sp>
        <p:nvSpPr>
          <p:cNvPr id="6" name="Slide Number Placeholder 5"/>
          <p:cNvSpPr>
            <a:spLocks noGrp="1"/>
          </p:cNvSpPr>
          <p:nvPr>
            <p:ph type="sldNum" sz="quarter" idx="12"/>
          </p:nvPr>
        </p:nvSpPr>
        <p:spPr/>
        <p:txBody>
          <a:bodyPr/>
          <a:lstStyle/>
          <a:p>
            <a:fld id="{ABFF1C8E-2F5A-49B1-9CC9-4BE29FABAC8A}" type="slidenum">
              <a:rPr lang="et-EE" altLang="et-EE" smtClean="0"/>
              <a:pPr/>
              <a:t>‹#›</a:t>
            </a:fld>
            <a:endParaRPr lang="et-EE" altLang="et-EE"/>
          </a:p>
        </p:txBody>
      </p:sp>
    </p:spTree>
    <p:extLst>
      <p:ext uri="{BB962C8B-B14F-4D97-AF65-F5344CB8AC3E}">
        <p14:creationId xmlns:p14="http://schemas.microsoft.com/office/powerpoint/2010/main" val="4000653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8C895672-38C1-457D-93F8-2F32CDC2078E}" type="datetimeFigureOut">
              <a:rPr lang="et-EE" smtClean="0"/>
              <a:pPr>
                <a:defRPr/>
              </a:pPr>
              <a:t>12.10.2016</a:t>
            </a:fld>
            <a:endParaRPr lang="et-EE"/>
          </a:p>
        </p:txBody>
      </p:sp>
      <p:sp>
        <p:nvSpPr>
          <p:cNvPr id="6" name="Footer Placeholder 5"/>
          <p:cNvSpPr>
            <a:spLocks noGrp="1"/>
          </p:cNvSpPr>
          <p:nvPr>
            <p:ph type="ftr" sz="quarter" idx="11"/>
          </p:nvPr>
        </p:nvSpPr>
        <p:spPr/>
        <p:txBody>
          <a:bodyPr/>
          <a:lstStyle/>
          <a:p>
            <a:pPr>
              <a:defRPr/>
            </a:pPr>
            <a:endParaRPr lang="et-EE"/>
          </a:p>
        </p:txBody>
      </p:sp>
      <p:sp>
        <p:nvSpPr>
          <p:cNvPr id="7" name="Slide Number Placeholder 6"/>
          <p:cNvSpPr>
            <a:spLocks noGrp="1"/>
          </p:cNvSpPr>
          <p:nvPr>
            <p:ph type="sldNum" sz="quarter" idx="12"/>
          </p:nvPr>
        </p:nvSpPr>
        <p:spPr/>
        <p:txBody>
          <a:bodyPr/>
          <a:lstStyle/>
          <a:p>
            <a:fld id="{55C97634-95FB-4856-9AA6-0B787B53116C}" type="slidenum">
              <a:rPr lang="et-EE" altLang="et-EE" smtClean="0"/>
              <a:pPr/>
              <a:t>‹#›</a:t>
            </a:fld>
            <a:endParaRPr lang="et-EE" altLang="et-EE"/>
          </a:p>
        </p:txBody>
      </p:sp>
    </p:spTree>
    <p:extLst>
      <p:ext uri="{BB962C8B-B14F-4D97-AF65-F5344CB8AC3E}">
        <p14:creationId xmlns:p14="http://schemas.microsoft.com/office/powerpoint/2010/main" val="2500242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567B415B-0409-491C-A234-9C73F1E3690E}" type="datetimeFigureOut">
              <a:rPr lang="et-EE" smtClean="0"/>
              <a:pPr>
                <a:defRPr/>
              </a:pPr>
              <a:t>12.10.2016</a:t>
            </a:fld>
            <a:endParaRPr lang="et-EE"/>
          </a:p>
        </p:txBody>
      </p:sp>
      <p:sp>
        <p:nvSpPr>
          <p:cNvPr id="8" name="Footer Placeholder 7"/>
          <p:cNvSpPr>
            <a:spLocks noGrp="1"/>
          </p:cNvSpPr>
          <p:nvPr>
            <p:ph type="ftr" sz="quarter" idx="11"/>
          </p:nvPr>
        </p:nvSpPr>
        <p:spPr/>
        <p:txBody>
          <a:bodyPr/>
          <a:lstStyle/>
          <a:p>
            <a:pPr>
              <a:defRPr/>
            </a:pPr>
            <a:endParaRPr lang="et-EE"/>
          </a:p>
        </p:txBody>
      </p:sp>
      <p:sp>
        <p:nvSpPr>
          <p:cNvPr id="9" name="Slide Number Placeholder 8"/>
          <p:cNvSpPr>
            <a:spLocks noGrp="1"/>
          </p:cNvSpPr>
          <p:nvPr>
            <p:ph type="sldNum" sz="quarter" idx="12"/>
          </p:nvPr>
        </p:nvSpPr>
        <p:spPr/>
        <p:txBody>
          <a:bodyPr/>
          <a:lstStyle/>
          <a:p>
            <a:fld id="{B3372722-DE34-4E30-B540-828E7121907F}" type="slidenum">
              <a:rPr lang="et-EE" altLang="et-EE" smtClean="0"/>
              <a:pPr/>
              <a:t>‹#›</a:t>
            </a:fld>
            <a:endParaRPr lang="et-EE" altLang="et-EE"/>
          </a:p>
        </p:txBody>
      </p:sp>
    </p:spTree>
    <p:extLst>
      <p:ext uri="{BB962C8B-B14F-4D97-AF65-F5344CB8AC3E}">
        <p14:creationId xmlns:p14="http://schemas.microsoft.com/office/powerpoint/2010/main" val="42043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EBB94114-87CA-485E-ADC1-8B86953C4604}" type="datetimeFigureOut">
              <a:rPr lang="et-EE" smtClean="0"/>
              <a:pPr>
                <a:defRPr/>
              </a:pPr>
              <a:t>12.10.2016</a:t>
            </a:fld>
            <a:endParaRPr lang="et-EE"/>
          </a:p>
        </p:txBody>
      </p:sp>
      <p:sp>
        <p:nvSpPr>
          <p:cNvPr id="4" name="Footer Placeholder 3"/>
          <p:cNvSpPr>
            <a:spLocks noGrp="1"/>
          </p:cNvSpPr>
          <p:nvPr>
            <p:ph type="ftr" sz="quarter" idx="11"/>
          </p:nvPr>
        </p:nvSpPr>
        <p:spPr/>
        <p:txBody>
          <a:bodyPr/>
          <a:lstStyle/>
          <a:p>
            <a:pPr>
              <a:defRPr/>
            </a:pPr>
            <a:endParaRPr lang="et-EE"/>
          </a:p>
        </p:txBody>
      </p:sp>
      <p:sp>
        <p:nvSpPr>
          <p:cNvPr id="5" name="Slide Number Placeholder 4"/>
          <p:cNvSpPr>
            <a:spLocks noGrp="1"/>
          </p:cNvSpPr>
          <p:nvPr>
            <p:ph type="sldNum" sz="quarter" idx="12"/>
          </p:nvPr>
        </p:nvSpPr>
        <p:spPr/>
        <p:txBody>
          <a:bodyPr/>
          <a:lstStyle/>
          <a:p>
            <a:fld id="{67096D58-FC07-447A-9DA3-1C0554D0A14E}" type="slidenum">
              <a:rPr lang="et-EE" altLang="et-EE" smtClean="0"/>
              <a:pPr/>
              <a:t>‹#›</a:t>
            </a:fld>
            <a:endParaRPr lang="et-EE" altLang="et-EE"/>
          </a:p>
        </p:txBody>
      </p:sp>
    </p:spTree>
    <p:extLst>
      <p:ext uri="{BB962C8B-B14F-4D97-AF65-F5344CB8AC3E}">
        <p14:creationId xmlns:p14="http://schemas.microsoft.com/office/powerpoint/2010/main" val="1884401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B324682-0C50-411A-BC77-BEB014858FBD}" type="datetimeFigureOut">
              <a:rPr lang="et-EE" smtClean="0"/>
              <a:pPr>
                <a:defRPr/>
              </a:pPr>
              <a:t>12.10.2016</a:t>
            </a:fld>
            <a:endParaRPr lang="et-EE"/>
          </a:p>
        </p:txBody>
      </p:sp>
      <p:sp>
        <p:nvSpPr>
          <p:cNvPr id="3" name="Footer Placeholder 2"/>
          <p:cNvSpPr>
            <a:spLocks noGrp="1"/>
          </p:cNvSpPr>
          <p:nvPr>
            <p:ph type="ftr" sz="quarter" idx="11"/>
          </p:nvPr>
        </p:nvSpPr>
        <p:spPr/>
        <p:txBody>
          <a:bodyPr/>
          <a:lstStyle/>
          <a:p>
            <a:pPr>
              <a:defRPr/>
            </a:pPr>
            <a:endParaRPr lang="et-EE"/>
          </a:p>
        </p:txBody>
      </p:sp>
      <p:sp>
        <p:nvSpPr>
          <p:cNvPr id="4" name="Slide Number Placeholder 3"/>
          <p:cNvSpPr>
            <a:spLocks noGrp="1"/>
          </p:cNvSpPr>
          <p:nvPr>
            <p:ph type="sldNum" sz="quarter" idx="12"/>
          </p:nvPr>
        </p:nvSpPr>
        <p:spPr/>
        <p:txBody>
          <a:bodyPr/>
          <a:lstStyle/>
          <a:p>
            <a:fld id="{C84CB3AD-FF80-4D7A-91AF-365D8BD42086}" type="slidenum">
              <a:rPr lang="et-EE" altLang="et-EE" smtClean="0"/>
              <a:pPr/>
              <a:t>‹#›</a:t>
            </a:fld>
            <a:endParaRPr lang="et-EE" altLang="et-EE"/>
          </a:p>
        </p:txBody>
      </p:sp>
    </p:spTree>
    <p:extLst>
      <p:ext uri="{BB962C8B-B14F-4D97-AF65-F5344CB8AC3E}">
        <p14:creationId xmlns:p14="http://schemas.microsoft.com/office/powerpoint/2010/main" val="4053092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D9890B84-FF2F-472E-A3BA-C5DBCE3973CC}" type="datetimeFigureOut">
              <a:rPr lang="et-EE" smtClean="0"/>
              <a:pPr>
                <a:defRPr/>
              </a:pPr>
              <a:t>12.10.2016</a:t>
            </a:fld>
            <a:endParaRPr lang="et-EE"/>
          </a:p>
        </p:txBody>
      </p:sp>
      <p:sp>
        <p:nvSpPr>
          <p:cNvPr id="6" name="Footer Placeholder 5"/>
          <p:cNvSpPr>
            <a:spLocks noGrp="1"/>
          </p:cNvSpPr>
          <p:nvPr>
            <p:ph type="ftr" sz="quarter" idx="11"/>
          </p:nvPr>
        </p:nvSpPr>
        <p:spPr/>
        <p:txBody>
          <a:bodyPr/>
          <a:lstStyle/>
          <a:p>
            <a:pPr>
              <a:defRPr/>
            </a:pPr>
            <a:endParaRPr lang="et-EE"/>
          </a:p>
        </p:txBody>
      </p:sp>
      <p:sp>
        <p:nvSpPr>
          <p:cNvPr id="7" name="Slide Number Placeholder 6"/>
          <p:cNvSpPr>
            <a:spLocks noGrp="1"/>
          </p:cNvSpPr>
          <p:nvPr>
            <p:ph type="sldNum" sz="quarter" idx="12"/>
          </p:nvPr>
        </p:nvSpPr>
        <p:spPr/>
        <p:txBody>
          <a:bodyPr/>
          <a:lstStyle/>
          <a:p>
            <a:fld id="{7D71E77B-8C11-425B-887C-3A5E57F538E2}" type="slidenum">
              <a:rPr lang="et-EE" altLang="et-EE" smtClean="0"/>
              <a:pPr/>
              <a:t>‹#›</a:t>
            </a:fld>
            <a:endParaRPr lang="et-EE" altLang="et-EE"/>
          </a:p>
        </p:txBody>
      </p:sp>
    </p:spTree>
    <p:extLst>
      <p:ext uri="{BB962C8B-B14F-4D97-AF65-F5344CB8AC3E}">
        <p14:creationId xmlns:p14="http://schemas.microsoft.com/office/powerpoint/2010/main" val="262730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64046F72-2548-4487-936D-E4C0B64BC441}" type="datetimeFigureOut">
              <a:rPr lang="et-EE" smtClean="0"/>
              <a:pPr>
                <a:defRPr/>
              </a:pPr>
              <a:t>12.10.2016</a:t>
            </a:fld>
            <a:endParaRPr lang="et-EE"/>
          </a:p>
        </p:txBody>
      </p:sp>
      <p:sp>
        <p:nvSpPr>
          <p:cNvPr id="6" name="Footer Placeholder 5"/>
          <p:cNvSpPr>
            <a:spLocks noGrp="1"/>
          </p:cNvSpPr>
          <p:nvPr>
            <p:ph type="ftr" sz="quarter" idx="11"/>
          </p:nvPr>
        </p:nvSpPr>
        <p:spPr/>
        <p:txBody>
          <a:bodyPr/>
          <a:lstStyle/>
          <a:p>
            <a:pPr>
              <a:defRPr/>
            </a:pPr>
            <a:endParaRPr lang="et-EE"/>
          </a:p>
        </p:txBody>
      </p:sp>
      <p:sp>
        <p:nvSpPr>
          <p:cNvPr id="7" name="Slide Number Placeholder 6"/>
          <p:cNvSpPr>
            <a:spLocks noGrp="1"/>
          </p:cNvSpPr>
          <p:nvPr>
            <p:ph type="sldNum" sz="quarter" idx="12"/>
          </p:nvPr>
        </p:nvSpPr>
        <p:spPr/>
        <p:txBody>
          <a:bodyPr/>
          <a:lstStyle/>
          <a:p>
            <a:fld id="{6D31FD12-3147-488B-A89A-0598E1D95B1D}" type="slidenum">
              <a:rPr lang="et-EE" altLang="et-EE" smtClean="0"/>
              <a:pPr/>
              <a:t>‹#›</a:t>
            </a:fld>
            <a:endParaRPr lang="et-EE" altLang="et-EE"/>
          </a:p>
        </p:txBody>
      </p:sp>
    </p:spTree>
    <p:extLst>
      <p:ext uri="{BB962C8B-B14F-4D97-AF65-F5344CB8AC3E}">
        <p14:creationId xmlns:p14="http://schemas.microsoft.com/office/powerpoint/2010/main" val="1040297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36689145-5A57-46B9-B116-97E14350CE9D}" type="datetimeFigureOut">
              <a:rPr lang="et-EE" smtClean="0"/>
              <a:pPr>
                <a:defRPr/>
              </a:pPr>
              <a:t>12.10.2016</a:t>
            </a:fld>
            <a:endParaRPr lang="et-EE"/>
          </a:p>
        </p:txBody>
      </p:sp>
      <p:sp>
        <p:nvSpPr>
          <p:cNvPr id="5" name="Footer Placeholder 4"/>
          <p:cNvSpPr>
            <a:spLocks noGrp="1"/>
          </p:cNvSpPr>
          <p:nvPr>
            <p:ph type="ftr" sz="quarter" idx="11"/>
          </p:nvPr>
        </p:nvSpPr>
        <p:spPr/>
        <p:txBody>
          <a:bodyPr/>
          <a:lstStyle/>
          <a:p>
            <a:pPr>
              <a:defRPr/>
            </a:pPr>
            <a:endParaRPr lang="et-EE"/>
          </a:p>
        </p:txBody>
      </p:sp>
      <p:sp>
        <p:nvSpPr>
          <p:cNvPr id="6" name="Slide Number Placeholder 5"/>
          <p:cNvSpPr>
            <a:spLocks noGrp="1"/>
          </p:cNvSpPr>
          <p:nvPr>
            <p:ph type="sldNum" sz="quarter" idx="12"/>
          </p:nvPr>
        </p:nvSpPr>
        <p:spPr/>
        <p:txBody>
          <a:bodyPr/>
          <a:lstStyle/>
          <a:p>
            <a:fld id="{9CC2EE2A-C8A5-4639-B46B-58CCFAB3C89E}" type="slidenum">
              <a:rPr lang="et-EE" altLang="et-EE" smtClean="0"/>
              <a:pPr/>
              <a:t>‹#›</a:t>
            </a:fld>
            <a:endParaRPr lang="et-EE" altLang="et-EE"/>
          </a:p>
        </p:txBody>
      </p:sp>
    </p:spTree>
    <p:extLst>
      <p:ext uri="{BB962C8B-B14F-4D97-AF65-F5344CB8AC3E}">
        <p14:creationId xmlns:p14="http://schemas.microsoft.com/office/powerpoint/2010/main" val="12510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E105EA75-E5D3-435B-A230-82B47E5CB2D0}" type="datetimeFigureOut">
              <a:rPr lang="et-EE" smtClean="0"/>
              <a:pPr>
                <a:defRPr/>
              </a:pPr>
              <a:t>12.10.2016</a:t>
            </a:fld>
            <a:endParaRPr lang="et-EE"/>
          </a:p>
        </p:txBody>
      </p:sp>
      <p:sp>
        <p:nvSpPr>
          <p:cNvPr id="5" name="Footer Placeholder 4"/>
          <p:cNvSpPr>
            <a:spLocks noGrp="1"/>
          </p:cNvSpPr>
          <p:nvPr>
            <p:ph type="ftr" sz="quarter" idx="11"/>
          </p:nvPr>
        </p:nvSpPr>
        <p:spPr/>
        <p:txBody>
          <a:bodyPr/>
          <a:lstStyle/>
          <a:p>
            <a:pPr>
              <a:defRPr/>
            </a:pPr>
            <a:endParaRPr lang="et-EE"/>
          </a:p>
        </p:txBody>
      </p:sp>
      <p:sp>
        <p:nvSpPr>
          <p:cNvPr id="6" name="Slide Number Placeholder 5"/>
          <p:cNvSpPr>
            <a:spLocks noGrp="1"/>
          </p:cNvSpPr>
          <p:nvPr>
            <p:ph type="sldNum" sz="quarter" idx="12"/>
          </p:nvPr>
        </p:nvSpPr>
        <p:spPr/>
        <p:txBody>
          <a:bodyPr/>
          <a:lstStyle/>
          <a:p>
            <a:fld id="{5049DC5C-1A46-4F13-99B0-C21E1A6C9AEA}" type="slidenum">
              <a:rPr lang="et-EE" altLang="et-EE" smtClean="0"/>
              <a:pPr/>
              <a:t>‹#›</a:t>
            </a:fld>
            <a:endParaRPr lang="et-EE" altLang="et-EE"/>
          </a:p>
        </p:txBody>
      </p:sp>
    </p:spTree>
    <p:extLst>
      <p:ext uri="{BB962C8B-B14F-4D97-AF65-F5344CB8AC3E}">
        <p14:creationId xmlns:p14="http://schemas.microsoft.com/office/powerpoint/2010/main" val="378122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A46829F-C434-4506-88EC-C167E48BFD38}" type="datetimeFigureOut">
              <a:rPr lang="et-EE" smtClean="0"/>
              <a:pPr>
                <a:defRPr/>
              </a:pPr>
              <a:t>12.10.2016</a:t>
            </a:fld>
            <a:endParaRPr lang="et-E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t-E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3F2FA-5C16-4393-9C48-7A8DD5905A17}" type="slidenum">
              <a:rPr lang="et-EE" altLang="et-EE" smtClean="0"/>
              <a:pPr/>
              <a:t>‹#›</a:t>
            </a:fld>
            <a:endParaRPr lang="et-EE" altLang="et-EE"/>
          </a:p>
        </p:txBody>
      </p:sp>
    </p:spTree>
    <p:extLst>
      <p:ext uri="{BB962C8B-B14F-4D97-AF65-F5344CB8AC3E}">
        <p14:creationId xmlns:p14="http://schemas.microsoft.com/office/powerpoint/2010/main" val="1145446781"/>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File:Libr0367.jpg" TargetMode="External"/><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unit-conversion.info/" TargetMode="External"/><Relationship Id="rId2" Type="http://schemas.openxmlformats.org/officeDocument/2006/relationships/hyperlink" Target="https://en.wikipedia.org/wiki/Conversion_of_units" TargetMode="External"/><Relationship Id="rId1" Type="http://schemas.openxmlformats.org/officeDocument/2006/relationships/slideLayout" Target="../slideLayouts/slideLayout7.xml"/><Relationship Id="rId4" Type="http://schemas.openxmlformats.org/officeDocument/2006/relationships/hyperlink" Target="https://www.cs.utexas.edu/users/novak/units95.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images.google.ru/imgres?imgurl=http://tonyadam.com/blog/blog/wp-content/uploads/mistakes.jpg&amp;imgrefurl=http://tonyadam.com/blog/350-business-ethics-mistakes-you-should-avoid/&amp;usg=__aYBbJFsif7OeNR8DWQSyjyUbu-Y=&amp;h=393&amp;w=590&amp;sz=50&amp;hl=ru&amp;start=147&amp;itbs=1&amp;tbnid=dpOKOsy2ej1LIM:&amp;tbnh=90&amp;tbnw=135&amp;prev=/images?q%3Dmistakes%26start%3D140%26hl%3Dru%26newwindow%3D1%26sa%3DN%26gbv%3D2%26ndsp%3D20%26tbs%3Disch:1" TargetMode="Externa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hyperlink" Target="http://www.dishaforu.com/aptitude_test.gi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images.google.ru/imgres?imgurl=http://myesllab.files.wordpress.com/2009/10/mistakes.jpg&amp;imgrefurl=http://myesllab.wordpress.com/2009/10/12/know-your-mistakes/&amp;usg=__Au9KUut6P9QId74E8d8fd7N7ubY=&amp;h=232&amp;w=250&amp;sz=19&amp;hl=ru&amp;start=5&amp;itbs=1&amp;tbnid=QxxQQk1WNAhrAM:&amp;tbnh=103&amp;tbnw=111&amp;prev=/images?q%3Dmistakes%26hl%3Dru%26newwindow%3D1%26gbv%3D2%26tbs%3Disch:1" TargetMode="External"/><Relationship Id="rId1" Type="http://schemas.openxmlformats.org/officeDocument/2006/relationships/slideLayout" Target="../slideLayouts/slideLayout7.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323528" y="1844824"/>
            <a:ext cx="8424936" cy="441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ct val="0"/>
              </a:spcBef>
              <a:buFontTx/>
              <a:buNone/>
              <a:defRPr/>
            </a:pPr>
            <a:r>
              <a:rPr lang="en-GB" sz="1800" dirty="0"/>
              <a:t>was firstly introduced in France in 1840 and was put into practice in 19.-20. centuries by most of the world countries. The metric measurement system developed during French revolution figured as the progenitor of the SI system. In 1960 the SI system was officially accepted as the </a:t>
            </a:r>
            <a:r>
              <a:rPr lang="en-GB" sz="1800"/>
              <a:t>internationally </a:t>
            </a:r>
            <a:r>
              <a:rPr lang="en-GB" sz="1800" smtClean="0"/>
              <a:t>preferab</a:t>
            </a:r>
            <a:r>
              <a:rPr lang="et-EE" sz="1800" smtClean="0"/>
              <a:t>le one.</a:t>
            </a:r>
            <a:r>
              <a:rPr lang="en-GB" sz="1800" smtClean="0"/>
              <a:t> </a:t>
            </a:r>
            <a:r>
              <a:rPr lang="en-GB" sz="1800" dirty="0"/>
              <a:t>The International System of Units </a:t>
            </a:r>
            <a:r>
              <a:rPr lang="en-GB" sz="1800"/>
              <a:t>is </a:t>
            </a:r>
            <a:r>
              <a:rPr lang="en-GB" sz="1800" smtClean="0"/>
              <a:t>obligatory </a:t>
            </a:r>
            <a:r>
              <a:rPr lang="en-GB" sz="1800" dirty="0"/>
              <a:t>system in Estonia since 1982.</a:t>
            </a:r>
            <a:endParaRPr lang="et-EE" altLang="et-EE" sz="1800" dirty="0">
              <a:latin typeface="Bernard MT Condensed" panose="02050806060905020404" pitchFamily="18" charset="0"/>
            </a:endParaRPr>
          </a:p>
          <a:p>
            <a:pPr>
              <a:spcBef>
                <a:spcPct val="0"/>
              </a:spcBef>
              <a:buFontTx/>
              <a:buNone/>
              <a:defRPr/>
            </a:pPr>
            <a:endParaRPr lang="et-EE" altLang="et-EE" sz="2000" dirty="0">
              <a:latin typeface="Bernard MT Condensed" panose="02050806060905020404" pitchFamily="18" charset="0"/>
            </a:endParaRPr>
          </a:p>
          <a:p>
            <a:r>
              <a:rPr lang="en-GB" sz="1800" dirty="0"/>
              <a:t>SI base units and their physical quantities are: </a:t>
            </a:r>
            <a:endParaRPr lang="et-EE" sz="1800" dirty="0"/>
          </a:p>
          <a:p>
            <a:pPr>
              <a:buNone/>
            </a:pPr>
            <a:r>
              <a:rPr lang="en-GB" sz="1800" b="1" i="1" dirty="0"/>
              <a:t>meter</a:t>
            </a:r>
            <a:r>
              <a:rPr lang="en-GB" sz="1800" dirty="0"/>
              <a:t> for </a:t>
            </a:r>
            <a:r>
              <a:rPr lang="en-GB" sz="1800" b="1" i="1" dirty="0"/>
              <a:t>length</a:t>
            </a:r>
            <a:br>
              <a:rPr lang="en-GB" sz="1800" b="1" i="1" dirty="0"/>
            </a:br>
            <a:r>
              <a:rPr lang="en-GB" sz="1800" b="1" i="1" dirty="0"/>
              <a:t>kilogram</a:t>
            </a:r>
            <a:r>
              <a:rPr lang="en-GB" sz="1800" dirty="0"/>
              <a:t> for </a:t>
            </a:r>
            <a:r>
              <a:rPr lang="en-GB" sz="1800" b="1" i="1" dirty="0"/>
              <a:t>mass</a:t>
            </a:r>
            <a:br>
              <a:rPr lang="en-GB" sz="1800" b="1" i="1" dirty="0"/>
            </a:br>
            <a:r>
              <a:rPr lang="en-GB" sz="1800" b="1" i="1" dirty="0"/>
              <a:t>second</a:t>
            </a:r>
            <a:r>
              <a:rPr lang="en-GB" sz="1800" dirty="0"/>
              <a:t> for </a:t>
            </a:r>
            <a:r>
              <a:rPr lang="en-GB" sz="1800" b="1" i="1" dirty="0"/>
              <a:t>time</a:t>
            </a:r>
            <a:br>
              <a:rPr lang="en-GB" sz="1800" b="1" i="1" dirty="0"/>
            </a:br>
            <a:r>
              <a:rPr lang="en-GB" sz="1800" b="1" i="1" dirty="0"/>
              <a:t>ampere</a:t>
            </a:r>
            <a:r>
              <a:rPr lang="en-GB" sz="1800" dirty="0"/>
              <a:t> for </a:t>
            </a:r>
            <a:r>
              <a:rPr lang="en-GB" sz="1800" b="1" i="1" dirty="0"/>
              <a:t>electric current</a:t>
            </a:r>
            <a:br>
              <a:rPr lang="en-GB" sz="1800" b="1" i="1" dirty="0"/>
            </a:br>
            <a:r>
              <a:rPr lang="en-GB" sz="1800" b="1" i="1" dirty="0"/>
              <a:t>kelvin</a:t>
            </a:r>
            <a:r>
              <a:rPr lang="en-GB" sz="1800" dirty="0"/>
              <a:t> for </a:t>
            </a:r>
            <a:r>
              <a:rPr lang="en-GB" sz="1800" b="1" i="1" dirty="0"/>
              <a:t>temperature</a:t>
            </a:r>
            <a:br>
              <a:rPr lang="en-GB" sz="1800" b="1" i="1" dirty="0"/>
            </a:br>
            <a:r>
              <a:rPr lang="en-GB" sz="1800" b="1" i="1" dirty="0"/>
              <a:t>candela</a:t>
            </a:r>
            <a:r>
              <a:rPr lang="en-GB" sz="1800" dirty="0"/>
              <a:t> for </a:t>
            </a:r>
            <a:r>
              <a:rPr lang="en-GB" sz="1800" b="1" i="1" dirty="0"/>
              <a:t>luminous intensity</a:t>
            </a:r>
            <a:br>
              <a:rPr lang="en-GB" sz="1800" b="1" i="1" dirty="0"/>
            </a:br>
            <a:r>
              <a:rPr lang="en-GB" sz="1800" b="1" i="1" dirty="0"/>
              <a:t>mole</a:t>
            </a:r>
            <a:r>
              <a:rPr lang="en-GB" sz="1800" dirty="0"/>
              <a:t> for </a:t>
            </a:r>
            <a:r>
              <a:rPr lang="en-GB" sz="1800" b="1" i="1" dirty="0"/>
              <a:t>amount of substance </a:t>
            </a:r>
            <a:r>
              <a:rPr lang="en-GB" sz="1800" dirty="0"/>
              <a:t>(added in 1971)</a:t>
            </a:r>
            <a:endParaRPr lang="et-EE" sz="1800" dirty="0"/>
          </a:p>
          <a:p>
            <a:pPr>
              <a:spcBef>
                <a:spcPct val="0"/>
              </a:spcBef>
              <a:buFontTx/>
              <a:buNone/>
              <a:defRPr/>
            </a:pPr>
            <a:endParaRPr lang="et-EE" altLang="et-EE" sz="2000" dirty="0"/>
          </a:p>
        </p:txBody>
      </p:sp>
      <p:sp>
        <p:nvSpPr>
          <p:cNvPr id="26627" name="TextBox 2"/>
          <p:cNvSpPr txBox="1">
            <a:spLocks noChangeArrowheads="1"/>
          </p:cNvSpPr>
          <p:nvPr/>
        </p:nvSpPr>
        <p:spPr bwMode="auto">
          <a:xfrm>
            <a:off x="250827" y="333378"/>
            <a:ext cx="75809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sz="2800" b="1" dirty="0"/>
              <a:t>The International System of Units </a:t>
            </a:r>
            <a:br>
              <a:rPr lang="en-GB" sz="2800" b="1" dirty="0"/>
            </a:br>
            <a:r>
              <a:rPr lang="en-GB" sz="2800" b="1" dirty="0"/>
              <a:t>(French: </a:t>
            </a:r>
            <a:r>
              <a:rPr lang="en-GB" sz="2800" b="1" i="1" dirty="0" err="1"/>
              <a:t>Système</a:t>
            </a:r>
            <a:r>
              <a:rPr lang="en-GB" sz="2800" b="1" i="1" dirty="0"/>
              <a:t> international </a:t>
            </a:r>
            <a:r>
              <a:rPr lang="en-GB" sz="2800" b="1" i="1" dirty="0" err="1"/>
              <a:t>d'unités</a:t>
            </a:r>
            <a:r>
              <a:rPr lang="en-GB" sz="2800" b="1" dirty="0"/>
              <a:t>, SI)</a:t>
            </a:r>
            <a:endParaRPr lang="et-EE" altLang="et-EE" sz="2400" dirty="0">
              <a:solidFill>
                <a:srgbClr val="0000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
          <p:cNvSpPr txBox="1">
            <a:spLocks noChangeArrowheads="1"/>
          </p:cNvSpPr>
          <p:nvPr/>
        </p:nvSpPr>
        <p:spPr bwMode="auto">
          <a:xfrm>
            <a:off x="179388" y="188915"/>
            <a:ext cx="20810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t-EE" altLang="et-EE" sz="2400" b="1" dirty="0">
                <a:solidFill>
                  <a:srgbClr val="0000FF"/>
                </a:solidFill>
              </a:rPr>
              <a:t>SI </a:t>
            </a:r>
            <a:r>
              <a:rPr lang="et-EE" altLang="et-EE" sz="2400" b="1" dirty="0" smtClean="0">
                <a:solidFill>
                  <a:srgbClr val="0000FF"/>
                </a:solidFill>
              </a:rPr>
              <a:t>base units</a:t>
            </a:r>
            <a:endParaRPr lang="et-EE" altLang="et-EE" sz="2400" b="1" dirty="0">
              <a:solidFill>
                <a:srgbClr val="0000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752010600"/>
              </p:ext>
            </p:extLst>
          </p:nvPr>
        </p:nvGraphicFramePr>
        <p:xfrm>
          <a:off x="323528" y="908720"/>
          <a:ext cx="8568954" cy="5544616"/>
        </p:xfrm>
        <a:graphic>
          <a:graphicData uri="http://schemas.openxmlformats.org/drawingml/2006/table">
            <a:tbl>
              <a:tblPr firstRow="1" firstCol="1" bandRow="1">
                <a:tableStyleId>{69CF1AB2-1976-4502-BF36-3FF5EA218861}</a:tableStyleId>
              </a:tblPr>
              <a:tblGrid>
                <a:gridCol w="1428159">
                  <a:extLst>
                    <a:ext uri="{9D8B030D-6E8A-4147-A177-3AD203B41FA5}">
                      <a16:colId xmlns:a16="http://schemas.microsoft.com/office/drawing/2014/main" xmlns="" val="2449116855"/>
                    </a:ext>
                  </a:extLst>
                </a:gridCol>
                <a:gridCol w="876097">
                  <a:extLst>
                    <a:ext uri="{9D8B030D-6E8A-4147-A177-3AD203B41FA5}">
                      <a16:colId xmlns:a16="http://schemas.microsoft.com/office/drawing/2014/main" xmlns="" val="3837979725"/>
                    </a:ext>
                  </a:extLst>
                </a:gridCol>
                <a:gridCol w="1080120">
                  <a:extLst>
                    <a:ext uri="{9D8B030D-6E8A-4147-A177-3AD203B41FA5}">
                      <a16:colId xmlns:a16="http://schemas.microsoft.com/office/drawing/2014/main" xmlns="" val="3155066044"/>
                    </a:ext>
                  </a:extLst>
                </a:gridCol>
                <a:gridCol w="2328260">
                  <a:extLst>
                    <a:ext uri="{9D8B030D-6E8A-4147-A177-3AD203B41FA5}">
                      <a16:colId xmlns:a16="http://schemas.microsoft.com/office/drawing/2014/main" xmlns="" val="3097420456"/>
                    </a:ext>
                  </a:extLst>
                </a:gridCol>
                <a:gridCol w="1632180">
                  <a:extLst>
                    <a:ext uri="{9D8B030D-6E8A-4147-A177-3AD203B41FA5}">
                      <a16:colId xmlns:a16="http://schemas.microsoft.com/office/drawing/2014/main" xmlns="" val="1694956014"/>
                    </a:ext>
                  </a:extLst>
                </a:gridCol>
                <a:gridCol w="1224138">
                  <a:extLst>
                    <a:ext uri="{9D8B030D-6E8A-4147-A177-3AD203B41FA5}">
                      <a16:colId xmlns:a16="http://schemas.microsoft.com/office/drawing/2014/main" xmlns="" val="1841108933"/>
                    </a:ext>
                  </a:extLst>
                </a:gridCol>
              </a:tblGrid>
              <a:tr h="594180">
                <a:tc>
                  <a:txBody>
                    <a:bodyPr/>
                    <a:lstStyle/>
                    <a:p>
                      <a:pPr algn="ctr">
                        <a:lnSpc>
                          <a:spcPct val="107000"/>
                        </a:lnSpc>
                        <a:spcAft>
                          <a:spcPts val="0"/>
                        </a:spcAft>
                      </a:pPr>
                      <a:r>
                        <a:rPr lang="en-GB" sz="1600" dirty="0">
                          <a:effectLst/>
                        </a:rPr>
                        <a:t>Name</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a:effectLst/>
                        </a:rPr>
                        <a:t>Symbol</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dirty="0">
                          <a:effectLst/>
                        </a:rPr>
                        <a:t>Measure</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dirty="0">
                          <a:effectLst/>
                        </a:rPr>
                        <a:t>Current (2005) formal </a:t>
                      </a:r>
                      <a:r>
                        <a:rPr lang="en-GB" sz="1600" dirty="0" smtClean="0">
                          <a:effectLst/>
                        </a:rPr>
                        <a:t>definition</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a:effectLst/>
                        </a:rPr>
                        <a:t>Historical origin / justification</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u="none" strike="noStrike" dirty="0">
                          <a:effectLst/>
                        </a:rPr>
                        <a:t>Dimension</a:t>
                      </a:r>
                      <a:br>
                        <a:rPr lang="en-GB" sz="1600" u="none" strike="noStrike" dirty="0">
                          <a:effectLst/>
                        </a:rPr>
                      </a:br>
                      <a:r>
                        <a:rPr lang="en-GB" sz="1600" u="none" strike="noStrike" dirty="0">
                          <a:effectLst/>
                        </a:rPr>
                        <a:t>symbol</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2432725639"/>
                  </a:ext>
                </a:extLst>
              </a:tr>
              <a:tr h="2619913">
                <a:tc>
                  <a:txBody>
                    <a:bodyPr/>
                    <a:lstStyle/>
                    <a:p>
                      <a:pPr algn="ctr">
                        <a:lnSpc>
                          <a:spcPct val="107000"/>
                        </a:lnSpc>
                        <a:spcAft>
                          <a:spcPts val="0"/>
                        </a:spcAft>
                      </a:pPr>
                      <a:r>
                        <a:rPr lang="en-GB" sz="1600" u="none" strike="noStrike" dirty="0">
                          <a:effectLst/>
                        </a:rPr>
                        <a:t>metre</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a:effectLst/>
                        </a:rPr>
                        <a:t>m</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u="none" strike="noStrike" dirty="0">
                          <a:effectLst/>
                        </a:rPr>
                        <a:t>length</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dirty="0">
                          <a:effectLst/>
                        </a:rPr>
                        <a:t>"The metre is the length of the path travelled by light in vacuum during a time interval of 1 ⁄ 299792458 of a second."</a:t>
                      </a:r>
                      <a:br>
                        <a:rPr lang="en-GB" sz="1600" dirty="0">
                          <a:effectLst/>
                        </a:rPr>
                      </a:br>
                      <a:r>
                        <a:rPr lang="en-GB" sz="1600" dirty="0">
                          <a:effectLst/>
                        </a:rPr>
                        <a:t>17th CGPM (1983, Resolution 1, CR, 97)</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dirty="0">
                          <a:effectLst/>
                        </a:rPr>
                        <a:t>1 ⁄ 10,000,000 of the distance from the </a:t>
                      </a:r>
                      <a:r>
                        <a:rPr lang="en-GB" sz="1600" u="none" strike="noStrike" dirty="0">
                          <a:effectLst/>
                        </a:rPr>
                        <a:t>Earth</a:t>
                      </a:r>
                      <a:r>
                        <a:rPr lang="en-GB" sz="1600" dirty="0">
                          <a:effectLst/>
                        </a:rPr>
                        <a:t>'s equator to the North Pole measured on the circumference through </a:t>
                      </a:r>
                      <a:r>
                        <a:rPr lang="en-GB" sz="1600" u="none" strike="noStrike" dirty="0">
                          <a:effectLst/>
                        </a:rPr>
                        <a:t>Paris</a:t>
                      </a:r>
                      <a:r>
                        <a:rPr lang="en-GB" sz="1600" dirty="0">
                          <a:effectLst/>
                        </a:rPr>
                        <a:t>.</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a:effectLst/>
                        </a:rPr>
                        <a:t>L</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3275522254"/>
                  </a:ext>
                </a:extLst>
              </a:tr>
              <a:tr h="2330523">
                <a:tc>
                  <a:txBody>
                    <a:bodyPr/>
                    <a:lstStyle/>
                    <a:p>
                      <a:pPr algn="ctr">
                        <a:lnSpc>
                          <a:spcPct val="107000"/>
                        </a:lnSpc>
                        <a:spcAft>
                          <a:spcPts val="0"/>
                        </a:spcAft>
                      </a:pPr>
                      <a:r>
                        <a:rPr lang="en-GB" sz="1600" u="none" strike="noStrike" dirty="0">
                          <a:effectLst/>
                        </a:rPr>
                        <a:t>kilogram</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a:effectLst/>
                        </a:rPr>
                        <a:t>kg</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u="none" strike="noStrike" dirty="0">
                          <a:effectLst/>
                        </a:rPr>
                        <a:t>mass</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a:effectLst/>
                        </a:rPr>
                        <a:t>"The kilogram is the unit of mass; it is equal to the mass of the international prototype of the kilogram."</a:t>
                      </a:r>
                      <a:br>
                        <a:rPr lang="en-GB" sz="1600">
                          <a:effectLst/>
                        </a:rPr>
                      </a:br>
                      <a:r>
                        <a:rPr lang="en-GB" sz="1600">
                          <a:effectLst/>
                        </a:rPr>
                        <a:t>3rd CGPM (1901, CR, 70)</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dirty="0">
                          <a:effectLst/>
                        </a:rPr>
                        <a:t>The mass of one </a:t>
                      </a:r>
                      <a:r>
                        <a:rPr lang="en-GB" sz="1600" u="none" strike="noStrike" dirty="0">
                          <a:effectLst/>
                        </a:rPr>
                        <a:t>litre</a:t>
                      </a:r>
                      <a:r>
                        <a:rPr lang="en-GB" sz="1600" dirty="0">
                          <a:effectLst/>
                        </a:rPr>
                        <a:t> of </a:t>
                      </a:r>
                      <a:r>
                        <a:rPr lang="en-GB" sz="1600" u="none" strike="noStrike" dirty="0">
                          <a:effectLst/>
                        </a:rPr>
                        <a:t>water</a:t>
                      </a:r>
                      <a:r>
                        <a:rPr lang="en-GB" sz="1600" dirty="0">
                          <a:effectLst/>
                        </a:rPr>
                        <a:t>. A litre is one thousandth of a cubic metre.</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600" dirty="0">
                          <a:effectLst/>
                        </a:rPr>
                        <a:t>M</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2996128789"/>
                  </a:ext>
                </a:extLst>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06092067"/>
              </p:ext>
            </p:extLst>
          </p:nvPr>
        </p:nvGraphicFramePr>
        <p:xfrm>
          <a:off x="251513" y="332657"/>
          <a:ext cx="8640966" cy="6352478"/>
        </p:xfrm>
        <a:graphic>
          <a:graphicData uri="http://schemas.openxmlformats.org/drawingml/2006/table">
            <a:tbl>
              <a:tblPr firstRow="1" firstCol="1" bandRow="1">
                <a:tableStyleId>{69CF1AB2-1976-4502-BF36-3FF5EA218861}</a:tableStyleId>
              </a:tblPr>
              <a:tblGrid>
                <a:gridCol w="1224143">
                  <a:extLst>
                    <a:ext uri="{9D8B030D-6E8A-4147-A177-3AD203B41FA5}">
                      <a16:colId xmlns:a16="http://schemas.microsoft.com/office/drawing/2014/main" xmlns="" val="1234587492"/>
                    </a:ext>
                  </a:extLst>
                </a:gridCol>
                <a:gridCol w="864096">
                  <a:extLst>
                    <a:ext uri="{9D8B030D-6E8A-4147-A177-3AD203B41FA5}">
                      <a16:colId xmlns:a16="http://schemas.microsoft.com/office/drawing/2014/main" xmlns="" val="182254236"/>
                    </a:ext>
                  </a:extLst>
                </a:gridCol>
                <a:gridCol w="864096">
                  <a:extLst>
                    <a:ext uri="{9D8B030D-6E8A-4147-A177-3AD203B41FA5}">
                      <a16:colId xmlns:a16="http://schemas.microsoft.com/office/drawing/2014/main" xmlns="" val="4196617359"/>
                    </a:ext>
                  </a:extLst>
                </a:gridCol>
                <a:gridCol w="2808309">
                  <a:extLst>
                    <a:ext uri="{9D8B030D-6E8A-4147-A177-3AD203B41FA5}">
                      <a16:colId xmlns:a16="http://schemas.microsoft.com/office/drawing/2014/main" xmlns="" val="3038487435"/>
                    </a:ext>
                  </a:extLst>
                </a:gridCol>
                <a:gridCol w="1872211">
                  <a:extLst>
                    <a:ext uri="{9D8B030D-6E8A-4147-A177-3AD203B41FA5}">
                      <a16:colId xmlns:a16="http://schemas.microsoft.com/office/drawing/2014/main" xmlns="" val="687328518"/>
                    </a:ext>
                  </a:extLst>
                </a:gridCol>
                <a:gridCol w="1008111">
                  <a:extLst>
                    <a:ext uri="{9D8B030D-6E8A-4147-A177-3AD203B41FA5}">
                      <a16:colId xmlns:a16="http://schemas.microsoft.com/office/drawing/2014/main" xmlns="" val="1234259000"/>
                    </a:ext>
                  </a:extLst>
                </a:gridCol>
              </a:tblGrid>
              <a:tr h="3246663">
                <a:tc>
                  <a:txBody>
                    <a:bodyPr/>
                    <a:lstStyle/>
                    <a:p>
                      <a:pPr algn="ctr">
                        <a:lnSpc>
                          <a:spcPct val="107000"/>
                        </a:lnSpc>
                        <a:spcAft>
                          <a:spcPts val="0"/>
                        </a:spcAft>
                      </a:pPr>
                      <a:r>
                        <a:rPr lang="en-GB" sz="1400" u="none" strike="noStrike" dirty="0">
                          <a:effectLst/>
                        </a:rPr>
                        <a:t>second</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dirty="0">
                          <a:effectLst/>
                        </a:rPr>
                        <a:t>s</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u="none" strike="noStrike" dirty="0">
                          <a:effectLst/>
                        </a:rPr>
                        <a:t>time</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dirty="0">
                          <a:effectLst/>
                        </a:rPr>
                        <a:t>"The second is the duration of 9192631770 periods of the radiation corresponding to the transition between the two hyperfine levels of the ground state of the caesium 133 atom."</a:t>
                      </a:r>
                      <a:br>
                        <a:rPr lang="en-GB" sz="1400" dirty="0">
                          <a:effectLst/>
                        </a:rPr>
                      </a:br>
                      <a:r>
                        <a:rPr lang="en-GB" sz="1400" dirty="0">
                          <a:effectLst/>
                        </a:rPr>
                        <a:t>13th CGPM (1967/68, Resolution 1; CR, 103)</a:t>
                      </a:r>
                      <a:br>
                        <a:rPr lang="en-GB" sz="1400" dirty="0">
                          <a:effectLst/>
                        </a:rPr>
                      </a:br>
                      <a:r>
                        <a:rPr lang="en-GB" sz="1400" dirty="0">
                          <a:effectLst/>
                        </a:rPr>
                        <a:t>"This definition refers to a caesium atom at rest at a temperature of 0 K."</a:t>
                      </a:r>
                      <a:br>
                        <a:rPr lang="en-GB" sz="1400" dirty="0">
                          <a:effectLst/>
                        </a:rPr>
                      </a:br>
                      <a:r>
                        <a:rPr lang="en-GB" sz="1400" dirty="0">
                          <a:effectLst/>
                        </a:rPr>
                        <a:t>(Added by CIPM in 1997)</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dirty="0">
                          <a:effectLst/>
                        </a:rPr>
                        <a:t>The day is divided in 24 hours, each hour divided in 60 minutes, each minute divided in 60 seconds.</a:t>
                      </a:r>
                      <a:br>
                        <a:rPr lang="en-GB" sz="1400" dirty="0">
                          <a:effectLst/>
                        </a:rPr>
                      </a:br>
                      <a:r>
                        <a:rPr lang="en-GB" sz="1400" dirty="0">
                          <a:effectLst/>
                        </a:rPr>
                        <a:t>A second is 1 ⁄ (24 × 60 × 60) of the </a:t>
                      </a:r>
                      <a:r>
                        <a:rPr lang="en-GB" sz="1400" u="none" strike="noStrike" dirty="0">
                          <a:effectLst/>
                        </a:rPr>
                        <a:t>day</a:t>
                      </a:r>
                      <a:r>
                        <a:rPr lang="en-GB" sz="1400" dirty="0">
                          <a:effectLst/>
                        </a:rPr>
                        <a:t>.</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a:effectLst/>
                        </a:rPr>
                        <a:t>T</a:t>
                      </a:r>
                      <a:endParaRPr lang="et-EE" sz="120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extLst>
                  <a:ext uri="{0D108BD9-81ED-4DB2-BD59-A6C34878D82A}">
                    <a16:rowId xmlns:a16="http://schemas.microsoft.com/office/drawing/2014/main" xmlns="" val="2974307173"/>
                  </a:ext>
                </a:extLst>
              </a:tr>
              <a:tr h="3105815">
                <a:tc>
                  <a:txBody>
                    <a:bodyPr/>
                    <a:lstStyle/>
                    <a:p>
                      <a:pPr algn="ctr">
                        <a:lnSpc>
                          <a:spcPct val="107000"/>
                        </a:lnSpc>
                        <a:spcAft>
                          <a:spcPts val="0"/>
                        </a:spcAft>
                      </a:pPr>
                      <a:r>
                        <a:rPr lang="en-GB" sz="1400" u="none" strike="noStrike" dirty="0">
                          <a:effectLst/>
                        </a:rPr>
                        <a:t>ampere</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b="1" dirty="0">
                          <a:effectLst/>
                        </a:rPr>
                        <a:t>A</a:t>
                      </a:r>
                      <a:endParaRPr lang="et-E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b="1" u="none" strike="noStrike" dirty="0">
                          <a:effectLst/>
                        </a:rPr>
                        <a:t>electric current</a:t>
                      </a:r>
                      <a:endParaRPr lang="et-E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b="1" dirty="0">
                          <a:effectLst/>
                        </a:rPr>
                        <a:t>"The ampere is that constant current which, if maintained in two straight parallel conductors of infinite length, of negligible circular cross-section, and placed 1 metre apart in vacuum, would produce between these conductors a force equal to 2 × 10</a:t>
                      </a:r>
                      <a:r>
                        <a:rPr lang="en-GB" sz="1400" b="1" baseline="30000" dirty="0">
                          <a:effectLst/>
                        </a:rPr>
                        <a:t>−7</a:t>
                      </a:r>
                      <a:r>
                        <a:rPr lang="en-GB" sz="1400" b="1" dirty="0">
                          <a:effectLst/>
                        </a:rPr>
                        <a:t> </a:t>
                      </a:r>
                      <a:r>
                        <a:rPr lang="en-GB" sz="1400" b="1" u="none" strike="noStrike" dirty="0">
                          <a:effectLst/>
                        </a:rPr>
                        <a:t>newton</a:t>
                      </a:r>
                      <a:r>
                        <a:rPr lang="en-GB" sz="1400" b="1" dirty="0">
                          <a:effectLst/>
                        </a:rPr>
                        <a:t> per metre of length."</a:t>
                      </a:r>
                      <a:br>
                        <a:rPr lang="en-GB" sz="1400" b="1" dirty="0">
                          <a:effectLst/>
                        </a:rPr>
                      </a:br>
                      <a:r>
                        <a:rPr lang="en-GB" sz="1400" b="1" dirty="0">
                          <a:effectLst/>
                        </a:rPr>
                        <a:t>9th CGPM (1948</a:t>
                      </a:r>
                      <a:r>
                        <a:rPr lang="en-GB" sz="1400" b="1" dirty="0" smtClean="0">
                          <a:effectLst/>
                        </a:rPr>
                        <a:t>)</a:t>
                      </a:r>
                      <a:endParaRPr lang="et-E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b="1" dirty="0">
                          <a:effectLst/>
                        </a:rPr>
                        <a:t>The original "International Ampere" was defined electrochemically as the current required to deposit 1.118 milligrams of silver per second from a solution of </a:t>
                      </a:r>
                      <a:r>
                        <a:rPr lang="en-GB" sz="1400" b="1" u="none" strike="noStrike" dirty="0">
                          <a:effectLst/>
                        </a:rPr>
                        <a:t>silver nitrate</a:t>
                      </a:r>
                      <a:r>
                        <a:rPr lang="en-GB" sz="1400" b="1" dirty="0">
                          <a:effectLst/>
                        </a:rPr>
                        <a:t>. Compared to the SI ampere, the difference is 0.015%.</a:t>
                      </a:r>
                      <a:endParaRPr lang="et-E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tc>
                  <a:txBody>
                    <a:bodyPr/>
                    <a:lstStyle/>
                    <a:p>
                      <a:pPr algn="ctr">
                        <a:lnSpc>
                          <a:spcPct val="107000"/>
                        </a:lnSpc>
                        <a:spcAft>
                          <a:spcPts val="0"/>
                        </a:spcAft>
                      </a:pPr>
                      <a:r>
                        <a:rPr lang="en-GB" sz="1400" dirty="0">
                          <a:effectLst/>
                        </a:rPr>
                        <a:t>I</a:t>
                      </a:r>
                      <a:endParaRPr lang="et-E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03" marR="5403" marT="5403" marB="5403" anchor="ctr"/>
                </a:tc>
                <a:extLst>
                  <a:ext uri="{0D108BD9-81ED-4DB2-BD59-A6C34878D82A}">
                    <a16:rowId xmlns:a16="http://schemas.microsoft.com/office/drawing/2014/main" xmlns="" val="3251563134"/>
                  </a:ext>
                </a:extLst>
              </a:tr>
            </a:tbl>
          </a:graphicData>
        </a:graphic>
      </p:graphicFrame>
    </p:spTree>
    <p:extLst>
      <p:ext uri="{BB962C8B-B14F-4D97-AF65-F5344CB8AC3E}">
        <p14:creationId xmlns:p14="http://schemas.microsoft.com/office/powerpoint/2010/main" val="2998683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47904897"/>
              </p:ext>
            </p:extLst>
          </p:nvPr>
        </p:nvGraphicFramePr>
        <p:xfrm>
          <a:off x="107504" y="764704"/>
          <a:ext cx="8928992" cy="5508335"/>
        </p:xfrm>
        <a:graphic>
          <a:graphicData uri="http://schemas.openxmlformats.org/drawingml/2006/table">
            <a:tbl>
              <a:tblPr firstRow="1" firstCol="1" bandRow="1">
                <a:tableStyleId>{69CF1AB2-1976-4502-BF36-3FF5EA218861}</a:tableStyleId>
              </a:tblPr>
              <a:tblGrid>
                <a:gridCol w="653341">
                  <a:extLst>
                    <a:ext uri="{9D8B030D-6E8A-4147-A177-3AD203B41FA5}">
                      <a16:colId xmlns:a16="http://schemas.microsoft.com/office/drawing/2014/main" xmlns="" val="1354265384"/>
                    </a:ext>
                  </a:extLst>
                </a:gridCol>
                <a:gridCol w="653341">
                  <a:extLst>
                    <a:ext uri="{9D8B030D-6E8A-4147-A177-3AD203B41FA5}">
                      <a16:colId xmlns:a16="http://schemas.microsoft.com/office/drawing/2014/main" xmlns="" val="2418998609"/>
                    </a:ext>
                  </a:extLst>
                </a:gridCol>
                <a:gridCol w="1213598">
                  <a:extLst>
                    <a:ext uri="{9D8B030D-6E8A-4147-A177-3AD203B41FA5}">
                      <a16:colId xmlns:a16="http://schemas.microsoft.com/office/drawing/2014/main" xmlns="" val="1202192137"/>
                    </a:ext>
                  </a:extLst>
                </a:gridCol>
                <a:gridCol w="3722756">
                  <a:extLst>
                    <a:ext uri="{9D8B030D-6E8A-4147-A177-3AD203B41FA5}">
                      <a16:colId xmlns:a16="http://schemas.microsoft.com/office/drawing/2014/main" xmlns="" val="1065440408"/>
                    </a:ext>
                  </a:extLst>
                </a:gridCol>
                <a:gridCol w="2032617">
                  <a:extLst>
                    <a:ext uri="{9D8B030D-6E8A-4147-A177-3AD203B41FA5}">
                      <a16:colId xmlns:a16="http://schemas.microsoft.com/office/drawing/2014/main" xmlns="" val="1685166868"/>
                    </a:ext>
                  </a:extLst>
                </a:gridCol>
                <a:gridCol w="653339">
                  <a:extLst>
                    <a:ext uri="{9D8B030D-6E8A-4147-A177-3AD203B41FA5}">
                      <a16:colId xmlns:a16="http://schemas.microsoft.com/office/drawing/2014/main" xmlns="" val="1355230912"/>
                    </a:ext>
                  </a:extLst>
                </a:gridCol>
              </a:tblGrid>
              <a:tr h="2545057">
                <a:tc>
                  <a:txBody>
                    <a:bodyPr/>
                    <a:lstStyle/>
                    <a:p>
                      <a:pPr algn="ctr">
                        <a:lnSpc>
                          <a:spcPct val="107000"/>
                        </a:lnSpc>
                        <a:spcAft>
                          <a:spcPts val="0"/>
                        </a:spcAft>
                      </a:pPr>
                      <a:r>
                        <a:rPr lang="en-GB" sz="1400" u="none" strike="noStrike" dirty="0">
                          <a:effectLst/>
                        </a:rPr>
                        <a:t>kelvin</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a:effectLst/>
                        </a:rPr>
                        <a:t>K</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u="none" strike="noStrike" dirty="0">
                          <a:effectLst/>
                        </a:rPr>
                        <a:t>thermodynamic temperature</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dirty="0">
                          <a:effectLst/>
                        </a:rPr>
                        <a:t>"The kelvin, unit of thermodynamic temperature, is the fraction 1 ⁄ 273.16 of the thermodynamic temperature of the </a:t>
                      </a:r>
                      <a:r>
                        <a:rPr lang="en-GB" sz="1400" u="none" strike="noStrike" dirty="0">
                          <a:effectLst/>
                        </a:rPr>
                        <a:t>triple point</a:t>
                      </a:r>
                      <a:r>
                        <a:rPr lang="en-GB" sz="1400" dirty="0">
                          <a:effectLst/>
                        </a:rPr>
                        <a:t> of water."</a:t>
                      </a:r>
                      <a:br>
                        <a:rPr lang="en-GB" sz="1400" dirty="0">
                          <a:effectLst/>
                        </a:rPr>
                      </a:br>
                      <a:r>
                        <a:rPr lang="en-GB" sz="1400" dirty="0">
                          <a:effectLst/>
                        </a:rPr>
                        <a:t>13th CGPM (1967/68, Resolution 4; CR, 104)</a:t>
                      </a:r>
                      <a:br>
                        <a:rPr lang="en-GB" sz="1400" dirty="0">
                          <a:effectLst/>
                        </a:rPr>
                      </a:br>
                      <a:r>
                        <a:rPr lang="en-GB" sz="1400" dirty="0">
                          <a:effectLst/>
                        </a:rPr>
                        <a:t>"This definition refers to water having the isotopic composition defined exactly by the following amount of substance ratios: 0.000 155 76 mole of </a:t>
                      </a:r>
                      <a:r>
                        <a:rPr lang="en-GB" sz="1400" baseline="30000" dirty="0">
                          <a:effectLst/>
                        </a:rPr>
                        <a:t>2</a:t>
                      </a:r>
                      <a:r>
                        <a:rPr lang="en-GB" sz="1400" dirty="0">
                          <a:effectLst/>
                        </a:rPr>
                        <a:t>H per mole of </a:t>
                      </a:r>
                      <a:r>
                        <a:rPr lang="en-GB" sz="1400" baseline="30000" dirty="0">
                          <a:effectLst/>
                        </a:rPr>
                        <a:t>1</a:t>
                      </a:r>
                      <a:r>
                        <a:rPr lang="en-GB" sz="1400" dirty="0">
                          <a:effectLst/>
                        </a:rPr>
                        <a:t>H, 0.000 379 9 mole of </a:t>
                      </a:r>
                      <a:r>
                        <a:rPr lang="en-GB" sz="1400" baseline="30000" dirty="0">
                          <a:effectLst/>
                        </a:rPr>
                        <a:t>17</a:t>
                      </a:r>
                      <a:r>
                        <a:rPr lang="en-GB" sz="1400" dirty="0">
                          <a:effectLst/>
                        </a:rPr>
                        <a:t>O per mole of </a:t>
                      </a:r>
                      <a:r>
                        <a:rPr lang="en-GB" sz="1400" baseline="30000" dirty="0">
                          <a:effectLst/>
                        </a:rPr>
                        <a:t>16</a:t>
                      </a:r>
                      <a:r>
                        <a:rPr lang="en-GB" sz="1400" dirty="0">
                          <a:effectLst/>
                        </a:rPr>
                        <a:t>O, and 0.002 005 2 mole of </a:t>
                      </a:r>
                      <a:r>
                        <a:rPr lang="en-GB" sz="1400" baseline="30000" dirty="0">
                          <a:effectLst/>
                        </a:rPr>
                        <a:t>18</a:t>
                      </a:r>
                      <a:r>
                        <a:rPr lang="en-GB" sz="1400" dirty="0">
                          <a:effectLst/>
                        </a:rPr>
                        <a:t>O per mole of </a:t>
                      </a:r>
                      <a:r>
                        <a:rPr lang="en-GB" sz="1400" baseline="30000" dirty="0">
                          <a:effectLst/>
                        </a:rPr>
                        <a:t>16</a:t>
                      </a:r>
                      <a:r>
                        <a:rPr lang="en-GB" sz="1400" dirty="0">
                          <a:effectLst/>
                        </a:rPr>
                        <a:t>O."</a:t>
                      </a:r>
                      <a:br>
                        <a:rPr lang="en-GB" sz="1400" dirty="0">
                          <a:effectLst/>
                        </a:rPr>
                      </a:br>
                      <a:r>
                        <a:rPr lang="en-GB" sz="1400" dirty="0">
                          <a:effectLst/>
                        </a:rPr>
                        <a:t>(Added by CIPM in 2005)</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dirty="0">
                          <a:effectLst/>
                        </a:rPr>
                        <a:t>The </a:t>
                      </a:r>
                      <a:r>
                        <a:rPr lang="en-GB" sz="1400" u="none" strike="noStrike" dirty="0">
                          <a:effectLst/>
                        </a:rPr>
                        <a:t>Celsius scale</a:t>
                      </a:r>
                      <a:r>
                        <a:rPr lang="en-GB" sz="1400" dirty="0">
                          <a:effectLst/>
                        </a:rPr>
                        <a:t>: the Kelvin scale uses the degree Celsius for its unit increment, but is a thermodynamic scale (0 K is </a:t>
                      </a:r>
                      <a:r>
                        <a:rPr lang="en-GB" sz="1400" u="none" strike="noStrike" dirty="0">
                          <a:effectLst/>
                        </a:rPr>
                        <a:t>absolute zero</a:t>
                      </a:r>
                      <a:r>
                        <a:rPr lang="en-GB" sz="1400" dirty="0">
                          <a:effectLst/>
                        </a:rPr>
                        <a:t>).</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a:effectLst/>
                        </a:rPr>
                        <a:t>Θ</a:t>
                      </a:r>
                      <a:endParaRPr lang="et-EE" sz="140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extLst>
                  <a:ext uri="{0D108BD9-81ED-4DB2-BD59-A6C34878D82A}">
                    <a16:rowId xmlns:a16="http://schemas.microsoft.com/office/drawing/2014/main" xmlns="" val="2359768027"/>
                  </a:ext>
                </a:extLst>
              </a:tr>
              <a:tr h="2703907">
                <a:tc>
                  <a:txBody>
                    <a:bodyPr/>
                    <a:lstStyle/>
                    <a:p>
                      <a:pPr algn="ctr">
                        <a:lnSpc>
                          <a:spcPct val="107000"/>
                        </a:lnSpc>
                        <a:spcAft>
                          <a:spcPts val="0"/>
                        </a:spcAft>
                      </a:pPr>
                      <a:r>
                        <a:rPr lang="en-GB" sz="1400" u="none" strike="noStrike" dirty="0">
                          <a:effectLst/>
                        </a:rPr>
                        <a:t>mole</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b="1" dirty="0" err="1">
                          <a:effectLst/>
                        </a:rPr>
                        <a:t>mol</a:t>
                      </a:r>
                      <a:endParaRPr lang="et-E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b="1" u="none" strike="noStrike" dirty="0">
                          <a:effectLst/>
                        </a:rPr>
                        <a:t>amount of substance</a:t>
                      </a:r>
                      <a:endParaRPr lang="et-E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b="1" dirty="0">
                          <a:effectLst/>
                        </a:rPr>
                        <a:t>"1. The mole is the amount of substance of a system which contains as many elementary entities as there are atoms in 0.012 kilogram of carbon 12; its symbol is 'mol.'</a:t>
                      </a:r>
                      <a:endParaRPr lang="et-EE" sz="1400" b="1" dirty="0">
                        <a:effectLst/>
                      </a:endParaRPr>
                    </a:p>
                    <a:p>
                      <a:pPr algn="ctr">
                        <a:lnSpc>
                          <a:spcPct val="107000"/>
                        </a:lnSpc>
                        <a:spcAft>
                          <a:spcPts val="800"/>
                        </a:spcAft>
                      </a:pPr>
                      <a:r>
                        <a:rPr lang="en-GB" sz="1400" b="1" dirty="0">
                          <a:effectLst/>
                        </a:rPr>
                        <a:t>2. When the mole is used, the elementary entities must be specified and may be atoms, molecules, ions, electrons, other particles, or specified groups of such particles."</a:t>
                      </a:r>
                      <a:br>
                        <a:rPr lang="en-GB" sz="1400" b="1" dirty="0">
                          <a:effectLst/>
                        </a:rPr>
                      </a:br>
                      <a:r>
                        <a:rPr lang="en-GB" sz="1400" b="1" dirty="0">
                          <a:effectLst/>
                        </a:rPr>
                        <a:t>14th CGPM (1971, Resolution 3; CR, 78)</a:t>
                      </a:r>
                      <a:br>
                        <a:rPr lang="en-GB" sz="1400" b="1" dirty="0">
                          <a:effectLst/>
                        </a:rPr>
                      </a:br>
                      <a:r>
                        <a:rPr lang="en-GB" sz="1400" b="1" dirty="0">
                          <a:effectLst/>
                        </a:rPr>
                        <a:t>"In this definition, it is understood that unbound atoms of carbon 12, at rest and in their ground state, are referred to."</a:t>
                      </a:r>
                      <a:br>
                        <a:rPr lang="en-GB" sz="1400" b="1" dirty="0">
                          <a:effectLst/>
                        </a:rPr>
                      </a:br>
                      <a:r>
                        <a:rPr lang="en-GB" sz="1400" b="1" dirty="0">
                          <a:effectLst/>
                        </a:rPr>
                        <a:t>(Added by CIPM in 1980)</a:t>
                      </a:r>
                      <a:endParaRPr lang="et-E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b="1" u="none" strike="noStrike" dirty="0">
                          <a:effectLst/>
                        </a:rPr>
                        <a:t>Atomic weight</a:t>
                      </a:r>
                      <a:r>
                        <a:rPr lang="en-GB" sz="1400" b="1" dirty="0">
                          <a:effectLst/>
                        </a:rPr>
                        <a:t> or </a:t>
                      </a:r>
                      <a:r>
                        <a:rPr lang="en-GB" sz="1400" b="1" u="none" strike="noStrike" dirty="0">
                          <a:effectLst/>
                        </a:rPr>
                        <a:t>molecular weight</a:t>
                      </a:r>
                      <a:r>
                        <a:rPr lang="en-GB" sz="1400" b="1" dirty="0">
                          <a:effectLst/>
                        </a:rPr>
                        <a:t> divided by the </a:t>
                      </a:r>
                      <a:r>
                        <a:rPr lang="en-GB" sz="1400" b="1" u="none" strike="noStrike" dirty="0">
                          <a:effectLst/>
                        </a:rPr>
                        <a:t>molar mass constant</a:t>
                      </a:r>
                      <a:r>
                        <a:rPr lang="en-GB" sz="1400" b="1" dirty="0">
                          <a:effectLst/>
                        </a:rPr>
                        <a:t>, 1 g/mol.</a:t>
                      </a:r>
                      <a:endParaRPr lang="et-E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b="1" dirty="0">
                          <a:effectLst/>
                        </a:rPr>
                        <a:t>N</a:t>
                      </a:r>
                      <a:endParaRPr lang="et-E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extLst>
                  <a:ext uri="{0D108BD9-81ED-4DB2-BD59-A6C34878D82A}">
                    <a16:rowId xmlns:a16="http://schemas.microsoft.com/office/drawing/2014/main" xmlns="" val="2595294735"/>
                  </a:ext>
                </a:extLst>
              </a:tr>
            </a:tbl>
          </a:graphicData>
        </a:graphic>
      </p:graphicFrame>
    </p:spTree>
    <p:extLst>
      <p:ext uri="{BB962C8B-B14F-4D97-AF65-F5344CB8AC3E}">
        <p14:creationId xmlns:p14="http://schemas.microsoft.com/office/powerpoint/2010/main" val="4235085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46623963"/>
              </p:ext>
            </p:extLst>
          </p:nvPr>
        </p:nvGraphicFramePr>
        <p:xfrm>
          <a:off x="107504" y="260648"/>
          <a:ext cx="8928992" cy="1433110"/>
        </p:xfrm>
        <a:graphic>
          <a:graphicData uri="http://schemas.openxmlformats.org/drawingml/2006/table">
            <a:tbl>
              <a:tblPr firstRow="1" firstCol="1" bandRow="1">
                <a:tableStyleId>{69CF1AB2-1976-4502-BF36-3FF5EA218861}</a:tableStyleId>
              </a:tblPr>
              <a:tblGrid>
                <a:gridCol w="653341">
                  <a:extLst>
                    <a:ext uri="{9D8B030D-6E8A-4147-A177-3AD203B41FA5}">
                      <a16:colId xmlns:a16="http://schemas.microsoft.com/office/drawing/2014/main" xmlns="" val="1302647417"/>
                    </a:ext>
                  </a:extLst>
                </a:gridCol>
                <a:gridCol w="653341">
                  <a:extLst>
                    <a:ext uri="{9D8B030D-6E8A-4147-A177-3AD203B41FA5}">
                      <a16:colId xmlns:a16="http://schemas.microsoft.com/office/drawing/2014/main" xmlns="" val="3874351120"/>
                    </a:ext>
                  </a:extLst>
                </a:gridCol>
                <a:gridCol w="871121">
                  <a:extLst>
                    <a:ext uri="{9D8B030D-6E8A-4147-A177-3AD203B41FA5}">
                      <a16:colId xmlns:a16="http://schemas.microsoft.com/office/drawing/2014/main" xmlns="" val="3993806674"/>
                    </a:ext>
                  </a:extLst>
                </a:gridCol>
                <a:gridCol w="4065233">
                  <a:extLst>
                    <a:ext uri="{9D8B030D-6E8A-4147-A177-3AD203B41FA5}">
                      <a16:colId xmlns:a16="http://schemas.microsoft.com/office/drawing/2014/main" xmlns="" val="3335621497"/>
                    </a:ext>
                  </a:extLst>
                </a:gridCol>
                <a:gridCol w="2032617">
                  <a:extLst>
                    <a:ext uri="{9D8B030D-6E8A-4147-A177-3AD203B41FA5}">
                      <a16:colId xmlns:a16="http://schemas.microsoft.com/office/drawing/2014/main" xmlns="" val="4127907067"/>
                    </a:ext>
                  </a:extLst>
                </a:gridCol>
                <a:gridCol w="653339">
                  <a:extLst>
                    <a:ext uri="{9D8B030D-6E8A-4147-A177-3AD203B41FA5}">
                      <a16:colId xmlns:a16="http://schemas.microsoft.com/office/drawing/2014/main" xmlns="" val="3547237054"/>
                    </a:ext>
                  </a:extLst>
                </a:gridCol>
              </a:tblGrid>
              <a:tr h="1433110">
                <a:tc>
                  <a:txBody>
                    <a:bodyPr/>
                    <a:lstStyle/>
                    <a:p>
                      <a:pPr algn="ctr">
                        <a:lnSpc>
                          <a:spcPct val="107000"/>
                        </a:lnSpc>
                        <a:spcAft>
                          <a:spcPts val="0"/>
                        </a:spcAft>
                      </a:pPr>
                      <a:r>
                        <a:rPr lang="en-GB" sz="1400" u="none" strike="noStrike" dirty="0">
                          <a:effectLst/>
                        </a:rPr>
                        <a:t>candela</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dirty="0">
                          <a:effectLst/>
                        </a:rPr>
                        <a:t>cd</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u="none" strike="noStrike" dirty="0">
                          <a:effectLst/>
                        </a:rPr>
                        <a:t>luminous intensity</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dirty="0">
                          <a:effectLst/>
                        </a:rPr>
                        <a:t>"The candela is the luminous intensity, in a given direction, of a source that emits monochromatic radiation of frequency 540×10</a:t>
                      </a:r>
                      <a:r>
                        <a:rPr lang="en-GB" sz="1400" baseline="30000" dirty="0">
                          <a:effectLst/>
                        </a:rPr>
                        <a:t>12</a:t>
                      </a:r>
                      <a:r>
                        <a:rPr lang="en-GB" sz="1400" dirty="0">
                          <a:effectLst/>
                        </a:rPr>
                        <a:t> hertz and that has a radiant intensity in that direction of 1/683 watt per </a:t>
                      </a:r>
                      <a:r>
                        <a:rPr lang="en-GB" sz="1400" u="none" strike="noStrike" dirty="0">
                          <a:effectLst/>
                        </a:rPr>
                        <a:t>steradian</a:t>
                      </a:r>
                      <a:r>
                        <a:rPr lang="en-GB" sz="1400" dirty="0">
                          <a:effectLst/>
                        </a:rPr>
                        <a:t>."</a:t>
                      </a:r>
                      <a:br>
                        <a:rPr lang="en-GB" sz="1400" dirty="0">
                          <a:effectLst/>
                        </a:rPr>
                      </a:br>
                      <a:r>
                        <a:rPr lang="en-GB" sz="1400" dirty="0">
                          <a:effectLst/>
                        </a:rPr>
                        <a:t>16th CGPM (1979, Resolution 3; CR, 100)</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dirty="0">
                          <a:effectLst/>
                        </a:rPr>
                        <a:t>The </a:t>
                      </a:r>
                      <a:r>
                        <a:rPr lang="en-GB" sz="1400" u="none" strike="noStrike" dirty="0">
                          <a:effectLst/>
                        </a:rPr>
                        <a:t>candlepower</a:t>
                      </a:r>
                      <a:r>
                        <a:rPr lang="en-GB" sz="1400" dirty="0">
                          <a:effectLst/>
                        </a:rPr>
                        <a:t>, which is based on the light emitted from a burning candle of standard properties.</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tc>
                  <a:txBody>
                    <a:bodyPr/>
                    <a:lstStyle/>
                    <a:p>
                      <a:pPr algn="ctr">
                        <a:lnSpc>
                          <a:spcPct val="107000"/>
                        </a:lnSpc>
                        <a:spcAft>
                          <a:spcPts val="0"/>
                        </a:spcAft>
                      </a:pPr>
                      <a:r>
                        <a:rPr lang="en-GB" sz="1400" dirty="0">
                          <a:effectLst/>
                        </a:rPr>
                        <a:t>J</a:t>
                      </a:r>
                      <a:endParaRPr lang="et-E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851" marR="2851" marT="2851" marB="2851" anchor="ctr"/>
                </a:tc>
                <a:extLst>
                  <a:ext uri="{0D108BD9-81ED-4DB2-BD59-A6C34878D82A}">
                    <a16:rowId xmlns:a16="http://schemas.microsoft.com/office/drawing/2014/main" xmlns="" val="1207451389"/>
                  </a:ext>
                </a:extLst>
              </a:tr>
            </a:tbl>
          </a:graphicData>
        </a:graphic>
      </p:graphicFrame>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3712" y="1721537"/>
            <a:ext cx="5616575" cy="491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566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Box 4"/>
          <p:cNvSpPr txBox="1">
            <a:spLocks noChangeArrowheads="1"/>
          </p:cNvSpPr>
          <p:nvPr/>
        </p:nvSpPr>
        <p:spPr bwMode="auto">
          <a:xfrm>
            <a:off x="23815" y="260354"/>
            <a:ext cx="8532813" cy="240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63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107000"/>
              </a:lnSpc>
              <a:spcBef>
                <a:spcPct val="0"/>
              </a:spcBef>
              <a:buFontTx/>
              <a:buNone/>
            </a:pPr>
            <a:r>
              <a:rPr lang="et-EE" altLang="et-EE" sz="1800" b="1" smtClean="0">
                <a:solidFill>
                  <a:srgbClr val="0000FF"/>
                </a:solidFill>
                <a:latin typeface="Times New Roman" panose="02020603050405020304" pitchFamily="18" charset="0"/>
                <a:cs typeface="Times New Roman" panose="02020603050405020304" pitchFamily="18" charset="0"/>
              </a:rPr>
              <a:t>Decimal  prefixes</a:t>
            </a:r>
            <a:endParaRPr lang="et-EE" altLang="et-EE" sz="1800" b="1" dirty="0" smtClean="0">
              <a:solidFill>
                <a:srgbClr val="0000FF"/>
              </a:solidFill>
              <a:latin typeface="Times New Roman" panose="02020603050405020304" pitchFamily="18" charset="0"/>
              <a:cs typeface="Times New Roman" panose="02020603050405020304" pitchFamily="18" charset="0"/>
            </a:endParaRPr>
          </a:p>
          <a:p>
            <a:pPr marL="266700" indent="0" algn="just">
              <a:buNone/>
            </a:pPr>
            <a:r>
              <a:rPr lang="en-GB" sz="1600" dirty="0"/>
              <a:t>SI is the decimal unit system what means that all original unit multiples are integer powers of ten and decimal prefixes are used to show greater or smaller amount of original unit (multiplication or division by 10 in some power). For example, </a:t>
            </a:r>
            <a:r>
              <a:rPr lang="en-GB" sz="1600" i="1" dirty="0"/>
              <a:t>kilo-</a:t>
            </a:r>
            <a:r>
              <a:rPr lang="en-GB" sz="1600" dirty="0"/>
              <a:t> denotes a multiple of a thousand and </a:t>
            </a:r>
            <a:r>
              <a:rPr lang="en-GB" sz="1600" i="1" dirty="0" err="1"/>
              <a:t>milli</a:t>
            </a:r>
            <a:r>
              <a:rPr lang="en-GB" sz="1600" i="1" dirty="0"/>
              <a:t>-</a:t>
            </a:r>
            <a:r>
              <a:rPr lang="en-GB" sz="1600" dirty="0"/>
              <a:t> denotes a multiple of a thousandth, so there are one thousand millimetres to the metre and one thousand metres to the kilometre. The prefixes are never combined, so for example a millionth of a metre is a </a:t>
            </a:r>
            <a:r>
              <a:rPr lang="en-GB" sz="1600" i="1" dirty="0"/>
              <a:t>micrometre</a:t>
            </a:r>
            <a:r>
              <a:rPr lang="en-GB" sz="1600" dirty="0"/>
              <a:t>, not a </a:t>
            </a:r>
            <a:r>
              <a:rPr lang="en-GB" sz="1600" dirty="0" err="1"/>
              <a:t>millimillimetre</a:t>
            </a:r>
            <a:r>
              <a:rPr lang="en-GB" sz="1600" dirty="0"/>
              <a:t>. Multiples of the kilogram are named as if the gram were the base unit, so a millionth of a kilogram is a </a:t>
            </a:r>
            <a:r>
              <a:rPr lang="en-GB" sz="1600" i="1" dirty="0"/>
              <a:t>milligram</a:t>
            </a:r>
            <a:r>
              <a:rPr lang="en-GB" sz="1600" dirty="0"/>
              <a:t>, not a </a:t>
            </a:r>
            <a:r>
              <a:rPr lang="en-GB" sz="1600" dirty="0" err="1"/>
              <a:t>microkilogram</a:t>
            </a:r>
            <a:r>
              <a:rPr lang="en-GB" sz="1600" dirty="0"/>
              <a:t>. </a:t>
            </a:r>
            <a:endParaRPr lang="et-EE" sz="1600" dirty="0"/>
          </a:p>
        </p:txBody>
      </p:sp>
      <p:pic>
        <p:nvPicPr>
          <p:cNvPr id="2" name="Picture 1"/>
          <p:cNvPicPr>
            <a:picLocks noChangeAspect="1"/>
          </p:cNvPicPr>
          <p:nvPr/>
        </p:nvPicPr>
        <p:blipFill>
          <a:blip r:embed="rId2"/>
          <a:stretch>
            <a:fillRect/>
          </a:stretch>
        </p:blipFill>
        <p:spPr>
          <a:xfrm>
            <a:off x="899592" y="2644475"/>
            <a:ext cx="7344816" cy="420733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ChangeArrowheads="1"/>
          </p:cNvSpPr>
          <p:nvPr/>
        </p:nvSpPr>
        <p:spPr bwMode="auto">
          <a:xfrm>
            <a:off x="-32424" y="620688"/>
            <a:ext cx="909096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GB" sz="2800" b="1" dirty="0"/>
              <a:t>Underestimating the units can </a:t>
            </a:r>
            <a:r>
              <a:rPr lang="en-GB" sz="2800" b="1" dirty="0" smtClean="0"/>
              <a:t>be</a:t>
            </a:r>
            <a:endParaRPr lang="et-EE" sz="2800" b="1" dirty="0" smtClean="0"/>
          </a:p>
          <a:p>
            <a:pPr algn="ctr">
              <a:buNone/>
            </a:pPr>
            <a:r>
              <a:rPr lang="en-GB" sz="2800" b="1" dirty="0" smtClean="0"/>
              <a:t> </a:t>
            </a:r>
            <a:r>
              <a:rPr lang="en-GB" sz="2800" b="1" dirty="0"/>
              <a:t>REALLY </a:t>
            </a:r>
            <a:r>
              <a:rPr lang="et-EE" sz="2800" b="1" dirty="0" smtClean="0"/>
              <a:t>EXPENSIVE</a:t>
            </a:r>
            <a:r>
              <a:rPr lang="en-GB" sz="2800" b="1" dirty="0" smtClean="0"/>
              <a:t>!</a:t>
            </a:r>
            <a:endParaRPr lang="et-EE" sz="2800" dirty="0"/>
          </a:p>
        </p:txBody>
      </p:sp>
      <p:sp>
        <p:nvSpPr>
          <p:cNvPr id="7171" name="Rectangle 1027"/>
          <p:cNvSpPr>
            <a:spLocks noChangeArrowheads="1"/>
          </p:cNvSpPr>
          <p:nvPr/>
        </p:nvSpPr>
        <p:spPr bwMode="auto">
          <a:xfrm>
            <a:off x="539552" y="1412776"/>
            <a:ext cx="4608511"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buNone/>
            </a:pPr>
            <a:r>
              <a:rPr lang="en-GB" sz="2400" dirty="0"/>
              <a:t>In 1998 NASA lost its satellite Mars Climate Explorer that costed 125 million dollars. The reason was that Lockheed-Martin used Imperial unit system when NASA used SI system. The difference between the kilometres and miles was fatal since satellite should stay on the 140 km orbit but went down to 57 km and burned in the atmosphere.</a:t>
            </a:r>
            <a:endParaRPr lang="et-EE" sz="2400" dirty="0"/>
          </a:p>
        </p:txBody>
      </p:sp>
      <p:pic>
        <p:nvPicPr>
          <p:cNvPr id="31748" name="Picture 5" descr="https://upload.wikimedia.org/wikipedia/commons/7/7f/Launch_of_Jupiter_C_with_Explorer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3" y="1557342"/>
            <a:ext cx="3243263" cy="445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18826" y="352427"/>
            <a:ext cx="18473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t-EE" altLang="et-EE" sz="2400">
              <a:latin typeface="Times New Roman" panose="02020603050405020304" pitchFamily="18" charset="0"/>
            </a:endParaRPr>
          </a:p>
        </p:txBody>
      </p:sp>
      <p:sp>
        <p:nvSpPr>
          <p:cNvPr id="32771" name="Text Box 3"/>
          <p:cNvSpPr txBox="1">
            <a:spLocks noChangeArrowheads="1"/>
          </p:cNvSpPr>
          <p:nvPr/>
        </p:nvSpPr>
        <p:spPr bwMode="auto">
          <a:xfrm>
            <a:off x="215900" y="352427"/>
            <a:ext cx="77584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400" b="1" dirty="0"/>
              <a:t>The kWh is </a:t>
            </a:r>
            <a:r>
              <a:rPr lang="en-GB" sz="2400" b="1" dirty="0" smtClean="0"/>
              <a:t>the unit of energy</a:t>
            </a:r>
            <a:r>
              <a:rPr lang="en-GB" sz="2400" b="1" dirty="0"/>
              <a:t>, not </a:t>
            </a:r>
            <a:r>
              <a:rPr lang="en-GB" sz="2400" b="1" dirty="0" smtClean="0"/>
              <a:t>the unit of power!</a:t>
            </a:r>
            <a:endParaRPr lang="et-EE" sz="2400" dirty="0"/>
          </a:p>
        </p:txBody>
      </p:sp>
      <p:sp>
        <p:nvSpPr>
          <p:cNvPr id="32772" name="Text Box 4"/>
          <p:cNvSpPr txBox="1">
            <a:spLocks noChangeArrowheads="1"/>
          </p:cNvSpPr>
          <p:nvPr/>
        </p:nvSpPr>
        <p:spPr bwMode="auto">
          <a:xfrm>
            <a:off x="323854" y="981075"/>
            <a:ext cx="6781023"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000" dirty="0"/>
              <a:t>On all electrical devices you can see the number showing </a:t>
            </a:r>
            <a:br>
              <a:rPr lang="en-GB" sz="2000" dirty="0"/>
            </a:br>
            <a:r>
              <a:rPr lang="en-GB" sz="2000" dirty="0" smtClean="0"/>
              <a:t>the </a:t>
            </a:r>
            <a:r>
              <a:rPr lang="en-GB" sz="2000" dirty="0"/>
              <a:t>amount of power these devices require. For example:</a:t>
            </a:r>
            <a:endParaRPr lang="et-EE" sz="2000" dirty="0"/>
          </a:p>
          <a:p>
            <a:pPr marL="342900" indent="-342900"/>
            <a:r>
              <a:rPr lang="en-GB" sz="2000" dirty="0"/>
              <a:t>Mixer – </a:t>
            </a:r>
            <a:r>
              <a:rPr lang="en-GB" sz="2000" dirty="0" smtClean="0"/>
              <a:t>500W</a:t>
            </a:r>
          </a:p>
          <a:p>
            <a:pPr marL="342900" indent="-342900"/>
            <a:r>
              <a:rPr lang="en-GB" sz="2000" dirty="0" smtClean="0"/>
              <a:t>PC </a:t>
            </a:r>
            <a:r>
              <a:rPr lang="en-GB" sz="2000" dirty="0"/>
              <a:t>– up to </a:t>
            </a:r>
            <a:r>
              <a:rPr lang="en-GB" sz="2000" dirty="0" smtClean="0"/>
              <a:t>400W</a:t>
            </a:r>
          </a:p>
          <a:p>
            <a:pPr marL="342900" indent="-342900"/>
            <a:r>
              <a:rPr lang="en-GB" sz="2000" dirty="0" smtClean="0"/>
              <a:t>cooking </a:t>
            </a:r>
            <a:r>
              <a:rPr lang="en-GB" sz="2000" dirty="0"/>
              <a:t>oven – 2000W = 2 </a:t>
            </a:r>
            <a:r>
              <a:rPr lang="en-GB" sz="2000" dirty="0" smtClean="0"/>
              <a:t>kW</a:t>
            </a:r>
          </a:p>
          <a:p>
            <a:pPr marL="342900" indent="-342900"/>
            <a:r>
              <a:rPr lang="en-GB" sz="2000" dirty="0" smtClean="0"/>
              <a:t>iron </a:t>
            </a:r>
            <a:r>
              <a:rPr lang="en-GB" sz="2000" dirty="0"/>
              <a:t>– 500 to </a:t>
            </a:r>
            <a:r>
              <a:rPr lang="en-GB" sz="2000" dirty="0" smtClean="0"/>
              <a:t>2000W</a:t>
            </a:r>
          </a:p>
          <a:p>
            <a:pPr marL="342900" indent="-342900"/>
            <a:r>
              <a:rPr lang="en-GB" sz="2000" dirty="0" smtClean="0"/>
              <a:t>microwave </a:t>
            </a:r>
            <a:r>
              <a:rPr lang="en-GB" sz="2000" dirty="0"/>
              <a:t>oven – 800W</a:t>
            </a:r>
            <a:endParaRPr lang="et-EE" altLang="et-EE" sz="1600" dirty="0">
              <a:latin typeface="Times New Roman" panose="02020603050405020304" pitchFamily="18" charset="0"/>
            </a:endParaRPr>
          </a:p>
        </p:txBody>
      </p:sp>
      <p:sp>
        <p:nvSpPr>
          <p:cNvPr id="32773" name="Text Box 5"/>
          <p:cNvSpPr txBox="1">
            <a:spLocks noChangeArrowheads="1"/>
          </p:cNvSpPr>
          <p:nvPr/>
        </p:nvSpPr>
        <p:spPr bwMode="auto">
          <a:xfrm>
            <a:off x="205031" y="3811012"/>
            <a:ext cx="8615441"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sz="2000" dirty="0"/>
              <a:t>Watt (W) as well as kilowatt (kW) is a unit of power. However, the kilowatt hour (kWh) is an energy unit. It shows how much energy the device consumes or produces if it requires power of 1W and works for 1 hour. </a:t>
            </a:r>
            <a:r>
              <a:rPr lang="en-GB" sz="2000" dirty="0" smtClean="0"/>
              <a:t/>
            </a:r>
            <a:br>
              <a:rPr lang="en-GB" sz="2000" dirty="0" smtClean="0"/>
            </a:br>
            <a:r>
              <a:rPr lang="et-EE" altLang="et-EE" sz="2000" dirty="0" smtClean="0">
                <a:solidFill>
                  <a:srgbClr val="0000FF"/>
                </a:solidFill>
                <a:latin typeface="Times New Roman" panose="02020603050405020304" pitchFamily="18" charset="0"/>
              </a:rPr>
              <a:t>1 </a:t>
            </a:r>
            <a:r>
              <a:rPr lang="et-EE" altLang="et-EE" sz="2000" dirty="0">
                <a:solidFill>
                  <a:srgbClr val="0000FF"/>
                </a:solidFill>
                <a:latin typeface="Times New Roman" panose="02020603050405020304" pitchFamily="18" charset="0"/>
              </a:rPr>
              <a:t>kWh = 1000 Js</a:t>
            </a:r>
            <a:r>
              <a:rPr lang="et-EE" altLang="et-EE" sz="2000" baseline="30000" dirty="0">
                <a:solidFill>
                  <a:srgbClr val="0000FF"/>
                </a:solidFill>
                <a:latin typeface="Times New Roman" panose="02020603050405020304" pitchFamily="18" charset="0"/>
              </a:rPr>
              <a:t>-1</a:t>
            </a:r>
            <a:r>
              <a:rPr lang="et-EE" altLang="et-EE" sz="2000" dirty="0">
                <a:solidFill>
                  <a:srgbClr val="0000FF"/>
                </a:solidFill>
                <a:latin typeface="Times New Roman" panose="02020603050405020304" pitchFamily="18" charset="0"/>
              </a:rPr>
              <a:t> </a:t>
            </a:r>
            <a:r>
              <a:rPr lang="en-US" altLang="et-EE" sz="2000" dirty="0">
                <a:latin typeface="Times New Roman" panose="02020603050405020304" pitchFamily="18" charset="0"/>
              </a:rPr>
              <a:t>·</a:t>
            </a:r>
            <a:r>
              <a:rPr lang="et-EE" altLang="et-EE" sz="2000" dirty="0">
                <a:latin typeface="Times New Roman" panose="02020603050405020304" pitchFamily="18" charset="0"/>
              </a:rPr>
              <a:t> </a:t>
            </a:r>
            <a:r>
              <a:rPr lang="et-EE" altLang="et-EE" sz="2000" dirty="0">
                <a:solidFill>
                  <a:srgbClr val="0000FF"/>
                </a:solidFill>
                <a:latin typeface="Times New Roman" panose="02020603050405020304" pitchFamily="18" charset="0"/>
              </a:rPr>
              <a:t>3600 s = 3.6</a:t>
            </a:r>
            <a:r>
              <a:rPr lang="en-US" altLang="et-EE" sz="2000" dirty="0">
                <a:latin typeface="Times New Roman" panose="02020603050405020304" pitchFamily="18" charset="0"/>
              </a:rPr>
              <a:t>·</a:t>
            </a:r>
            <a:r>
              <a:rPr lang="et-EE" altLang="et-EE" sz="2000" dirty="0">
                <a:solidFill>
                  <a:srgbClr val="0000FF"/>
                </a:solidFill>
                <a:latin typeface="Times New Roman" panose="02020603050405020304" pitchFamily="18" charset="0"/>
              </a:rPr>
              <a:t>10</a:t>
            </a:r>
            <a:r>
              <a:rPr lang="et-EE" altLang="et-EE" sz="2000" baseline="30000" dirty="0">
                <a:solidFill>
                  <a:srgbClr val="0000FF"/>
                </a:solidFill>
                <a:latin typeface="Times New Roman" panose="02020603050405020304" pitchFamily="18" charset="0"/>
              </a:rPr>
              <a:t>6</a:t>
            </a:r>
            <a:r>
              <a:rPr lang="et-EE" altLang="et-EE" sz="2000" dirty="0">
                <a:solidFill>
                  <a:srgbClr val="0000FF"/>
                </a:solidFill>
                <a:latin typeface="Times New Roman" panose="02020603050405020304" pitchFamily="18" charset="0"/>
              </a:rPr>
              <a:t> J</a:t>
            </a:r>
          </a:p>
          <a:p>
            <a:pPr eaLnBrk="1" hangingPunct="1">
              <a:spcBef>
                <a:spcPct val="0"/>
              </a:spcBef>
              <a:buFontTx/>
              <a:buNone/>
            </a:pPr>
            <a:endParaRPr lang="et-EE" altLang="et-EE" sz="1600" dirty="0">
              <a:solidFill>
                <a:srgbClr val="0000FF"/>
              </a:solidFill>
              <a:latin typeface="Times New Roman" panose="02020603050405020304" pitchFamily="18" charset="0"/>
            </a:endParaRPr>
          </a:p>
          <a:p>
            <a:pPr eaLnBrk="1" hangingPunct="1">
              <a:spcBef>
                <a:spcPct val="0"/>
              </a:spcBef>
              <a:buFontTx/>
              <a:buNone/>
            </a:pPr>
            <a:r>
              <a:rPr lang="en-GB" sz="2000" dirty="0"/>
              <a:t>If you cook a meat for 1.5 hour in 2 kW oven, then during that time you consumed </a:t>
            </a:r>
            <a:r>
              <a:rPr lang="en-GB" sz="2000" dirty="0" smtClean="0"/>
              <a:t>2 </a:t>
            </a:r>
            <a:r>
              <a:rPr lang="en-GB" sz="2000" dirty="0"/>
              <a:t>kW · 1.5 h = 3 kWh ≈ 11·10</a:t>
            </a:r>
            <a:r>
              <a:rPr lang="en-GB" sz="2000" baseline="30000" dirty="0"/>
              <a:t>6</a:t>
            </a:r>
            <a:r>
              <a:rPr lang="en-GB" sz="2000" dirty="0"/>
              <a:t> J of energy.</a:t>
            </a:r>
            <a:endParaRPr lang="et-EE" altLang="et-EE" sz="11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79391" y="333377"/>
            <a:ext cx="8785225" cy="4655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500"/>
              </a:spcBef>
              <a:spcAft>
                <a:spcPts val="500"/>
              </a:spcAft>
              <a:buNone/>
            </a:pPr>
            <a:r>
              <a:rPr lang="en-GB" sz="2800" dirty="0"/>
              <a:t>In the last month you consumed energy of 500 kWh. How many J were consumed and how much will it cost if for 1 kWh you should pay </a:t>
            </a:r>
            <a:r>
              <a:rPr lang="en-GB" sz="2800" b="1" dirty="0"/>
              <a:t>4.97+5.53+0.87+0.447 </a:t>
            </a:r>
            <a:r>
              <a:rPr lang="en-GB" sz="2800" dirty="0"/>
              <a:t>eurocents</a:t>
            </a:r>
            <a:r>
              <a:rPr lang="en-GB" sz="2800" dirty="0" smtClean="0"/>
              <a:t>?</a:t>
            </a:r>
          </a:p>
          <a:p>
            <a:pPr eaLnBrk="1" hangingPunct="1">
              <a:spcBef>
                <a:spcPts val="500"/>
              </a:spcBef>
              <a:spcAft>
                <a:spcPts val="500"/>
              </a:spcAft>
              <a:buNone/>
            </a:pPr>
            <a:endParaRPr lang="et-EE" sz="2800" dirty="0"/>
          </a:p>
          <a:p>
            <a:r>
              <a:rPr lang="en-GB" sz="2400" b="1" dirty="0"/>
              <a:t>W=J·s</a:t>
            </a:r>
            <a:r>
              <a:rPr lang="en-GB" sz="2400" b="1" baseline="30000" dirty="0"/>
              <a:t>-1</a:t>
            </a:r>
            <a:r>
              <a:rPr lang="en-GB" sz="2400" b="1" dirty="0"/>
              <a:t> </a:t>
            </a:r>
            <a:endParaRPr lang="et-EE" sz="2400" dirty="0"/>
          </a:p>
          <a:p>
            <a:r>
              <a:rPr lang="en-GB" sz="2400" b="1" dirty="0"/>
              <a:t>1 kWh = 10</a:t>
            </a:r>
            <a:r>
              <a:rPr lang="en-GB" sz="2400" b="1" baseline="30000" dirty="0"/>
              <a:t>3</a:t>
            </a:r>
            <a:r>
              <a:rPr lang="en-GB" sz="2400" b="1" dirty="0"/>
              <a:t> J·s</a:t>
            </a:r>
            <a:r>
              <a:rPr lang="en-GB" sz="2400" b="1" baseline="30000" dirty="0"/>
              <a:t>-1 </a:t>
            </a:r>
            <a:r>
              <a:rPr lang="en-GB" sz="2400" b="1" dirty="0"/>
              <a:t>· 3600s = 3.6 10</a:t>
            </a:r>
            <a:r>
              <a:rPr lang="en-GB" sz="2400" b="1" baseline="30000" dirty="0"/>
              <a:t>6</a:t>
            </a:r>
            <a:r>
              <a:rPr lang="en-GB" sz="2400" b="1" dirty="0"/>
              <a:t> J</a:t>
            </a:r>
            <a:endParaRPr lang="et-EE" sz="2400" dirty="0"/>
          </a:p>
          <a:p>
            <a:r>
              <a:rPr lang="en-GB" sz="2400" b="1" dirty="0"/>
              <a:t>1 kWh-&gt; 11.82 eurocents/kWh</a:t>
            </a:r>
            <a:endParaRPr lang="et-EE" sz="2400" dirty="0"/>
          </a:p>
          <a:p>
            <a:r>
              <a:rPr lang="en-GB" sz="2400" b="1" dirty="0"/>
              <a:t>500 kWh · 0.1182 €/kWh = </a:t>
            </a:r>
            <a:r>
              <a:rPr lang="en-GB" sz="2400" b="1" u="sng" dirty="0"/>
              <a:t>59.1 </a:t>
            </a:r>
            <a:r>
              <a:rPr lang="en-GB" sz="2400" b="1" dirty="0"/>
              <a:t>€ (+tax)</a:t>
            </a:r>
            <a:endParaRPr lang="et-EE" sz="2400" dirty="0"/>
          </a:p>
          <a:p>
            <a:r>
              <a:rPr lang="en-GB" sz="2400" b="1" dirty="0"/>
              <a:t>500 · 3.6 10</a:t>
            </a:r>
            <a:r>
              <a:rPr lang="en-GB" sz="2400" b="1" baseline="30000" dirty="0"/>
              <a:t>6</a:t>
            </a:r>
            <a:r>
              <a:rPr lang="en-GB" sz="2400" b="1" dirty="0"/>
              <a:t> = 1.8 10</a:t>
            </a:r>
            <a:r>
              <a:rPr lang="en-GB" sz="2400" b="1" baseline="30000" dirty="0"/>
              <a:t>9</a:t>
            </a:r>
            <a:r>
              <a:rPr lang="en-GB" sz="2400" b="1" dirty="0"/>
              <a:t>J = </a:t>
            </a:r>
            <a:r>
              <a:rPr lang="en-GB" sz="2400" b="1" u="sng" dirty="0"/>
              <a:t>1.8 GJ</a:t>
            </a:r>
            <a:endParaRPr lang="et-EE" altLang="et-EE" sz="1800" b="1" dirty="0">
              <a:solidFill>
                <a:srgbClr val="FF0000"/>
              </a:solidFill>
              <a:latin typeface="Times New Roman" panose="02020603050405020304" pitchFamily="18" charset="0"/>
            </a:endParaRPr>
          </a:p>
        </p:txBody>
      </p:sp>
      <p:pic>
        <p:nvPicPr>
          <p:cNvPr id="33795" name="Picture 3" descr="ANd9GcR_F13NRyOVjpt9KZUd-voIRoK5NCnUjnH4ppasLv4DizcGcxPF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1791" y="3573464"/>
            <a:ext cx="2193925" cy="2889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ANd9GcQo6oPQk37Px-sl8r9K09NQu7AaPhZsRgpC02b69tbrrafn6wazv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7691" y="1708151"/>
            <a:ext cx="1762125" cy="130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80151" y="383236"/>
            <a:ext cx="4608188" cy="4647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b="1" smtClean="0"/>
              <a:t>Amper</a:t>
            </a:r>
            <a:r>
              <a:rPr lang="et-EE" b="1" smtClean="0"/>
              <a:t>e</a:t>
            </a:r>
            <a:r>
              <a:rPr lang="et-EE" b="1"/>
              <a:t>-</a:t>
            </a:r>
            <a:r>
              <a:rPr lang="en-GB" b="1" smtClean="0"/>
              <a:t>hour </a:t>
            </a:r>
            <a:r>
              <a:rPr lang="en-GB" b="1" dirty="0"/>
              <a:t>unit (Ah)</a:t>
            </a:r>
            <a:endParaRPr lang="et-EE" dirty="0"/>
          </a:p>
          <a:p>
            <a:pPr eaLnBrk="1" hangingPunct="1">
              <a:spcBef>
                <a:spcPct val="0"/>
              </a:spcBef>
              <a:buFontTx/>
              <a:buNone/>
            </a:pPr>
            <a:endParaRPr lang="et-EE" altLang="et-EE" sz="2400" dirty="0">
              <a:solidFill>
                <a:srgbClr val="0000FF"/>
              </a:solidFill>
              <a:latin typeface="Times New Roman" panose="02020603050405020304" pitchFamily="18" charset="0"/>
            </a:endParaRPr>
          </a:p>
          <a:p>
            <a:pPr eaLnBrk="1" hangingPunct="1">
              <a:spcBef>
                <a:spcPct val="0"/>
              </a:spcBef>
              <a:buNone/>
            </a:pPr>
            <a:r>
              <a:rPr lang="en-GB" sz="2000" smtClean="0"/>
              <a:t>Amper</a:t>
            </a:r>
            <a:r>
              <a:rPr lang="et-EE" sz="2000" smtClean="0"/>
              <a:t>e</a:t>
            </a:r>
            <a:r>
              <a:rPr lang="en-GB" sz="2000" smtClean="0"/>
              <a:t>-hour </a:t>
            </a:r>
            <a:r>
              <a:rPr lang="en-GB" sz="2000" dirty="0"/>
              <a:t>unit is neither energy or power unit </a:t>
            </a:r>
            <a:r>
              <a:rPr lang="en-GB" sz="2000"/>
              <a:t>but </a:t>
            </a:r>
            <a:r>
              <a:rPr lang="et-EE" sz="2000" smtClean="0"/>
              <a:t>it </a:t>
            </a:r>
            <a:r>
              <a:rPr lang="en-GB" sz="2000" smtClean="0"/>
              <a:t>is </a:t>
            </a:r>
            <a:r>
              <a:rPr lang="en-GB" sz="2000" dirty="0"/>
              <a:t>the unit </a:t>
            </a:r>
            <a:r>
              <a:rPr lang="en-GB" sz="2000"/>
              <a:t>of </a:t>
            </a:r>
            <a:r>
              <a:rPr lang="et-EE" sz="2000" smtClean="0"/>
              <a:t>electric </a:t>
            </a:r>
            <a:r>
              <a:rPr lang="et-EE" sz="2000" b="1" smtClean="0"/>
              <a:t>charge</a:t>
            </a:r>
            <a:r>
              <a:rPr lang="et-EE" sz="2000" smtClean="0"/>
              <a:t>, commonly called </a:t>
            </a:r>
            <a:r>
              <a:rPr lang="et-EE" sz="2000" i="1" smtClean="0"/>
              <a:t>battery </a:t>
            </a:r>
            <a:r>
              <a:rPr lang="en-GB" sz="2000" i="1" smtClean="0"/>
              <a:t>capacity</a:t>
            </a:r>
            <a:r>
              <a:rPr lang="en-GB" sz="2000"/>
              <a:t>. </a:t>
            </a:r>
            <a:r>
              <a:rPr lang="et-EE" sz="2000" smtClean="0"/>
              <a:t>According to the definition of</a:t>
            </a:r>
            <a:r>
              <a:rPr lang="en-GB" sz="2000" smtClean="0"/>
              <a:t> </a:t>
            </a:r>
            <a:r>
              <a:rPr lang="en-GB" sz="2000"/>
              <a:t>the </a:t>
            </a:r>
            <a:r>
              <a:rPr lang="et-EE" sz="2000" smtClean="0"/>
              <a:t>electrical current, </a:t>
            </a:r>
            <a:r>
              <a:rPr lang="en-GB" sz="2000" smtClean="0"/>
              <a:t>the </a:t>
            </a:r>
            <a:r>
              <a:rPr lang="et-EE" sz="2000" smtClean="0"/>
              <a:t>product</a:t>
            </a:r>
            <a:r>
              <a:rPr lang="en-GB" sz="2000" smtClean="0"/>
              <a:t> </a:t>
            </a:r>
            <a:r>
              <a:rPr lang="en-GB" sz="2000"/>
              <a:t>of </a:t>
            </a:r>
            <a:r>
              <a:rPr lang="en-GB" sz="2000" smtClean="0"/>
              <a:t>current </a:t>
            </a:r>
            <a:r>
              <a:rPr lang="en-GB" sz="2000"/>
              <a:t>and </a:t>
            </a:r>
            <a:r>
              <a:rPr lang="en-GB" sz="2000" smtClean="0"/>
              <a:t>time</a:t>
            </a:r>
            <a:r>
              <a:rPr lang="et-EE" sz="2000" smtClean="0"/>
              <a:t> is the charge</a:t>
            </a:r>
            <a:r>
              <a:rPr lang="en-GB" sz="2000" smtClean="0"/>
              <a:t>. </a:t>
            </a:r>
            <a:r>
              <a:rPr lang="et-EE" sz="2000" smtClean="0"/>
              <a:t>Battery c</a:t>
            </a:r>
            <a:r>
              <a:rPr lang="en-GB" sz="2000" smtClean="0"/>
              <a:t>apacity </a:t>
            </a:r>
            <a:r>
              <a:rPr lang="en-GB" sz="2000" dirty="0"/>
              <a:t>of 1 Ah means that the battery secures current of 1 A for 1 hour. The capacity in Ah </a:t>
            </a:r>
            <a:r>
              <a:rPr lang="en-GB" sz="2000"/>
              <a:t>is </a:t>
            </a:r>
            <a:r>
              <a:rPr lang="en-GB" sz="2000" smtClean="0"/>
              <a:t>marke</a:t>
            </a:r>
            <a:r>
              <a:rPr lang="et-EE" sz="2000" smtClean="0"/>
              <a:t>d</a:t>
            </a:r>
            <a:r>
              <a:rPr lang="en-GB" sz="2000" smtClean="0"/>
              <a:t> </a:t>
            </a:r>
            <a:r>
              <a:rPr lang="en-GB" sz="2000" dirty="0"/>
              <a:t>on the batteries and accumulators of all mobile telephones, smartphones, laptops and car accumulators</a:t>
            </a:r>
            <a:r>
              <a:rPr lang="en-GB" sz="2000" dirty="0" smtClean="0"/>
              <a:t>.</a:t>
            </a:r>
          </a:p>
        </p:txBody>
      </p:sp>
      <p:pic>
        <p:nvPicPr>
          <p:cNvPr id="348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340768"/>
            <a:ext cx="3531378" cy="337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07964" y="238129"/>
            <a:ext cx="44935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b="1" dirty="0"/>
              <a:t>The units of pressure</a:t>
            </a:r>
            <a:endParaRPr lang="et-EE" dirty="0"/>
          </a:p>
        </p:txBody>
      </p:sp>
      <p:sp>
        <p:nvSpPr>
          <p:cNvPr id="35843" name="Text Box 4"/>
          <p:cNvSpPr txBox="1">
            <a:spLocks noChangeArrowheads="1"/>
          </p:cNvSpPr>
          <p:nvPr/>
        </p:nvSpPr>
        <p:spPr bwMode="auto">
          <a:xfrm>
            <a:off x="5148264" y="5876927"/>
            <a:ext cx="360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t-EE" altLang="et-EE" sz="2400" smtClean="0">
                <a:latin typeface="Times New Roman" panose="02020603050405020304" pitchFamily="18" charset="0"/>
              </a:rPr>
              <a:t>Evangelista </a:t>
            </a:r>
            <a:r>
              <a:rPr lang="et-EE" altLang="et-EE" sz="2400">
                <a:latin typeface="Times New Roman" panose="02020603050405020304" pitchFamily="18" charset="0"/>
              </a:rPr>
              <a:t>Torricelli</a:t>
            </a:r>
          </a:p>
        </p:txBody>
      </p:sp>
      <p:pic>
        <p:nvPicPr>
          <p:cNvPr id="35844" name="Picture 6" descr="815-8ae9752437d95779eff2cf6f469fc0b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8" y="930276"/>
            <a:ext cx="1979613" cy="483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7" descr="220px-Libr0367">
            <a:hlinkClick r:id="rId3" tooltip="Evangelista Torricelli portrayed on the frontpage of Lezioni d'Evangelista Torricelli"/>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9" y="2708276"/>
            <a:ext cx="2232025" cy="305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ectangle 1"/>
          <p:cNvSpPr>
            <a:spLocks noChangeArrowheads="1"/>
          </p:cNvSpPr>
          <p:nvPr/>
        </p:nvSpPr>
        <p:spPr bwMode="auto">
          <a:xfrm>
            <a:off x="2125662" y="1111252"/>
            <a:ext cx="511063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t-EE" sz="1800" b="1"/>
              <a:t>SI </a:t>
            </a:r>
            <a:r>
              <a:rPr lang="et-EE" sz="1800" b="1"/>
              <a:t>unit </a:t>
            </a:r>
            <a:r>
              <a:rPr lang="et-EE" sz="1800" b="1" smtClean="0"/>
              <a:t>pascal:  </a:t>
            </a:r>
            <a:r>
              <a:rPr lang="en-GB" sz="1800" b="1" smtClean="0"/>
              <a:t>1 Pa</a:t>
            </a:r>
            <a:r>
              <a:rPr lang="et-EE" sz="1800" b="1" smtClean="0"/>
              <a:t> </a:t>
            </a:r>
            <a:r>
              <a:rPr lang="en-GB" sz="1800" b="1" smtClean="0"/>
              <a:t>= </a:t>
            </a:r>
            <a:r>
              <a:rPr lang="en-GB" sz="1800" b="1" dirty="0"/>
              <a:t>1 N/m</a:t>
            </a:r>
            <a:r>
              <a:rPr lang="en-GB" sz="1800" b="1" baseline="30000" dirty="0"/>
              <a:t>2</a:t>
            </a:r>
            <a:endParaRPr lang="et-EE" sz="1800" dirty="0"/>
          </a:p>
          <a:p>
            <a:pPr algn="ctr">
              <a:buNone/>
            </a:pPr>
            <a:r>
              <a:rPr lang="et-EE" sz="1800" smtClean="0"/>
              <a:t>Unit  </a:t>
            </a:r>
            <a:r>
              <a:rPr lang="et-EE" sz="1800" b="1" smtClean="0"/>
              <a:t>bar</a:t>
            </a:r>
            <a:r>
              <a:rPr lang="et-EE" sz="1800" smtClean="0"/>
              <a:t>: </a:t>
            </a:r>
            <a:r>
              <a:rPr lang="en-GB" sz="1800" smtClean="0"/>
              <a:t>1</a:t>
            </a:r>
            <a:r>
              <a:rPr lang="et-EE" sz="1800" smtClean="0"/>
              <a:t> </a:t>
            </a:r>
            <a:r>
              <a:rPr lang="en-GB" sz="1800" smtClean="0"/>
              <a:t>b </a:t>
            </a:r>
            <a:r>
              <a:rPr lang="en-GB" sz="1800" dirty="0"/>
              <a:t>= 10</a:t>
            </a:r>
            <a:r>
              <a:rPr lang="en-GB" sz="1800" baseline="30000" dirty="0"/>
              <a:t>5 </a:t>
            </a:r>
            <a:r>
              <a:rPr lang="en-GB" sz="1800" dirty="0"/>
              <a:t>N/m</a:t>
            </a:r>
            <a:r>
              <a:rPr lang="en-GB" sz="1800" baseline="30000" dirty="0"/>
              <a:t>2</a:t>
            </a:r>
            <a:r>
              <a:rPr lang="en-GB" sz="1800" dirty="0"/>
              <a:t> = 750.08 mm Hg                     </a:t>
            </a:r>
            <a:endParaRPr lang="et-EE" sz="1800" dirty="0"/>
          </a:p>
          <a:p>
            <a:pPr algn="ctr">
              <a:buNone/>
            </a:pPr>
            <a:r>
              <a:rPr lang="en-GB" sz="1800" dirty="0"/>
              <a:t>1 </a:t>
            </a:r>
            <a:r>
              <a:rPr lang="en-GB" sz="1800" dirty="0" err="1"/>
              <a:t>mb</a:t>
            </a:r>
            <a:r>
              <a:rPr lang="en-GB" sz="1800" dirty="0"/>
              <a:t> (</a:t>
            </a:r>
            <a:r>
              <a:rPr lang="en-GB" sz="1800" dirty="0" err="1"/>
              <a:t>millibar</a:t>
            </a:r>
            <a:r>
              <a:rPr lang="en-GB" sz="1800"/>
              <a:t>) </a:t>
            </a:r>
            <a:r>
              <a:rPr lang="en-GB" sz="1800" smtClean="0"/>
              <a:t>=</a:t>
            </a:r>
            <a:r>
              <a:rPr lang="et-EE" sz="1800" smtClean="0"/>
              <a:t> </a:t>
            </a:r>
            <a:r>
              <a:rPr lang="en-GB" sz="1800" smtClean="0"/>
              <a:t>10</a:t>
            </a:r>
            <a:r>
              <a:rPr lang="en-GB" sz="1800" baseline="30000" smtClean="0"/>
              <a:t>-3</a:t>
            </a:r>
            <a:r>
              <a:rPr lang="en-GB" sz="1800" smtClean="0"/>
              <a:t> </a:t>
            </a:r>
            <a:r>
              <a:rPr lang="en-GB" sz="1800" dirty="0"/>
              <a:t>b = 100 Pa = 1 </a:t>
            </a:r>
            <a:r>
              <a:rPr lang="en-GB" sz="1800" err="1"/>
              <a:t>hPa</a:t>
            </a:r>
            <a:r>
              <a:rPr lang="en-GB" sz="1800"/>
              <a:t> </a:t>
            </a:r>
            <a:r>
              <a:rPr lang="et-EE" sz="1800" smtClean="0"/>
              <a:t>           </a:t>
            </a:r>
            <a:r>
              <a:rPr lang="et-EE" sz="1800" smtClean="0"/>
              <a:t>1 millibar = 1 </a:t>
            </a:r>
            <a:r>
              <a:rPr lang="en-GB" sz="1800" smtClean="0"/>
              <a:t>he</a:t>
            </a:r>
            <a:r>
              <a:rPr lang="et-EE" sz="1800" smtClean="0"/>
              <a:t>c</a:t>
            </a:r>
            <a:r>
              <a:rPr lang="en-GB" sz="1800" smtClean="0"/>
              <a:t>topas</a:t>
            </a:r>
            <a:r>
              <a:rPr lang="et-EE" sz="1800" smtClean="0"/>
              <a:t>c</a:t>
            </a:r>
            <a:r>
              <a:rPr lang="en-GB" sz="1800" smtClean="0"/>
              <a:t>al</a:t>
            </a:r>
            <a:endParaRPr lang="et-EE" sz="1800" dirty="0"/>
          </a:p>
          <a:p>
            <a:pPr algn="ctr">
              <a:buNone/>
            </a:pPr>
            <a:r>
              <a:rPr lang="en-GB" sz="1800" dirty="0"/>
              <a:t>760 mm Hg = 1013.2 </a:t>
            </a:r>
            <a:r>
              <a:rPr lang="en-GB" sz="1800" dirty="0" err="1"/>
              <a:t>mb</a:t>
            </a:r>
            <a:r>
              <a:rPr lang="en-GB" sz="1800" dirty="0"/>
              <a:t> = 1 </a:t>
            </a:r>
            <a:r>
              <a:rPr lang="en-GB" sz="1800" dirty="0" err="1"/>
              <a:t>atm</a:t>
            </a:r>
            <a:r>
              <a:rPr lang="en-GB" sz="1800" dirty="0"/>
              <a:t> = 1.013 </a:t>
            </a:r>
            <a:r>
              <a:rPr lang="en-GB" sz="1800"/>
              <a:t>10</a:t>
            </a:r>
            <a:r>
              <a:rPr lang="en-GB" sz="1800" baseline="30000"/>
              <a:t>5 </a:t>
            </a:r>
            <a:r>
              <a:rPr lang="en-GB" sz="1800" smtClean="0"/>
              <a:t>Pa</a:t>
            </a:r>
            <a:endParaRPr lang="et-EE" sz="1800" smtClean="0"/>
          </a:p>
          <a:p>
            <a:pPr algn="ctr">
              <a:buNone/>
            </a:pPr>
            <a:r>
              <a:rPr lang="et-EE" sz="1800" smtClean="0"/>
              <a:t>An unit used in the engineering:                           </a:t>
            </a:r>
            <a:r>
              <a:rPr lang="et-EE" sz="1800" b="1" smtClean="0"/>
              <a:t>technical atmosphere</a:t>
            </a:r>
            <a:r>
              <a:rPr lang="et-EE" sz="1800" smtClean="0"/>
              <a:t> (1 at)</a:t>
            </a:r>
            <a:r>
              <a:rPr lang="en-GB" sz="1800" smtClean="0"/>
              <a:t>   </a:t>
            </a:r>
            <a:endParaRPr lang="et-EE" sz="1800" dirty="0"/>
          </a:p>
          <a:p>
            <a:pPr algn="ctr">
              <a:buNone/>
            </a:pPr>
            <a:r>
              <a:rPr lang="en-GB" sz="1800" smtClean="0"/>
              <a:t>1</a:t>
            </a:r>
            <a:r>
              <a:rPr lang="et-EE" sz="1800" smtClean="0"/>
              <a:t> </a:t>
            </a:r>
            <a:r>
              <a:rPr lang="en-GB" sz="1800" smtClean="0"/>
              <a:t>at </a:t>
            </a:r>
            <a:r>
              <a:rPr lang="en-GB" sz="1800" dirty="0"/>
              <a:t>= 1 </a:t>
            </a:r>
            <a:r>
              <a:rPr lang="en-GB" sz="1800" dirty="0" err="1"/>
              <a:t>kG</a:t>
            </a:r>
            <a:r>
              <a:rPr lang="en-GB" sz="1800" dirty="0"/>
              <a:t> /cm</a:t>
            </a:r>
            <a:r>
              <a:rPr lang="en-GB" sz="1800" baseline="30000" dirty="0"/>
              <a:t>2</a:t>
            </a:r>
            <a:r>
              <a:rPr lang="en-GB" sz="1800" dirty="0"/>
              <a:t> = 9.81 10</a:t>
            </a:r>
            <a:r>
              <a:rPr lang="en-GB" sz="1800" baseline="30000" dirty="0"/>
              <a:t>4</a:t>
            </a:r>
            <a:r>
              <a:rPr lang="en-GB" sz="1800" dirty="0"/>
              <a:t> Pa</a:t>
            </a:r>
            <a:endParaRPr lang="et-EE" sz="1800" dirty="0"/>
          </a:p>
          <a:p>
            <a:pPr algn="ctr">
              <a:buNone/>
            </a:pPr>
            <a:r>
              <a:rPr lang="en-GB" sz="1800" smtClean="0"/>
              <a:t>1</a:t>
            </a:r>
            <a:r>
              <a:rPr lang="et-EE" sz="1800" smtClean="0"/>
              <a:t> </a:t>
            </a:r>
            <a:r>
              <a:rPr lang="en-GB" sz="1800" smtClean="0"/>
              <a:t>mm </a:t>
            </a:r>
            <a:r>
              <a:rPr lang="en-GB" sz="1800"/>
              <a:t>Hg </a:t>
            </a:r>
            <a:r>
              <a:rPr lang="et-EE" sz="1800" smtClean="0"/>
              <a:t>= 1 </a:t>
            </a:r>
            <a:r>
              <a:rPr lang="et-EE" sz="1800" b="1" smtClean="0"/>
              <a:t>Torr</a:t>
            </a:r>
            <a:r>
              <a:rPr lang="et-EE" sz="1800" smtClean="0"/>
              <a:t> </a:t>
            </a:r>
            <a:r>
              <a:rPr lang="en-GB" sz="1800" smtClean="0"/>
              <a:t>= </a:t>
            </a:r>
            <a:r>
              <a:rPr lang="en-GB" sz="1800"/>
              <a:t>13.595 </a:t>
            </a:r>
            <a:r>
              <a:rPr lang="en-GB" sz="1800" smtClean="0"/>
              <a:t>mmH</a:t>
            </a:r>
            <a:r>
              <a:rPr lang="en-GB" sz="1800" baseline="-25000" smtClean="0"/>
              <a:t>2</a:t>
            </a:r>
            <a:r>
              <a:rPr lang="en-GB" sz="1800" smtClean="0"/>
              <a:t>O</a:t>
            </a:r>
            <a:endParaRPr lang="et-EE" sz="1800" smtClean="0"/>
          </a:p>
          <a:p>
            <a:pPr algn="ctr">
              <a:buNone/>
            </a:pPr>
            <a:r>
              <a:rPr lang="et-EE" sz="1800" smtClean="0"/>
              <a:t>In the British Imperial System of units</a:t>
            </a:r>
          </a:p>
          <a:p>
            <a:pPr algn="ctr">
              <a:buNone/>
            </a:pPr>
            <a:r>
              <a:rPr lang="et-EE" sz="1800"/>
              <a:t>t</a:t>
            </a:r>
            <a:r>
              <a:rPr lang="et-EE" sz="1800" smtClean="0"/>
              <a:t>he unit pound per square inch (</a:t>
            </a:r>
            <a:r>
              <a:rPr lang="et-EE" sz="1800" b="1" smtClean="0"/>
              <a:t>psi</a:t>
            </a:r>
            <a:r>
              <a:rPr lang="et-EE" sz="1800" smtClean="0"/>
              <a:t>) </a:t>
            </a:r>
          </a:p>
          <a:p>
            <a:pPr algn="ctr">
              <a:buNone/>
            </a:pPr>
            <a:r>
              <a:rPr lang="et-EE" sz="1800" smtClean="0"/>
              <a:t>is also used. </a:t>
            </a:r>
          </a:p>
          <a:p>
            <a:pPr algn="ctr">
              <a:buNone/>
            </a:pPr>
            <a:r>
              <a:rPr lang="et-EE" sz="1800" smtClean="0"/>
              <a:t>1 psi = 6.895 kPa</a:t>
            </a:r>
            <a:endParaRPr lang="et-EE"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6"/>
          <p:cNvSpPr txBox="1">
            <a:spLocks noChangeArrowheads="1"/>
          </p:cNvSpPr>
          <p:nvPr/>
        </p:nvSpPr>
        <p:spPr bwMode="auto">
          <a:xfrm>
            <a:off x="158753" y="207966"/>
            <a:ext cx="4197349" cy="2839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400" b="1" dirty="0"/>
              <a:t>Sound pressure</a:t>
            </a:r>
            <a:endParaRPr lang="et-EE" sz="2400" dirty="0"/>
          </a:p>
          <a:p>
            <a:pPr eaLnBrk="1" hangingPunct="1">
              <a:spcBef>
                <a:spcPct val="0"/>
              </a:spcBef>
              <a:buFontTx/>
              <a:buNone/>
            </a:pPr>
            <a:r>
              <a:rPr lang="en-GB" sz="1600" dirty="0"/>
              <a:t>Sound pressure is the pressure that appears when sound propagates in the gas or liquid environment. This is the pressure to the area caused by acoustical oscillations. The smallest pressure that average human being can feel/</a:t>
            </a:r>
            <a:r>
              <a:rPr lang="en-GB" sz="1600" dirty="0" err="1"/>
              <a:t>sence</a:t>
            </a:r>
            <a:r>
              <a:rPr lang="en-GB" sz="1600" dirty="0"/>
              <a:t> with his ear is 10</a:t>
            </a:r>
            <a:r>
              <a:rPr lang="en-GB" sz="1600" baseline="30000" dirty="0"/>
              <a:t>-5</a:t>
            </a:r>
            <a:r>
              <a:rPr lang="en-GB" sz="1600" dirty="0"/>
              <a:t> Pa. This is 10</a:t>
            </a:r>
            <a:r>
              <a:rPr lang="en-GB" sz="1600" baseline="30000" dirty="0"/>
              <a:t>10</a:t>
            </a:r>
            <a:r>
              <a:rPr lang="en-GB" sz="1600" dirty="0"/>
              <a:t> times smaller than the pressure of the earth atmosphere. From pressure of 100 Pa we start to feel the pain (1 </a:t>
            </a:r>
            <a:r>
              <a:rPr lang="en-GB" sz="1600" dirty="0" err="1"/>
              <a:t>atm</a:t>
            </a:r>
            <a:r>
              <a:rPr lang="en-GB" sz="1600" dirty="0"/>
              <a:t>=10</a:t>
            </a:r>
            <a:r>
              <a:rPr lang="en-GB" sz="1600" baseline="30000" dirty="0"/>
              <a:t>5 </a:t>
            </a:r>
            <a:r>
              <a:rPr lang="en-GB" sz="1600" dirty="0"/>
              <a:t>Pa)</a:t>
            </a:r>
            <a:endParaRPr lang="et-EE" altLang="et-EE" sz="1050" dirty="0"/>
          </a:p>
          <a:p>
            <a:pPr eaLnBrk="1" hangingPunct="1">
              <a:spcBef>
                <a:spcPct val="0"/>
              </a:spcBef>
              <a:buFontTx/>
              <a:buNone/>
            </a:pPr>
            <a:endParaRPr lang="et-EE" altLang="et-EE" sz="1050" dirty="0"/>
          </a:p>
        </p:txBody>
      </p:sp>
      <p:sp>
        <p:nvSpPr>
          <p:cNvPr id="36867" name="Text Box 7"/>
          <p:cNvSpPr txBox="1">
            <a:spLocks noChangeArrowheads="1"/>
          </p:cNvSpPr>
          <p:nvPr/>
        </p:nvSpPr>
        <p:spPr bwMode="auto">
          <a:xfrm>
            <a:off x="107951" y="2924944"/>
            <a:ext cx="4320033" cy="2102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sz="1600" dirty="0"/>
              <a:t>Sound pressure or noise level is relative sound pressure that is defined in </a:t>
            </a:r>
            <a:r>
              <a:rPr lang="en-GB" sz="1600" dirty="0" err="1"/>
              <a:t>decibells</a:t>
            </a:r>
            <a:r>
              <a:rPr lang="en-GB" sz="1600" dirty="0"/>
              <a:t> (dB) basing on minimal sound level that humans can hear. This level is p</a:t>
            </a:r>
            <a:r>
              <a:rPr lang="en-GB" sz="1600" baseline="-25000" dirty="0"/>
              <a:t>0</a:t>
            </a:r>
            <a:r>
              <a:rPr lang="en-GB" sz="1600" dirty="0"/>
              <a:t> = 2*10</a:t>
            </a:r>
            <a:r>
              <a:rPr lang="en-GB" sz="1600" baseline="30000" dirty="0"/>
              <a:t>-5</a:t>
            </a:r>
            <a:r>
              <a:rPr lang="en-GB" sz="1600" dirty="0"/>
              <a:t> N/m</a:t>
            </a:r>
            <a:r>
              <a:rPr lang="en-GB" sz="1600" baseline="30000" dirty="0"/>
              <a:t>2</a:t>
            </a:r>
            <a:r>
              <a:rPr lang="en-GB" sz="1600" dirty="0"/>
              <a:t> = 20 µPa.  </a:t>
            </a:r>
            <a:br>
              <a:rPr lang="en-GB" sz="1600" dirty="0"/>
            </a:br>
            <a:endParaRPr lang="et-EE" altLang="et-EE" sz="1050" dirty="0"/>
          </a:p>
          <a:p>
            <a:pPr>
              <a:buNone/>
            </a:pPr>
            <a:r>
              <a:rPr lang="en-GB" sz="1600" dirty="0"/>
              <a:t>Relative sound pressure is noted as </a:t>
            </a:r>
            <a:r>
              <a:rPr lang="en-GB" sz="1600" dirty="0" err="1"/>
              <a:t>L</a:t>
            </a:r>
            <a:r>
              <a:rPr lang="en-GB" sz="1600" baseline="-25000" dirty="0" err="1"/>
              <a:t>p</a:t>
            </a:r>
            <a:r>
              <a:rPr lang="en-GB" sz="1600" dirty="0"/>
              <a:t> and defined as </a:t>
            </a:r>
            <a:endParaRPr lang="et-EE" sz="1600" dirty="0"/>
          </a:p>
        </p:txBody>
      </p:sp>
      <p:pic>
        <p:nvPicPr>
          <p:cNvPr id="36868" name="Picture 9" descr="&#10;L_p=10 \log_{10}\left(\frac{p^2}{p^2_0}\right) =20 \log_{10}\left(\frac{p}{p_0}\right)\mbox{ dB}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1" y="5113687"/>
            <a:ext cx="4032251"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 10"/>
          <p:cNvSpPr>
            <a:spLocks noChangeArrowheads="1"/>
          </p:cNvSpPr>
          <p:nvPr/>
        </p:nvSpPr>
        <p:spPr bwMode="auto">
          <a:xfrm>
            <a:off x="143891" y="5024104"/>
            <a:ext cx="4248151" cy="790575"/>
          </a:xfrm>
          <a:prstGeom prst="rect">
            <a:avLst/>
          </a:prstGeom>
          <a:solidFill>
            <a:schemeClr val="accent1">
              <a:alpha val="7059"/>
            </a:schemeClr>
          </a:solidFill>
          <a:ln w="317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t-EE" altLang="et-EE" sz="1800"/>
          </a:p>
        </p:txBody>
      </p:sp>
      <p:pic>
        <p:nvPicPr>
          <p:cNvPr id="36870" name="Picture 12" descr="Sound-pressure-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6" y="260351"/>
            <a:ext cx="4402137" cy="619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Text Box 9"/>
          <p:cNvSpPr txBox="1">
            <a:spLocks noChangeArrowheads="1"/>
          </p:cNvSpPr>
          <p:nvPr/>
        </p:nvSpPr>
        <p:spPr bwMode="auto">
          <a:xfrm>
            <a:off x="4624388" y="6400801"/>
            <a:ext cx="26468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t-EE" sz="1800" dirty="0" smtClean="0"/>
              <a:t>Not all scales are linear</a:t>
            </a:r>
            <a:r>
              <a:rPr lang="et-EE" altLang="et-EE" sz="1800" dirty="0" smtClean="0"/>
              <a:t>!</a:t>
            </a:r>
            <a:endParaRPr lang="et-EE" altLang="et-EE"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18732" y="208379"/>
            <a:ext cx="884575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sz="2000" dirty="0"/>
              <a:t>The difference of potential of between two points within an electrical field is one volt (1V) if there is required one </a:t>
            </a:r>
            <a:r>
              <a:rPr lang="en-GB" sz="2000" dirty="0" err="1"/>
              <a:t>Joul</a:t>
            </a:r>
            <a:r>
              <a:rPr lang="en-GB" sz="2000" dirty="0"/>
              <a:t> (1J) of work to move the charge of </a:t>
            </a:r>
            <a:r>
              <a:rPr lang="en-GB" sz="2000"/>
              <a:t>1 </a:t>
            </a:r>
            <a:r>
              <a:rPr lang="et-EE" sz="2000" smtClean="0"/>
              <a:t>cou</a:t>
            </a:r>
            <a:r>
              <a:rPr lang="en-GB" sz="2000" smtClean="0"/>
              <a:t>lo</a:t>
            </a:r>
            <a:r>
              <a:rPr lang="et-EE" sz="2000" smtClean="0"/>
              <a:t>mb</a:t>
            </a:r>
            <a:r>
              <a:rPr lang="en-GB" sz="2000" smtClean="0"/>
              <a:t> </a:t>
            </a:r>
            <a:r>
              <a:rPr lang="en-GB" sz="2000" dirty="0"/>
              <a:t>(1C) from 1 point to </a:t>
            </a:r>
            <a:r>
              <a:rPr lang="en-GB" sz="2000" dirty="0" smtClean="0"/>
              <a:t>another.</a:t>
            </a:r>
          </a:p>
          <a:p>
            <a:pPr algn="ctr" eaLnBrk="1" hangingPunct="1">
              <a:spcBef>
                <a:spcPct val="0"/>
              </a:spcBef>
              <a:buFontTx/>
              <a:buNone/>
            </a:pPr>
            <a:r>
              <a:rPr lang="et-EE" altLang="et-EE" sz="2000" b="1" dirty="0" smtClean="0">
                <a:latin typeface="Times New Roman" panose="02020603050405020304" pitchFamily="18" charset="0"/>
              </a:rPr>
              <a:t>1 </a:t>
            </a:r>
            <a:r>
              <a:rPr lang="et-EE" altLang="et-EE" sz="2000" b="1" dirty="0">
                <a:latin typeface="Times New Roman" panose="02020603050405020304" pitchFamily="18" charset="0"/>
              </a:rPr>
              <a:t>J = 1C </a:t>
            </a:r>
            <a:r>
              <a:rPr lang="en-US" altLang="et-EE" sz="2000" b="1" dirty="0">
                <a:latin typeface="Times New Roman" panose="02020603050405020304" pitchFamily="18" charset="0"/>
                <a:cs typeface="Times New Roman" panose="02020603050405020304" pitchFamily="18" charset="0"/>
              </a:rPr>
              <a:t>·</a:t>
            </a:r>
            <a:r>
              <a:rPr lang="et-EE" altLang="et-EE" sz="2000" b="1" dirty="0">
                <a:latin typeface="Times New Roman" panose="02020603050405020304" pitchFamily="18" charset="0"/>
              </a:rPr>
              <a:t>1V</a:t>
            </a:r>
          </a:p>
          <a:p>
            <a:pPr eaLnBrk="1" hangingPunct="1">
              <a:spcBef>
                <a:spcPct val="0"/>
              </a:spcBef>
              <a:buFontTx/>
              <a:buNone/>
            </a:pPr>
            <a:r>
              <a:rPr lang="en-GB" sz="2000" dirty="0"/>
              <a:t>To move </a:t>
            </a:r>
            <a:r>
              <a:rPr lang="en-GB" sz="2000" b="1" dirty="0"/>
              <a:t>one electron</a:t>
            </a:r>
            <a:r>
              <a:rPr lang="en-GB" sz="2000" dirty="0"/>
              <a:t> from one point to another we need to conduct a work worth of </a:t>
            </a:r>
            <a:r>
              <a:rPr lang="en-GB" sz="2000" b="1" dirty="0"/>
              <a:t>1 </a:t>
            </a:r>
            <a:r>
              <a:rPr lang="en-GB" sz="2000" b="1" dirty="0" err="1"/>
              <a:t>electronvolt</a:t>
            </a:r>
            <a:r>
              <a:rPr lang="en-GB" sz="2000" dirty="0"/>
              <a:t>.</a:t>
            </a:r>
            <a:r>
              <a:rPr lang="et-EE" altLang="et-EE" sz="1600" dirty="0" smtClean="0">
                <a:solidFill>
                  <a:srgbClr val="CC0000"/>
                </a:solidFill>
                <a:latin typeface="Times New Roman" panose="02020603050405020304" pitchFamily="18" charset="0"/>
              </a:rPr>
              <a:t>                                </a:t>
            </a:r>
            <a:endParaRPr lang="en-GB" altLang="et-EE" sz="1600" dirty="0" smtClean="0">
              <a:solidFill>
                <a:srgbClr val="CC0000"/>
              </a:solidFill>
              <a:latin typeface="Times New Roman" panose="02020603050405020304" pitchFamily="18" charset="0"/>
            </a:endParaRPr>
          </a:p>
          <a:p>
            <a:pPr algn="ctr" eaLnBrk="1" hangingPunct="1">
              <a:spcBef>
                <a:spcPct val="0"/>
              </a:spcBef>
              <a:buFontTx/>
              <a:buNone/>
            </a:pPr>
            <a:r>
              <a:rPr lang="et-EE" altLang="et-EE" sz="2000" b="1" dirty="0" smtClean="0">
                <a:latin typeface="Times New Roman" panose="02020603050405020304" pitchFamily="18" charset="0"/>
              </a:rPr>
              <a:t> </a:t>
            </a:r>
            <a:r>
              <a:rPr lang="et-EE" altLang="et-EE" sz="2000" b="1" dirty="0">
                <a:latin typeface="Times New Roman" panose="02020603050405020304" pitchFamily="18" charset="0"/>
              </a:rPr>
              <a:t>1 eV = 1. 6021·10</a:t>
            </a:r>
            <a:r>
              <a:rPr lang="et-EE" altLang="et-EE" sz="2000" b="1" baseline="30000" dirty="0">
                <a:latin typeface="Times New Roman" panose="02020603050405020304" pitchFamily="18" charset="0"/>
              </a:rPr>
              <a:t>-19</a:t>
            </a:r>
            <a:r>
              <a:rPr lang="et-EE" altLang="et-EE" sz="2000" b="1" dirty="0">
                <a:latin typeface="Times New Roman" panose="02020603050405020304" pitchFamily="18" charset="0"/>
              </a:rPr>
              <a:t> C </a:t>
            </a:r>
            <a:r>
              <a:rPr lang="en-US" altLang="et-EE" sz="2000" b="1" dirty="0">
                <a:latin typeface="Times New Roman" panose="02020603050405020304" pitchFamily="18" charset="0"/>
              </a:rPr>
              <a:t>·</a:t>
            </a:r>
            <a:r>
              <a:rPr lang="et-EE" altLang="et-EE" sz="2000" b="1" dirty="0">
                <a:latin typeface="Times New Roman" panose="02020603050405020304" pitchFamily="18" charset="0"/>
              </a:rPr>
              <a:t>1V</a:t>
            </a:r>
          </a:p>
          <a:p>
            <a:pPr>
              <a:buNone/>
            </a:pPr>
            <a:r>
              <a:rPr lang="en-GB" sz="2000" dirty="0"/>
              <a:t>The </a:t>
            </a:r>
            <a:r>
              <a:rPr lang="en-GB" sz="2000" dirty="0" err="1"/>
              <a:t>electronvolt</a:t>
            </a:r>
            <a:r>
              <a:rPr lang="en-GB" sz="2000" dirty="0"/>
              <a:t> is as smaller than 1 J as electron charge is smaller than 1 C.</a:t>
            </a:r>
            <a:endParaRPr lang="et-EE" sz="2000" dirty="0"/>
          </a:p>
          <a:p>
            <a:pPr algn="ctr">
              <a:buNone/>
            </a:pPr>
            <a:r>
              <a:rPr lang="en-GB" sz="2000" b="1" u="sng" dirty="0"/>
              <a:t>1 eV = 1. 6021·10</a:t>
            </a:r>
            <a:r>
              <a:rPr lang="en-GB" sz="2000" b="1" u="sng" baseline="30000" dirty="0"/>
              <a:t>-19</a:t>
            </a:r>
            <a:r>
              <a:rPr lang="en-GB" sz="2000" b="1" u="sng" dirty="0"/>
              <a:t> J</a:t>
            </a:r>
            <a:endParaRPr lang="et-EE" altLang="et-EE" sz="1600" b="1" dirty="0">
              <a:latin typeface="Times New Roman" panose="02020603050405020304" pitchFamily="18" charset="0"/>
            </a:endParaRPr>
          </a:p>
          <a:p>
            <a:pPr eaLnBrk="1" hangingPunct="1">
              <a:spcBef>
                <a:spcPct val="0"/>
              </a:spcBef>
              <a:buFontTx/>
              <a:buNone/>
            </a:pPr>
            <a:endParaRPr lang="et-EE" altLang="et-EE" sz="1600" dirty="0">
              <a:solidFill>
                <a:srgbClr val="CC0000"/>
              </a:solidFill>
              <a:latin typeface="Times New Roman" panose="02020603050405020304" pitchFamily="18" charset="0"/>
            </a:endParaRPr>
          </a:p>
        </p:txBody>
      </p:sp>
      <p:sp>
        <p:nvSpPr>
          <p:cNvPr id="37891" name="TextBox 1"/>
          <p:cNvSpPr txBox="1">
            <a:spLocks noChangeArrowheads="1"/>
          </p:cNvSpPr>
          <p:nvPr/>
        </p:nvSpPr>
        <p:spPr bwMode="auto">
          <a:xfrm>
            <a:off x="144466" y="3717032"/>
            <a:ext cx="853199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000" dirty="0" err="1"/>
              <a:t>Culon</a:t>
            </a:r>
            <a:r>
              <a:rPr lang="en-GB" sz="2000" dirty="0"/>
              <a:t> (C) is the unit of electrical charge in the SI system. It is equal to electrical charge </a:t>
            </a:r>
            <a:r>
              <a:rPr lang="en-GB" sz="2000" dirty="0" err="1"/>
              <a:t>tha</a:t>
            </a:r>
            <a:r>
              <a:rPr lang="en-GB" sz="2000" dirty="0"/>
              <a:t> passes conductor </a:t>
            </a:r>
            <a:r>
              <a:rPr lang="en-GB" sz="2000" dirty="0" err="1"/>
              <a:t>crossection</a:t>
            </a:r>
            <a:r>
              <a:rPr lang="en-GB" sz="2000" dirty="0"/>
              <a:t> area during 1 s if the electrical current is 1 A.</a:t>
            </a:r>
            <a:endParaRPr lang="et-EE" sz="2000" dirty="0"/>
          </a:p>
          <a:p>
            <a:pPr>
              <a:buNone/>
            </a:pPr>
            <a:r>
              <a:rPr lang="en-GB" sz="2000" dirty="0" smtClean="0"/>
              <a:t>1 </a:t>
            </a:r>
            <a:r>
              <a:rPr lang="en-GB" sz="2000" dirty="0"/>
              <a:t>C is also equal to such charge that is stored inside the electrical capacitor which capacity is 1 F and the difference of the potentials is 1 V.</a:t>
            </a:r>
            <a:endParaRPr lang="et-EE" sz="2000" dirty="0"/>
          </a:p>
          <a:p>
            <a:pPr>
              <a:buNone/>
            </a:pPr>
            <a:r>
              <a:rPr lang="en-GB" sz="2000" dirty="0"/>
              <a:t>1 C = 6 241 509 629 152 650 000 of elementary charges.</a:t>
            </a:r>
            <a:endParaRPr lang="et-EE"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899592" y="1282199"/>
            <a:ext cx="723371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t-EE" altLang="et-EE" sz="2400" dirty="0" smtClean="0">
                <a:solidFill>
                  <a:srgbClr val="0000FF"/>
                </a:solidFill>
                <a:hlinkClick r:id="rId2"/>
              </a:rPr>
              <a:t>https://en.wikipedia.org/wiki/Conversion_of_units</a:t>
            </a:r>
            <a:endParaRPr lang="en-GB" altLang="et-EE" sz="2400" dirty="0" smtClean="0">
              <a:solidFill>
                <a:srgbClr val="0000FF"/>
              </a:solidFill>
            </a:endParaRPr>
          </a:p>
          <a:p>
            <a:pPr>
              <a:spcBef>
                <a:spcPct val="0"/>
              </a:spcBef>
              <a:buFontTx/>
              <a:buNone/>
            </a:pPr>
            <a:endParaRPr lang="en-GB" altLang="et-EE" sz="2400" dirty="0">
              <a:solidFill>
                <a:srgbClr val="0000FF"/>
              </a:solidFill>
            </a:endParaRPr>
          </a:p>
          <a:p>
            <a:pPr>
              <a:spcBef>
                <a:spcPct val="0"/>
              </a:spcBef>
              <a:buFontTx/>
              <a:buNone/>
            </a:pPr>
            <a:r>
              <a:rPr lang="et-EE" altLang="et-EE" sz="2400" dirty="0" smtClean="0">
                <a:solidFill>
                  <a:srgbClr val="0000FF"/>
                </a:solidFill>
                <a:hlinkClick r:id="rId3"/>
              </a:rPr>
              <a:t>http://www.unit-conversion.info/</a:t>
            </a:r>
            <a:endParaRPr lang="en-GB" altLang="et-EE" sz="2400" dirty="0" smtClean="0">
              <a:solidFill>
                <a:srgbClr val="0000FF"/>
              </a:solidFill>
            </a:endParaRPr>
          </a:p>
          <a:p>
            <a:pPr>
              <a:spcBef>
                <a:spcPct val="0"/>
              </a:spcBef>
              <a:buFontTx/>
              <a:buNone/>
            </a:pPr>
            <a:endParaRPr lang="en-GB" altLang="et-EE" sz="2400" dirty="0">
              <a:solidFill>
                <a:srgbClr val="0000FF"/>
              </a:solidFill>
            </a:endParaRPr>
          </a:p>
          <a:p>
            <a:pPr>
              <a:spcBef>
                <a:spcPct val="0"/>
              </a:spcBef>
              <a:buFontTx/>
              <a:buNone/>
            </a:pPr>
            <a:r>
              <a:rPr lang="et-EE" altLang="et-EE" sz="2400" dirty="0" smtClean="0">
                <a:solidFill>
                  <a:srgbClr val="0000FF"/>
                </a:solidFill>
                <a:hlinkClick r:id="rId4"/>
              </a:rPr>
              <a:t>https://www.cs.utexas.edu/users/novak/units95.html</a:t>
            </a:r>
            <a:endParaRPr lang="en-GB" altLang="et-EE" sz="2400" dirty="0" smtClean="0">
              <a:solidFill>
                <a:srgbClr val="0000FF"/>
              </a:solidFill>
            </a:endParaRPr>
          </a:p>
        </p:txBody>
      </p:sp>
      <p:sp>
        <p:nvSpPr>
          <p:cNvPr id="38916" name="TextBox 3"/>
          <p:cNvSpPr txBox="1">
            <a:spLocks noChangeArrowheads="1"/>
          </p:cNvSpPr>
          <p:nvPr/>
        </p:nvSpPr>
        <p:spPr bwMode="auto">
          <a:xfrm>
            <a:off x="296863" y="317503"/>
            <a:ext cx="3071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t-EE" sz="2400" b="1" dirty="0" smtClean="0">
                <a:solidFill>
                  <a:srgbClr val="0000FF"/>
                </a:solidFill>
              </a:rPr>
              <a:t>Conversion of units</a:t>
            </a:r>
            <a:endParaRPr lang="et-EE" altLang="et-EE" sz="2400" b="1" dirty="0">
              <a:solidFill>
                <a:srgbClr val="0000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50829" y="748455"/>
            <a:ext cx="7312944" cy="223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400" dirty="0"/>
              <a:t>1 µM = ……………..…. </a:t>
            </a:r>
            <a:r>
              <a:rPr lang="en-GB" sz="2400" dirty="0" err="1"/>
              <a:t>nM</a:t>
            </a:r>
            <a:r>
              <a:rPr lang="en-GB" sz="2400" dirty="0"/>
              <a:t> </a:t>
            </a:r>
            <a:endParaRPr lang="et-EE" sz="2400" dirty="0"/>
          </a:p>
          <a:p>
            <a:pPr>
              <a:buNone/>
            </a:pPr>
            <a:r>
              <a:rPr lang="en-GB" sz="2400" dirty="0"/>
              <a:t>1 µm = 10</a:t>
            </a:r>
            <a:r>
              <a:rPr lang="en-GB" sz="2400" baseline="30000" dirty="0"/>
              <a:t>-6</a:t>
            </a:r>
            <a:r>
              <a:rPr lang="en-GB" sz="2400" dirty="0"/>
              <a:t> m     1m = 10</a:t>
            </a:r>
            <a:r>
              <a:rPr lang="en-GB" sz="2400" baseline="30000" dirty="0"/>
              <a:t>6</a:t>
            </a:r>
            <a:r>
              <a:rPr lang="en-GB" sz="2400" dirty="0"/>
              <a:t> µm </a:t>
            </a:r>
            <a:endParaRPr lang="et-EE" sz="2400" dirty="0"/>
          </a:p>
          <a:p>
            <a:pPr>
              <a:buNone/>
            </a:pPr>
            <a:r>
              <a:rPr lang="en-GB" sz="2400" dirty="0"/>
              <a:t>1 nm = 10</a:t>
            </a:r>
            <a:r>
              <a:rPr lang="en-GB" sz="2400" baseline="30000" dirty="0"/>
              <a:t>-9</a:t>
            </a:r>
            <a:r>
              <a:rPr lang="en-GB" sz="2400" dirty="0"/>
              <a:t> m     1m = 10</a:t>
            </a:r>
            <a:r>
              <a:rPr lang="en-GB" sz="2400" baseline="30000" dirty="0"/>
              <a:t>9</a:t>
            </a:r>
            <a:r>
              <a:rPr lang="en-GB" sz="2400" dirty="0"/>
              <a:t>  nm </a:t>
            </a:r>
            <a:endParaRPr lang="et-EE" sz="2400" dirty="0"/>
          </a:p>
          <a:p>
            <a:pPr>
              <a:buNone/>
            </a:pPr>
            <a:r>
              <a:rPr lang="en-GB" sz="2400" dirty="0"/>
              <a:t>1 µM = 10</a:t>
            </a:r>
            <a:r>
              <a:rPr lang="en-GB" sz="2400" baseline="30000" dirty="0"/>
              <a:t>-6</a:t>
            </a:r>
            <a:r>
              <a:rPr lang="en-GB" sz="2400" dirty="0"/>
              <a:t> M  ·10</a:t>
            </a:r>
            <a:r>
              <a:rPr lang="en-GB" sz="2400" baseline="30000" dirty="0"/>
              <a:t>+9</a:t>
            </a:r>
            <a:r>
              <a:rPr lang="en-GB" sz="2400" dirty="0"/>
              <a:t>  </a:t>
            </a:r>
            <a:r>
              <a:rPr lang="en-GB" sz="2400" dirty="0" err="1"/>
              <a:t>nM</a:t>
            </a:r>
            <a:r>
              <a:rPr lang="en-GB" sz="2400" dirty="0"/>
              <a:t> = 10</a:t>
            </a:r>
            <a:r>
              <a:rPr lang="en-GB" sz="2400" baseline="30000" dirty="0"/>
              <a:t>3</a:t>
            </a:r>
            <a:r>
              <a:rPr lang="en-GB" sz="2400" dirty="0"/>
              <a:t> </a:t>
            </a:r>
            <a:r>
              <a:rPr lang="en-GB" sz="2400" dirty="0" err="1"/>
              <a:t>nM</a:t>
            </a:r>
            <a:endParaRPr lang="et-EE" sz="2400" dirty="0"/>
          </a:p>
          <a:p>
            <a:pPr>
              <a:buNone/>
            </a:pPr>
            <a:r>
              <a:rPr lang="en-GB" sz="2400" dirty="0"/>
              <a:t>µ &gt; n</a:t>
            </a:r>
            <a:r>
              <a:rPr lang="en-GB" sz="2400"/>
              <a:t>,   </a:t>
            </a:r>
            <a:r>
              <a:rPr lang="et-EE" sz="2400" smtClean="0"/>
              <a:t>difference</a:t>
            </a:r>
            <a:r>
              <a:rPr lang="en-GB" sz="2400" smtClean="0"/>
              <a:t> </a:t>
            </a:r>
            <a:r>
              <a:rPr lang="en-GB" sz="2400"/>
              <a:t>10</a:t>
            </a:r>
            <a:r>
              <a:rPr lang="en-GB" sz="2400" baseline="30000"/>
              <a:t>3</a:t>
            </a:r>
            <a:r>
              <a:rPr lang="en-GB" sz="2400"/>
              <a:t> </a:t>
            </a:r>
            <a:r>
              <a:rPr lang="et-EE" sz="2400" smtClean="0"/>
              <a:t>times</a:t>
            </a:r>
            <a:r>
              <a:rPr lang="en-GB" sz="2400" smtClean="0"/>
              <a:t>    </a:t>
            </a:r>
            <a:r>
              <a:rPr lang="en-GB" sz="2400" dirty="0"/>
              <a:t>-&gt;      1 µM = 10</a:t>
            </a:r>
            <a:r>
              <a:rPr lang="en-GB" sz="2400" baseline="30000" dirty="0"/>
              <a:t>+3</a:t>
            </a:r>
            <a:r>
              <a:rPr lang="en-GB" sz="2400" dirty="0"/>
              <a:t>  </a:t>
            </a:r>
            <a:r>
              <a:rPr lang="en-GB" sz="2400" dirty="0" err="1"/>
              <a:t>nM</a:t>
            </a:r>
            <a:endParaRPr lang="et-EE" sz="2400" dirty="0"/>
          </a:p>
        </p:txBody>
      </p:sp>
      <p:pic>
        <p:nvPicPr>
          <p:cNvPr id="39939" name="Picture 3" descr="mistake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88640"/>
            <a:ext cx="3343277" cy="2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2" descr="Просмотреть картинку полностью">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290" y="4868866"/>
            <a:ext cx="1530351"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4"/>
          <p:cNvSpPr txBox="1">
            <a:spLocks noChangeArrowheads="1"/>
          </p:cNvSpPr>
          <p:nvPr/>
        </p:nvSpPr>
        <p:spPr bwMode="auto">
          <a:xfrm>
            <a:off x="250829" y="4206876"/>
            <a:ext cx="8353425" cy="179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400" dirty="0"/>
              <a:t>5 m min </a:t>
            </a:r>
            <a:r>
              <a:rPr lang="en-GB" sz="2400" baseline="30000" dirty="0"/>
              <a:t>-1</a:t>
            </a:r>
            <a:r>
              <a:rPr lang="en-GB" sz="2400" dirty="0"/>
              <a:t> =.............…........……cm h</a:t>
            </a:r>
            <a:r>
              <a:rPr lang="en-GB" sz="2400" baseline="30000" dirty="0"/>
              <a:t>-1</a:t>
            </a:r>
            <a:endParaRPr lang="et-EE" sz="2400" dirty="0"/>
          </a:p>
          <a:p>
            <a:pPr>
              <a:buNone/>
            </a:pPr>
            <a:r>
              <a:rPr lang="en-GB" sz="2400" dirty="0"/>
              <a:t>5 m min</a:t>
            </a:r>
            <a:r>
              <a:rPr lang="en-GB" sz="2400" baseline="30000" dirty="0"/>
              <a:t>-1</a:t>
            </a:r>
            <a:r>
              <a:rPr lang="en-GB" sz="2400" dirty="0"/>
              <a:t> = 5 · 10</a:t>
            </a:r>
            <a:r>
              <a:rPr lang="en-GB" sz="2400" baseline="30000" dirty="0"/>
              <a:t>2</a:t>
            </a:r>
            <a:r>
              <a:rPr lang="en-GB" sz="2400" dirty="0"/>
              <a:t> cm / (1/60) h =</a:t>
            </a:r>
            <a:endParaRPr lang="et-EE" sz="2400" dirty="0"/>
          </a:p>
          <a:p>
            <a:pPr>
              <a:buNone/>
            </a:pPr>
            <a:r>
              <a:rPr lang="en-GB" sz="2400" dirty="0"/>
              <a:t>                 = 5 · 10</a:t>
            </a:r>
            <a:r>
              <a:rPr lang="en-GB" sz="2400" baseline="30000" dirty="0"/>
              <a:t>2</a:t>
            </a:r>
            <a:r>
              <a:rPr lang="en-GB" sz="2400" dirty="0"/>
              <a:t> cm · 60 / h = </a:t>
            </a:r>
            <a:r>
              <a:rPr lang="en-GB" sz="2400" u="sng" dirty="0"/>
              <a:t>3 · 10 </a:t>
            </a:r>
            <a:r>
              <a:rPr lang="en-GB" sz="2400" u="sng" baseline="30000" dirty="0"/>
              <a:t>4 </a:t>
            </a:r>
            <a:r>
              <a:rPr lang="en-GB" sz="2400" u="sng" dirty="0"/>
              <a:t>cm / h</a:t>
            </a:r>
            <a:endParaRPr lang="et-EE" sz="2400" dirty="0"/>
          </a:p>
          <a:p>
            <a:pPr>
              <a:buNone/>
            </a:pPr>
            <a:r>
              <a:rPr lang="en-GB" sz="2400" dirty="0"/>
              <a:t>1h = 60 min        1 min = 1/60 h</a:t>
            </a:r>
            <a:endParaRPr lang="et-EE"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419101" y="-27384"/>
            <a:ext cx="8064500" cy="335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000" dirty="0"/>
              <a:t>200 Pa = …………………….. N mm</a:t>
            </a:r>
            <a:r>
              <a:rPr lang="en-GB" sz="2000" baseline="30000" dirty="0"/>
              <a:t>-2</a:t>
            </a:r>
            <a:r>
              <a:rPr lang="en-GB" sz="2000" dirty="0"/>
              <a:t> </a:t>
            </a:r>
            <a:endParaRPr lang="et-EE" sz="2000" dirty="0"/>
          </a:p>
          <a:p>
            <a:pPr>
              <a:buNone/>
            </a:pPr>
            <a:r>
              <a:rPr lang="en-GB" sz="2000" dirty="0"/>
              <a:t>Pa = N m </a:t>
            </a:r>
            <a:r>
              <a:rPr lang="en-GB" sz="2000" baseline="30000" dirty="0"/>
              <a:t>-2 </a:t>
            </a:r>
            <a:endParaRPr lang="et-EE" sz="2000" dirty="0"/>
          </a:p>
          <a:p>
            <a:pPr>
              <a:buNone/>
            </a:pPr>
            <a:r>
              <a:rPr lang="en-GB" sz="2000" dirty="0"/>
              <a:t>200 Pa = 200 N/m </a:t>
            </a:r>
            <a:r>
              <a:rPr lang="en-GB" sz="2000" baseline="30000" dirty="0"/>
              <a:t>2</a:t>
            </a:r>
            <a:r>
              <a:rPr lang="en-GB" sz="2000" dirty="0"/>
              <a:t> = 200 N / 10 </a:t>
            </a:r>
            <a:r>
              <a:rPr lang="en-GB" sz="2000" baseline="30000" dirty="0"/>
              <a:t>6 </a:t>
            </a:r>
            <a:r>
              <a:rPr lang="en-GB" sz="2000" dirty="0"/>
              <a:t>mm </a:t>
            </a:r>
            <a:r>
              <a:rPr lang="en-GB" sz="2000" baseline="30000" dirty="0"/>
              <a:t>2 </a:t>
            </a:r>
            <a:r>
              <a:rPr lang="en-GB" sz="2000" dirty="0"/>
              <a:t>= </a:t>
            </a:r>
            <a:r>
              <a:rPr lang="en-GB" sz="2000" u="sng" dirty="0"/>
              <a:t>2 ·10 </a:t>
            </a:r>
            <a:r>
              <a:rPr lang="en-GB" sz="2000" u="sng" baseline="30000" dirty="0"/>
              <a:t>-4</a:t>
            </a:r>
            <a:r>
              <a:rPr lang="en-GB" sz="2000" u="sng" dirty="0"/>
              <a:t> N mm </a:t>
            </a:r>
            <a:r>
              <a:rPr lang="en-GB" sz="2000" u="sng" baseline="30000" dirty="0"/>
              <a:t>-2</a:t>
            </a:r>
            <a:endParaRPr lang="et-EE" sz="2000" dirty="0"/>
          </a:p>
          <a:p>
            <a:pPr>
              <a:buNone/>
            </a:pPr>
            <a:r>
              <a:rPr lang="en-GB" sz="2000" dirty="0"/>
              <a:t>1m = 10</a:t>
            </a:r>
            <a:r>
              <a:rPr lang="en-GB" sz="2000" baseline="30000" dirty="0"/>
              <a:t>3 </a:t>
            </a:r>
            <a:r>
              <a:rPr lang="en-GB" sz="2000" dirty="0"/>
              <a:t>mm</a:t>
            </a:r>
            <a:endParaRPr lang="et-EE" sz="2000" dirty="0"/>
          </a:p>
          <a:p>
            <a:pPr>
              <a:buNone/>
            </a:pPr>
            <a:r>
              <a:rPr lang="en-GB" sz="2000" dirty="0"/>
              <a:t>(1m)</a:t>
            </a:r>
            <a:r>
              <a:rPr lang="en-GB" sz="2000" baseline="30000" dirty="0"/>
              <a:t>2</a:t>
            </a:r>
            <a:r>
              <a:rPr lang="en-GB" sz="2000" dirty="0"/>
              <a:t> = (10</a:t>
            </a:r>
            <a:r>
              <a:rPr lang="en-GB" sz="2000" baseline="30000" dirty="0"/>
              <a:t>3 </a:t>
            </a:r>
            <a:r>
              <a:rPr lang="en-GB" sz="2000" dirty="0"/>
              <a:t>mm)</a:t>
            </a:r>
            <a:r>
              <a:rPr lang="en-GB" sz="2000" baseline="30000" dirty="0"/>
              <a:t>2</a:t>
            </a:r>
            <a:endParaRPr lang="et-EE" sz="2000" dirty="0"/>
          </a:p>
          <a:p>
            <a:pPr>
              <a:buNone/>
            </a:pPr>
            <a:r>
              <a:rPr lang="en-GB" sz="2000" dirty="0"/>
              <a:t>1m</a:t>
            </a:r>
            <a:r>
              <a:rPr lang="en-GB" sz="2000" baseline="30000" dirty="0"/>
              <a:t>2</a:t>
            </a:r>
            <a:r>
              <a:rPr lang="en-GB" sz="2000" dirty="0"/>
              <a:t> = 10</a:t>
            </a:r>
            <a:r>
              <a:rPr lang="en-GB" sz="2000" baseline="30000" dirty="0"/>
              <a:t>6 </a:t>
            </a:r>
            <a:r>
              <a:rPr lang="en-GB" sz="2000" dirty="0"/>
              <a:t>mm</a:t>
            </a:r>
            <a:r>
              <a:rPr lang="en-GB" sz="2000" baseline="30000" dirty="0"/>
              <a:t>2</a:t>
            </a:r>
            <a:endParaRPr lang="et-EE" sz="2000" dirty="0"/>
          </a:p>
          <a:p>
            <a:pPr>
              <a:buNone/>
            </a:pPr>
            <a:r>
              <a:rPr lang="en-GB" sz="2000" dirty="0"/>
              <a:t>0.25 mm</a:t>
            </a:r>
            <a:r>
              <a:rPr lang="en-GB" sz="2000" baseline="30000" dirty="0"/>
              <a:t>2 </a:t>
            </a:r>
            <a:r>
              <a:rPr lang="en-GB" sz="2000" dirty="0"/>
              <a:t>= ……………………….........…. µm</a:t>
            </a:r>
            <a:r>
              <a:rPr lang="en-GB" sz="2000" baseline="30000" dirty="0"/>
              <a:t>2</a:t>
            </a:r>
            <a:endParaRPr lang="et-EE" sz="2000" dirty="0"/>
          </a:p>
          <a:p>
            <a:pPr>
              <a:buNone/>
            </a:pPr>
            <a:r>
              <a:rPr lang="en-GB" sz="2000" dirty="0"/>
              <a:t>0.25 mm</a:t>
            </a:r>
            <a:r>
              <a:rPr lang="en-GB" sz="2000" baseline="30000" dirty="0"/>
              <a:t>2</a:t>
            </a:r>
            <a:r>
              <a:rPr lang="en-GB" sz="2000" dirty="0"/>
              <a:t> = 0.25 (10</a:t>
            </a:r>
            <a:r>
              <a:rPr lang="en-GB" sz="2000" baseline="30000" dirty="0"/>
              <a:t>-3 </a:t>
            </a:r>
            <a:r>
              <a:rPr lang="en-GB" sz="2000" dirty="0"/>
              <a:t>m)</a:t>
            </a:r>
            <a:r>
              <a:rPr lang="en-GB" sz="2000" baseline="30000" dirty="0"/>
              <a:t>2</a:t>
            </a:r>
            <a:r>
              <a:rPr lang="en-GB" sz="2000" dirty="0"/>
              <a:t> · (10</a:t>
            </a:r>
            <a:r>
              <a:rPr lang="en-GB" sz="2000" baseline="30000" dirty="0"/>
              <a:t>6</a:t>
            </a:r>
            <a:r>
              <a:rPr lang="en-GB" sz="2000" dirty="0"/>
              <a:t> µm)</a:t>
            </a:r>
            <a:r>
              <a:rPr lang="en-GB" sz="2000" baseline="30000" dirty="0"/>
              <a:t>2 </a:t>
            </a:r>
            <a:r>
              <a:rPr lang="en-GB" sz="2000" dirty="0"/>
              <a:t> = 0.25 10</a:t>
            </a:r>
            <a:r>
              <a:rPr lang="en-GB" sz="2000" baseline="30000" dirty="0"/>
              <a:t>6</a:t>
            </a:r>
            <a:r>
              <a:rPr lang="en-GB" sz="2000" dirty="0"/>
              <a:t> µm</a:t>
            </a:r>
            <a:r>
              <a:rPr lang="en-GB" sz="2000" baseline="30000" dirty="0"/>
              <a:t>2</a:t>
            </a:r>
            <a:endParaRPr lang="et-EE" sz="2000" dirty="0"/>
          </a:p>
          <a:p>
            <a:pPr>
              <a:buNone/>
            </a:pPr>
            <a:r>
              <a:rPr lang="en-GB" sz="2000" dirty="0"/>
              <a:t>1µm = 10</a:t>
            </a:r>
            <a:r>
              <a:rPr lang="en-GB" sz="2000" baseline="30000" dirty="0"/>
              <a:t>-6</a:t>
            </a:r>
            <a:r>
              <a:rPr lang="en-GB" sz="2000" dirty="0"/>
              <a:t> m       1m = 10</a:t>
            </a:r>
            <a:r>
              <a:rPr lang="en-GB" sz="2000" baseline="30000" dirty="0"/>
              <a:t>6</a:t>
            </a:r>
            <a:r>
              <a:rPr lang="en-GB" sz="2000" dirty="0"/>
              <a:t> µm </a:t>
            </a:r>
            <a:endParaRPr lang="et-EE" sz="2000" dirty="0"/>
          </a:p>
        </p:txBody>
      </p:sp>
      <p:sp>
        <p:nvSpPr>
          <p:cNvPr id="40963" name="Text Box 3"/>
          <p:cNvSpPr txBox="1">
            <a:spLocks noChangeArrowheads="1"/>
          </p:cNvSpPr>
          <p:nvPr/>
        </p:nvSpPr>
        <p:spPr bwMode="auto">
          <a:xfrm>
            <a:off x="419101" y="3861048"/>
            <a:ext cx="5854488" cy="320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000" dirty="0"/>
              <a:t>2 kW m</a:t>
            </a:r>
            <a:r>
              <a:rPr lang="en-GB" sz="2000" baseline="30000" dirty="0"/>
              <a:t>-2</a:t>
            </a:r>
            <a:r>
              <a:rPr lang="en-GB" sz="2000" dirty="0"/>
              <a:t> =....................…</a:t>
            </a:r>
            <a:r>
              <a:rPr lang="en-GB" sz="2000" dirty="0" err="1"/>
              <a:t>cal</a:t>
            </a:r>
            <a:r>
              <a:rPr lang="en-GB" sz="2000" dirty="0"/>
              <a:t> cm</a:t>
            </a:r>
            <a:r>
              <a:rPr lang="en-GB" sz="2000" baseline="30000" dirty="0"/>
              <a:t>-2</a:t>
            </a:r>
            <a:r>
              <a:rPr lang="en-GB" sz="2000" dirty="0"/>
              <a:t> min</a:t>
            </a:r>
            <a:r>
              <a:rPr lang="en-GB" sz="2000" baseline="30000" dirty="0"/>
              <a:t>-1</a:t>
            </a:r>
            <a:r>
              <a:rPr lang="en-GB" sz="2000" dirty="0"/>
              <a:t> </a:t>
            </a:r>
            <a:endParaRPr lang="et-EE" sz="2000" dirty="0"/>
          </a:p>
          <a:p>
            <a:pPr>
              <a:buNone/>
            </a:pPr>
            <a:r>
              <a:rPr lang="en-GB" sz="2000" dirty="0"/>
              <a:t>W = J s</a:t>
            </a:r>
            <a:r>
              <a:rPr lang="en-GB" sz="2000" baseline="30000" dirty="0"/>
              <a:t>-1</a:t>
            </a:r>
            <a:r>
              <a:rPr lang="en-GB" sz="2000" dirty="0"/>
              <a:t>,    1 </a:t>
            </a:r>
            <a:r>
              <a:rPr lang="en-GB" sz="2000" dirty="0" err="1"/>
              <a:t>cal</a:t>
            </a:r>
            <a:r>
              <a:rPr lang="en-GB" sz="2000" dirty="0"/>
              <a:t> = 4.19 J,    </a:t>
            </a:r>
            <a:r>
              <a:rPr lang="en-GB" sz="2000" u="sng" dirty="0"/>
              <a:t>1J = 1 / 4.19 </a:t>
            </a:r>
            <a:r>
              <a:rPr lang="en-GB" sz="2000" u="sng" dirty="0" err="1"/>
              <a:t>cal</a:t>
            </a:r>
            <a:endParaRPr lang="et-EE" sz="2000" dirty="0"/>
          </a:p>
          <a:p>
            <a:pPr>
              <a:buNone/>
            </a:pPr>
            <a:r>
              <a:rPr lang="en-GB" sz="2000" dirty="0"/>
              <a:t>2 kW m</a:t>
            </a:r>
            <a:r>
              <a:rPr lang="en-GB" sz="2000" baseline="30000" dirty="0"/>
              <a:t>-2</a:t>
            </a:r>
            <a:r>
              <a:rPr lang="en-GB" sz="2000" dirty="0"/>
              <a:t> = 2· 10</a:t>
            </a:r>
            <a:r>
              <a:rPr lang="en-GB" sz="2000" baseline="30000" dirty="0"/>
              <a:t>3</a:t>
            </a:r>
            <a:r>
              <a:rPr lang="en-GB" sz="2000" dirty="0"/>
              <a:t> J s</a:t>
            </a:r>
            <a:r>
              <a:rPr lang="en-GB" sz="2000" baseline="30000" dirty="0"/>
              <a:t>-1</a:t>
            </a:r>
            <a:r>
              <a:rPr lang="en-GB" sz="2000" dirty="0"/>
              <a:t> m</a:t>
            </a:r>
            <a:r>
              <a:rPr lang="en-GB" sz="2000" baseline="30000" dirty="0"/>
              <a:t>-2</a:t>
            </a:r>
            <a:r>
              <a:rPr lang="en-GB" sz="2000" dirty="0"/>
              <a:t> = </a:t>
            </a:r>
            <a:endParaRPr lang="et-EE" sz="2000" dirty="0"/>
          </a:p>
          <a:p>
            <a:pPr>
              <a:buNone/>
            </a:pPr>
            <a:r>
              <a:rPr lang="en-GB" sz="2000" dirty="0"/>
              <a:t>                 = 2· 10</a:t>
            </a:r>
            <a:r>
              <a:rPr lang="en-GB" sz="2000" baseline="30000" dirty="0"/>
              <a:t>3</a:t>
            </a:r>
            <a:r>
              <a:rPr lang="en-GB" sz="2000" dirty="0"/>
              <a:t> · (1/4.19) / (1/60) / 10</a:t>
            </a:r>
            <a:r>
              <a:rPr lang="en-GB" sz="2000" baseline="30000" dirty="0"/>
              <a:t>4</a:t>
            </a:r>
            <a:r>
              <a:rPr lang="en-GB" sz="2000" dirty="0"/>
              <a:t> =</a:t>
            </a:r>
            <a:endParaRPr lang="et-EE" sz="2000" dirty="0"/>
          </a:p>
          <a:p>
            <a:pPr>
              <a:buNone/>
            </a:pPr>
            <a:r>
              <a:rPr lang="en-GB" sz="2000" dirty="0"/>
              <a:t>                 = 2· 10</a:t>
            </a:r>
            <a:r>
              <a:rPr lang="en-GB" sz="2000" baseline="30000" dirty="0"/>
              <a:t>3 </a:t>
            </a:r>
            <a:r>
              <a:rPr lang="en-GB" sz="2000" dirty="0"/>
              <a:t>· 60 / (4.19 · 10</a:t>
            </a:r>
            <a:r>
              <a:rPr lang="en-GB" sz="2000" baseline="30000" dirty="0"/>
              <a:t>4</a:t>
            </a:r>
            <a:r>
              <a:rPr lang="en-GB" sz="2000" dirty="0"/>
              <a:t>) = </a:t>
            </a:r>
            <a:endParaRPr lang="et-EE" sz="2000" dirty="0"/>
          </a:p>
          <a:p>
            <a:pPr>
              <a:buNone/>
            </a:pPr>
            <a:r>
              <a:rPr lang="en-GB" sz="2000" dirty="0"/>
              <a:t>                 = </a:t>
            </a:r>
            <a:r>
              <a:rPr lang="en-GB" sz="2000" u="sng" dirty="0"/>
              <a:t>2.86 </a:t>
            </a:r>
            <a:r>
              <a:rPr lang="en-GB" sz="2000" u="sng" dirty="0" err="1"/>
              <a:t>cal</a:t>
            </a:r>
            <a:r>
              <a:rPr lang="en-GB" sz="2000" u="sng" dirty="0"/>
              <a:t> cm</a:t>
            </a:r>
            <a:r>
              <a:rPr lang="en-GB" sz="2000" u="sng" baseline="30000" dirty="0"/>
              <a:t>-2</a:t>
            </a:r>
            <a:r>
              <a:rPr lang="en-GB" sz="2000" u="sng" dirty="0"/>
              <a:t> min</a:t>
            </a:r>
            <a:r>
              <a:rPr lang="en-GB" sz="2000" u="sng" baseline="30000" dirty="0"/>
              <a:t>-1</a:t>
            </a:r>
            <a:endParaRPr lang="et-EE" sz="2000" dirty="0"/>
          </a:p>
          <a:p>
            <a:pPr>
              <a:buNone/>
            </a:pPr>
            <a:r>
              <a:rPr lang="en-GB" sz="2000" dirty="0"/>
              <a:t>1 min = 60 s,   </a:t>
            </a:r>
            <a:r>
              <a:rPr lang="en-GB" sz="2000" u="sng" dirty="0"/>
              <a:t>1 s = 1/60 min</a:t>
            </a:r>
            <a:r>
              <a:rPr lang="en-GB" sz="2000" dirty="0"/>
              <a:t>, </a:t>
            </a:r>
            <a:endParaRPr lang="et-EE" sz="2000" dirty="0"/>
          </a:p>
          <a:p>
            <a:pPr>
              <a:buNone/>
            </a:pPr>
            <a:r>
              <a:rPr lang="en-GB" sz="2000" dirty="0"/>
              <a:t>1 m = 10</a:t>
            </a:r>
            <a:r>
              <a:rPr lang="en-GB" sz="2000" baseline="30000" dirty="0"/>
              <a:t>2 </a:t>
            </a:r>
            <a:r>
              <a:rPr lang="en-GB" sz="2000" dirty="0"/>
              <a:t>cm,  (1 m)</a:t>
            </a:r>
            <a:r>
              <a:rPr lang="en-GB" sz="2000" baseline="30000" dirty="0"/>
              <a:t>2</a:t>
            </a:r>
            <a:r>
              <a:rPr lang="en-GB" sz="2000" dirty="0"/>
              <a:t> = (10</a:t>
            </a:r>
            <a:r>
              <a:rPr lang="en-GB" sz="2000" baseline="30000" dirty="0"/>
              <a:t>2 </a:t>
            </a:r>
            <a:r>
              <a:rPr lang="en-GB" sz="2000" dirty="0"/>
              <a:t>cm)</a:t>
            </a:r>
            <a:r>
              <a:rPr lang="en-GB" sz="2000" baseline="30000" dirty="0"/>
              <a:t>2    </a:t>
            </a:r>
            <a:r>
              <a:rPr lang="en-GB" sz="2000" u="sng" dirty="0"/>
              <a:t>1 m</a:t>
            </a:r>
            <a:r>
              <a:rPr lang="en-GB" sz="2000" u="sng" baseline="30000" dirty="0"/>
              <a:t>2</a:t>
            </a:r>
            <a:r>
              <a:rPr lang="en-GB" sz="2000" u="sng" dirty="0"/>
              <a:t> = 10</a:t>
            </a:r>
            <a:r>
              <a:rPr lang="en-GB" sz="2000" u="sng" baseline="30000" dirty="0"/>
              <a:t>4 </a:t>
            </a:r>
            <a:r>
              <a:rPr lang="en-GB" sz="2000" u="sng" dirty="0"/>
              <a:t>cm</a:t>
            </a:r>
            <a:r>
              <a:rPr lang="en-GB" sz="2000" u="sng" baseline="30000" dirty="0"/>
              <a:t>2</a:t>
            </a:r>
            <a:endParaRPr lang="et-EE" sz="2000" dirty="0"/>
          </a:p>
          <a:p>
            <a:pPr eaLnBrk="1" hangingPunct="1">
              <a:spcBef>
                <a:spcPct val="0"/>
              </a:spcBef>
              <a:buFontTx/>
              <a:buNone/>
            </a:pPr>
            <a:endParaRPr lang="et-EE" altLang="et-EE" sz="1600" b="1"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323853" y="476254"/>
            <a:ext cx="8569325"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t-EE" altLang="et-EE" sz="2000" b="1" dirty="0">
                <a:solidFill>
                  <a:srgbClr val="FF0000"/>
                </a:solidFill>
                <a:cs typeface="Arial" panose="020B0604020202020204" pitchFamily="34" charset="0"/>
              </a:rPr>
              <a:t>2 kW m</a:t>
            </a:r>
            <a:r>
              <a:rPr lang="et-EE" altLang="et-EE" sz="2000" b="1" baseline="30000" dirty="0">
                <a:solidFill>
                  <a:srgbClr val="FF0000"/>
                </a:solidFill>
                <a:cs typeface="Arial" panose="020B0604020202020204" pitchFamily="34" charset="0"/>
              </a:rPr>
              <a:t>-2</a:t>
            </a:r>
            <a:r>
              <a:rPr lang="et-EE" altLang="et-EE" sz="2000" b="1" dirty="0">
                <a:solidFill>
                  <a:srgbClr val="FF0000"/>
                </a:solidFill>
                <a:cs typeface="Arial" panose="020B0604020202020204" pitchFamily="34" charset="0"/>
              </a:rPr>
              <a:t> =....................…cal cm</a:t>
            </a:r>
            <a:r>
              <a:rPr lang="et-EE" altLang="et-EE" sz="2000" b="1" baseline="30000" dirty="0">
                <a:solidFill>
                  <a:srgbClr val="FF0000"/>
                </a:solidFill>
                <a:cs typeface="Arial" panose="020B0604020202020204" pitchFamily="34" charset="0"/>
              </a:rPr>
              <a:t>-2</a:t>
            </a:r>
            <a:r>
              <a:rPr lang="et-EE" altLang="et-EE" sz="2000" b="1" dirty="0">
                <a:solidFill>
                  <a:srgbClr val="FF0000"/>
                </a:solidFill>
                <a:cs typeface="Arial" panose="020B0604020202020204" pitchFamily="34" charset="0"/>
              </a:rPr>
              <a:t> min</a:t>
            </a:r>
            <a:r>
              <a:rPr lang="et-EE" altLang="et-EE" sz="2000" b="1" baseline="30000" dirty="0">
                <a:solidFill>
                  <a:srgbClr val="FF0000"/>
                </a:solidFill>
                <a:cs typeface="Arial" panose="020B0604020202020204" pitchFamily="34" charset="0"/>
              </a:rPr>
              <a:t>-1</a:t>
            </a:r>
            <a:r>
              <a:rPr lang="et-EE" altLang="et-EE" sz="2000" b="1" dirty="0">
                <a:solidFill>
                  <a:srgbClr val="FF0000"/>
                </a:solidFill>
                <a:cs typeface="Arial" panose="020B0604020202020204" pitchFamily="34" charset="0"/>
              </a:rPr>
              <a:t> </a:t>
            </a:r>
          </a:p>
          <a:p>
            <a:pPr eaLnBrk="1" hangingPunct="1">
              <a:spcBef>
                <a:spcPct val="50000"/>
              </a:spcBef>
              <a:buFontTx/>
              <a:buNone/>
            </a:pPr>
            <a:r>
              <a:rPr lang="et-EE" altLang="et-EE" sz="2000" b="1" dirty="0">
                <a:cs typeface="Arial" panose="020B0604020202020204" pitchFamily="34" charset="0"/>
              </a:rPr>
              <a:t>W = J s</a:t>
            </a:r>
            <a:r>
              <a:rPr lang="et-EE" altLang="et-EE" sz="2000" b="1" baseline="30000" dirty="0">
                <a:cs typeface="Arial" panose="020B0604020202020204" pitchFamily="34" charset="0"/>
              </a:rPr>
              <a:t>-1</a:t>
            </a:r>
            <a:r>
              <a:rPr lang="et-EE" altLang="et-EE" sz="2000" b="1" dirty="0">
                <a:cs typeface="Arial" panose="020B0604020202020204" pitchFamily="34" charset="0"/>
              </a:rPr>
              <a:t>,    1 cal = 4.19 J,    </a:t>
            </a:r>
            <a:r>
              <a:rPr lang="et-EE" altLang="et-EE" sz="2000" b="1" u="sng" dirty="0">
                <a:cs typeface="Arial" panose="020B0604020202020204" pitchFamily="34" charset="0"/>
              </a:rPr>
              <a:t>1J = 1 / 4.19 cal</a:t>
            </a:r>
          </a:p>
          <a:p>
            <a:pPr eaLnBrk="1" hangingPunct="1">
              <a:spcBef>
                <a:spcPct val="50000"/>
              </a:spcBef>
              <a:buFontTx/>
              <a:buNone/>
            </a:pPr>
            <a:endParaRPr lang="et-EE" altLang="et-EE" sz="2000" b="1" dirty="0">
              <a:cs typeface="Arial" panose="020B0604020202020204" pitchFamily="34" charset="0"/>
            </a:endParaRPr>
          </a:p>
          <a:p>
            <a:pPr eaLnBrk="1" hangingPunct="1">
              <a:spcBef>
                <a:spcPct val="50000"/>
              </a:spcBef>
              <a:buFontTx/>
              <a:buNone/>
            </a:pPr>
            <a:r>
              <a:rPr lang="et-EE" altLang="et-EE" sz="2000" b="1" dirty="0">
                <a:cs typeface="Arial" panose="020B0604020202020204" pitchFamily="34" charset="0"/>
              </a:rPr>
              <a:t>2 kW m</a:t>
            </a:r>
            <a:r>
              <a:rPr lang="et-EE" altLang="et-EE" sz="2000" b="1" baseline="30000" dirty="0">
                <a:cs typeface="Arial" panose="020B0604020202020204" pitchFamily="34" charset="0"/>
              </a:rPr>
              <a:t>-2</a:t>
            </a:r>
            <a:r>
              <a:rPr lang="et-EE" altLang="et-EE" sz="2000" b="1" dirty="0">
                <a:cs typeface="Arial" panose="020B0604020202020204" pitchFamily="34" charset="0"/>
              </a:rPr>
              <a:t> = 2· 10</a:t>
            </a:r>
            <a:r>
              <a:rPr lang="et-EE" altLang="et-EE" sz="2000" b="1" baseline="30000" dirty="0">
                <a:cs typeface="Arial" panose="020B0604020202020204" pitchFamily="34" charset="0"/>
              </a:rPr>
              <a:t>3</a:t>
            </a:r>
            <a:r>
              <a:rPr lang="et-EE" altLang="et-EE" sz="2000" b="1" dirty="0">
                <a:cs typeface="Arial" panose="020B0604020202020204" pitchFamily="34" charset="0"/>
              </a:rPr>
              <a:t> J s</a:t>
            </a:r>
            <a:r>
              <a:rPr lang="et-EE" altLang="et-EE" sz="2000" b="1" baseline="30000" dirty="0">
                <a:cs typeface="Arial" panose="020B0604020202020204" pitchFamily="34" charset="0"/>
              </a:rPr>
              <a:t>-1</a:t>
            </a:r>
            <a:r>
              <a:rPr lang="et-EE" altLang="et-EE" sz="2000" b="1" dirty="0">
                <a:cs typeface="Arial" panose="020B0604020202020204" pitchFamily="34" charset="0"/>
              </a:rPr>
              <a:t> m</a:t>
            </a:r>
            <a:r>
              <a:rPr lang="et-EE" altLang="et-EE" sz="2000" b="1" baseline="30000" dirty="0">
                <a:cs typeface="Arial" panose="020B0604020202020204" pitchFamily="34" charset="0"/>
              </a:rPr>
              <a:t>-2</a:t>
            </a:r>
            <a:r>
              <a:rPr lang="et-EE" altLang="et-EE" sz="2000" b="1" dirty="0">
                <a:cs typeface="Arial" panose="020B0604020202020204" pitchFamily="34" charset="0"/>
              </a:rPr>
              <a:t> = </a:t>
            </a:r>
          </a:p>
          <a:p>
            <a:pPr eaLnBrk="1" hangingPunct="1">
              <a:spcBef>
                <a:spcPct val="50000"/>
              </a:spcBef>
              <a:buFontTx/>
              <a:buNone/>
            </a:pPr>
            <a:r>
              <a:rPr lang="et-EE" altLang="et-EE" sz="2000" b="1" dirty="0">
                <a:cs typeface="Arial" panose="020B0604020202020204" pitchFamily="34" charset="0"/>
              </a:rPr>
              <a:t>                 = 2· 10</a:t>
            </a:r>
            <a:r>
              <a:rPr lang="et-EE" altLang="et-EE" sz="2000" b="1" baseline="30000" dirty="0">
                <a:cs typeface="Arial" panose="020B0604020202020204" pitchFamily="34" charset="0"/>
              </a:rPr>
              <a:t>3</a:t>
            </a:r>
            <a:r>
              <a:rPr lang="et-EE" altLang="et-EE" sz="2000" b="1" dirty="0">
                <a:cs typeface="Arial" panose="020B0604020202020204" pitchFamily="34" charset="0"/>
              </a:rPr>
              <a:t> · (1/4.19) / (1/60) / 10</a:t>
            </a:r>
            <a:r>
              <a:rPr lang="et-EE" altLang="et-EE" sz="2000" b="1" baseline="30000" dirty="0">
                <a:cs typeface="Arial" panose="020B0604020202020204" pitchFamily="34" charset="0"/>
              </a:rPr>
              <a:t>4</a:t>
            </a:r>
            <a:r>
              <a:rPr lang="et-EE" altLang="et-EE" sz="2000" b="1" dirty="0">
                <a:cs typeface="Arial" panose="020B0604020202020204" pitchFamily="34" charset="0"/>
              </a:rPr>
              <a:t> =</a:t>
            </a:r>
          </a:p>
          <a:p>
            <a:pPr eaLnBrk="1" hangingPunct="1">
              <a:spcBef>
                <a:spcPct val="50000"/>
              </a:spcBef>
              <a:buFontTx/>
              <a:buNone/>
            </a:pPr>
            <a:r>
              <a:rPr lang="et-EE" altLang="et-EE" sz="2000" b="1" dirty="0">
                <a:cs typeface="Arial" panose="020B0604020202020204" pitchFamily="34" charset="0"/>
              </a:rPr>
              <a:t>                 = 2· 10</a:t>
            </a:r>
            <a:r>
              <a:rPr lang="et-EE" altLang="et-EE" sz="2000" b="1" baseline="30000" dirty="0">
                <a:cs typeface="Arial" panose="020B0604020202020204" pitchFamily="34" charset="0"/>
              </a:rPr>
              <a:t>3 </a:t>
            </a:r>
            <a:r>
              <a:rPr lang="et-EE" altLang="et-EE" sz="2000" b="1" dirty="0">
                <a:cs typeface="Arial" panose="020B0604020202020204" pitchFamily="34" charset="0"/>
              </a:rPr>
              <a:t>· 60 / (4.19 · 10</a:t>
            </a:r>
            <a:r>
              <a:rPr lang="et-EE" altLang="et-EE" sz="2000" b="1" baseline="30000" dirty="0">
                <a:cs typeface="Arial" panose="020B0604020202020204" pitchFamily="34" charset="0"/>
              </a:rPr>
              <a:t>4</a:t>
            </a:r>
            <a:r>
              <a:rPr lang="et-EE" altLang="et-EE" sz="2000" b="1" dirty="0">
                <a:cs typeface="Arial" panose="020B0604020202020204" pitchFamily="34" charset="0"/>
              </a:rPr>
              <a:t>) = </a:t>
            </a:r>
          </a:p>
          <a:p>
            <a:pPr eaLnBrk="1" hangingPunct="1">
              <a:spcBef>
                <a:spcPct val="50000"/>
              </a:spcBef>
              <a:buFontTx/>
              <a:buNone/>
            </a:pPr>
            <a:r>
              <a:rPr lang="et-EE" altLang="et-EE" sz="2000" b="1" dirty="0">
                <a:cs typeface="Arial" panose="020B0604020202020204" pitchFamily="34" charset="0"/>
              </a:rPr>
              <a:t>                 = </a:t>
            </a:r>
            <a:r>
              <a:rPr lang="et-EE" altLang="et-EE" sz="2000" b="1" u="sng" dirty="0">
                <a:cs typeface="Arial" panose="020B0604020202020204" pitchFamily="34" charset="0"/>
              </a:rPr>
              <a:t>2.86 cal cm</a:t>
            </a:r>
            <a:r>
              <a:rPr lang="et-EE" altLang="et-EE" sz="2000" b="1" u="sng" baseline="30000" dirty="0">
                <a:cs typeface="Arial" panose="020B0604020202020204" pitchFamily="34" charset="0"/>
              </a:rPr>
              <a:t>-2</a:t>
            </a:r>
            <a:r>
              <a:rPr lang="et-EE" altLang="et-EE" sz="2000" b="1" u="sng" dirty="0">
                <a:cs typeface="Arial" panose="020B0604020202020204" pitchFamily="34" charset="0"/>
              </a:rPr>
              <a:t> min</a:t>
            </a:r>
            <a:r>
              <a:rPr lang="et-EE" altLang="et-EE" sz="2000" b="1" u="sng" baseline="30000" dirty="0">
                <a:cs typeface="Arial" panose="020B0604020202020204" pitchFamily="34" charset="0"/>
              </a:rPr>
              <a:t>-1</a:t>
            </a:r>
          </a:p>
          <a:p>
            <a:pPr eaLnBrk="1" hangingPunct="1">
              <a:spcBef>
                <a:spcPct val="50000"/>
              </a:spcBef>
              <a:buFontTx/>
              <a:buNone/>
            </a:pPr>
            <a:endParaRPr lang="et-EE" altLang="et-EE" sz="2000" b="1" dirty="0">
              <a:cs typeface="Arial" panose="020B0604020202020204" pitchFamily="34" charset="0"/>
            </a:endParaRPr>
          </a:p>
          <a:p>
            <a:pPr eaLnBrk="1" hangingPunct="1">
              <a:spcBef>
                <a:spcPct val="50000"/>
              </a:spcBef>
              <a:buFontTx/>
              <a:buNone/>
            </a:pPr>
            <a:r>
              <a:rPr lang="et-EE" altLang="et-EE" sz="2000" b="1" dirty="0">
                <a:cs typeface="Arial" panose="020B0604020202020204" pitchFamily="34" charset="0"/>
              </a:rPr>
              <a:t>1 min = 60 s,   </a:t>
            </a:r>
            <a:r>
              <a:rPr lang="et-EE" altLang="et-EE" sz="2000" b="1" u="sng" dirty="0">
                <a:cs typeface="Arial" panose="020B0604020202020204" pitchFamily="34" charset="0"/>
              </a:rPr>
              <a:t>1 s = 1/60 min</a:t>
            </a:r>
            <a:r>
              <a:rPr lang="et-EE" altLang="et-EE" sz="2000" b="1" dirty="0">
                <a:cs typeface="Arial" panose="020B0604020202020204" pitchFamily="34" charset="0"/>
              </a:rPr>
              <a:t>, </a:t>
            </a:r>
          </a:p>
          <a:p>
            <a:pPr eaLnBrk="1" hangingPunct="1">
              <a:spcBef>
                <a:spcPct val="50000"/>
              </a:spcBef>
              <a:buFontTx/>
              <a:buNone/>
            </a:pPr>
            <a:r>
              <a:rPr lang="et-EE" altLang="et-EE" sz="2000" b="1" dirty="0">
                <a:cs typeface="Arial" panose="020B0604020202020204" pitchFamily="34" charset="0"/>
              </a:rPr>
              <a:t>1 m = 10</a:t>
            </a:r>
            <a:r>
              <a:rPr lang="et-EE" altLang="et-EE" sz="2000" b="1" baseline="30000" dirty="0">
                <a:cs typeface="Arial" panose="020B0604020202020204" pitchFamily="34" charset="0"/>
              </a:rPr>
              <a:t>2 </a:t>
            </a:r>
            <a:r>
              <a:rPr lang="et-EE" altLang="et-EE" sz="2000" b="1" dirty="0">
                <a:cs typeface="Arial" panose="020B0604020202020204" pitchFamily="34" charset="0"/>
              </a:rPr>
              <a:t>cm,  (1 m)</a:t>
            </a:r>
            <a:r>
              <a:rPr lang="et-EE" altLang="et-EE" sz="2000" b="1" baseline="30000" dirty="0">
                <a:cs typeface="Arial" panose="020B0604020202020204" pitchFamily="34" charset="0"/>
              </a:rPr>
              <a:t>2</a:t>
            </a:r>
            <a:r>
              <a:rPr lang="et-EE" altLang="et-EE" sz="2000" b="1" dirty="0">
                <a:cs typeface="Arial" panose="020B0604020202020204" pitchFamily="34" charset="0"/>
              </a:rPr>
              <a:t> = (10</a:t>
            </a:r>
            <a:r>
              <a:rPr lang="et-EE" altLang="et-EE" sz="2000" b="1" baseline="30000" dirty="0">
                <a:cs typeface="Arial" panose="020B0604020202020204" pitchFamily="34" charset="0"/>
              </a:rPr>
              <a:t>2 </a:t>
            </a:r>
            <a:r>
              <a:rPr lang="et-EE" altLang="et-EE" sz="2000" b="1" dirty="0">
                <a:cs typeface="Arial" panose="020B0604020202020204" pitchFamily="34" charset="0"/>
              </a:rPr>
              <a:t>cm)</a:t>
            </a:r>
            <a:r>
              <a:rPr lang="et-EE" altLang="et-EE" sz="2000" b="1" baseline="30000" dirty="0">
                <a:cs typeface="Arial" panose="020B0604020202020204" pitchFamily="34" charset="0"/>
              </a:rPr>
              <a:t>2    </a:t>
            </a:r>
            <a:r>
              <a:rPr lang="et-EE" altLang="et-EE" sz="2000" b="1" u="sng" dirty="0">
                <a:cs typeface="Arial" panose="020B0604020202020204" pitchFamily="34" charset="0"/>
              </a:rPr>
              <a:t>1 m</a:t>
            </a:r>
            <a:r>
              <a:rPr lang="et-EE" altLang="et-EE" sz="2000" b="1" u="sng" baseline="30000" dirty="0">
                <a:cs typeface="Arial" panose="020B0604020202020204" pitchFamily="34" charset="0"/>
              </a:rPr>
              <a:t>2</a:t>
            </a:r>
            <a:r>
              <a:rPr lang="et-EE" altLang="et-EE" sz="2000" b="1" u="sng" dirty="0">
                <a:cs typeface="Arial" panose="020B0604020202020204" pitchFamily="34" charset="0"/>
              </a:rPr>
              <a:t> = 10</a:t>
            </a:r>
            <a:r>
              <a:rPr lang="et-EE" altLang="et-EE" sz="2000" b="1" u="sng" baseline="30000" dirty="0">
                <a:cs typeface="Arial" panose="020B0604020202020204" pitchFamily="34" charset="0"/>
              </a:rPr>
              <a:t>4 </a:t>
            </a:r>
            <a:r>
              <a:rPr lang="et-EE" altLang="et-EE" sz="2000" b="1" u="sng" dirty="0">
                <a:cs typeface="Arial" panose="020B0604020202020204" pitchFamily="34" charset="0"/>
              </a:rPr>
              <a:t>cm</a:t>
            </a:r>
            <a:r>
              <a:rPr lang="et-EE" altLang="et-EE" sz="2000" b="1" u="sng" baseline="30000" dirty="0">
                <a:cs typeface="Arial" panose="020B0604020202020204" pitchFamily="34" charset="0"/>
              </a:rPr>
              <a:t>2</a:t>
            </a:r>
            <a:endParaRPr lang="et-EE" altLang="et-EE" sz="2000" dirty="0">
              <a:cs typeface="Arial" panose="020B0604020202020204" pitchFamily="34" charset="0"/>
            </a:endParaRPr>
          </a:p>
        </p:txBody>
      </p:sp>
      <p:pic>
        <p:nvPicPr>
          <p:cNvPr id="41987" name="Picture 6" descr="ANd9GcTMdVnAVymEtEN-4k8zTLDxhuk88N7y1L7FZ_EdjiavAWL7lRh-0wpy2Cv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289" y="2"/>
            <a:ext cx="1543051"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8" descr="ANd9GcRO8SxEZ-rtMa1V4TqqSbz6EvCF1zSv3WRv1wwHftTrtAU0uCv1oHx5VFw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2746" y="2753800"/>
            <a:ext cx="2195513" cy="217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95288" y="1557339"/>
            <a:ext cx="748908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1800" b="1" dirty="0" smtClean="0"/>
              <a:t>No. </a:t>
            </a:r>
            <a:r>
              <a:rPr lang="en-GB" sz="1800" b="1" dirty="0"/>
              <a:t>1</a:t>
            </a:r>
            <a:endParaRPr lang="et-EE" sz="1800" dirty="0"/>
          </a:p>
          <a:p>
            <a:pPr>
              <a:buNone/>
            </a:pPr>
            <a:r>
              <a:rPr lang="en-GB" sz="1800" dirty="0"/>
              <a:t>To vaporize 1 g water there is required the heat of 560 </a:t>
            </a:r>
            <a:r>
              <a:rPr lang="en-GB" sz="1800" dirty="0" err="1"/>
              <a:t>cal</a:t>
            </a:r>
            <a:r>
              <a:rPr lang="en-GB" sz="1800" dirty="0"/>
              <a:t> or </a:t>
            </a:r>
            <a:r>
              <a:rPr lang="et-EE" sz="1800" b="1" dirty="0"/>
              <a:t>560 cal g</a:t>
            </a:r>
            <a:r>
              <a:rPr lang="et-EE" sz="1800" b="1" baseline="30000" dirty="0"/>
              <a:t>-1</a:t>
            </a:r>
            <a:endParaRPr lang="et-EE" sz="1800" dirty="0"/>
          </a:p>
          <a:p>
            <a:pPr>
              <a:buNone/>
            </a:pPr>
            <a:r>
              <a:rPr lang="en-GB" sz="1800" dirty="0"/>
              <a:t>How long should you heat the water to vaporize 1 litter of water at the power of 1 </a:t>
            </a:r>
            <a:r>
              <a:rPr lang="en-GB" sz="1800" dirty="0" smtClean="0"/>
              <a:t>kW?</a:t>
            </a:r>
            <a:endParaRPr lang="et-EE" sz="1800" dirty="0"/>
          </a:p>
          <a:p>
            <a:pPr>
              <a:buNone/>
            </a:pPr>
            <a:r>
              <a:rPr lang="en-GB" sz="1800" dirty="0"/>
              <a:t>1L = 1000g </a:t>
            </a:r>
            <a:r>
              <a:rPr lang="en-GB" sz="1800" dirty="0">
                <a:sym typeface="Wingdings" panose="05000000000000000000" pitchFamily="2" charset="2"/>
              </a:rPr>
              <a:t></a:t>
            </a:r>
            <a:r>
              <a:rPr lang="en-GB" sz="1800" dirty="0"/>
              <a:t> we require 560000 cal.</a:t>
            </a:r>
            <a:endParaRPr lang="et-EE" sz="1800" dirty="0"/>
          </a:p>
          <a:p>
            <a:pPr>
              <a:buNone/>
            </a:pPr>
            <a:r>
              <a:rPr lang="en-GB" sz="1800" dirty="0"/>
              <a:t>1 kW = 1000 J/s = 240 </a:t>
            </a:r>
            <a:r>
              <a:rPr lang="en-GB" sz="1800" dirty="0" err="1"/>
              <a:t>cal</a:t>
            </a:r>
            <a:r>
              <a:rPr lang="en-GB" sz="1800" dirty="0"/>
              <a:t>/s</a:t>
            </a:r>
            <a:endParaRPr lang="et-EE" sz="1800" dirty="0"/>
          </a:p>
          <a:p>
            <a:pPr>
              <a:buNone/>
            </a:pPr>
            <a:r>
              <a:rPr lang="en-GB" sz="1800" dirty="0"/>
              <a:t>560000/240 = 2333 s = 38.9 min = 38 min 54 s.</a:t>
            </a:r>
            <a:endParaRPr lang="et-EE" altLang="et-EE" sz="1100" dirty="0"/>
          </a:p>
        </p:txBody>
      </p:sp>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188914"/>
            <a:ext cx="2503488"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2" name="Text Box 4"/>
          <p:cNvSpPr txBox="1">
            <a:spLocks noChangeArrowheads="1"/>
          </p:cNvSpPr>
          <p:nvPr/>
        </p:nvSpPr>
        <p:spPr bwMode="auto">
          <a:xfrm>
            <a:off x="519113" y="4365625"/>
            <a:ext cx="15632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t-EE" altLang="et-EE" sz="1800"/>
              <a:t>1 cal = 4.19 J</a:t>
            </a:r>
          </a:p>
        </p:txBody>
      </p:sp>
      <p:sp>
        <p:nvSpPr>
          <p:cNvPr id="43013" name="Rectangle 5"/>
          <p:cNvSpPr>
            <a:spLocks noChangeArrowheads="1"/>
          </p:cNvSpPr>
          <p:nvPr/>
        </p:nvSpPr>
        <p:spPr bwMode="auto">
          <a:xfrm>
            <a:off x="519116" y="4181475"/>
            <a:ext cx="1728787" cy="647700"/>
          </a:xfrm>
          <a:prstGeom prst="rect">
            <a:avLst/>
          </a:prstGeom>
          <a:solidFill>
            <a:schemeClr val="accent1">
              <a:alpha val="16078"/>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t-EE" altLang="et-EE" sz="1800"/>
          </a:p>
        </p:txBody>
      </p:sp>
      <p:sp>
        <p:nvSpPr>
          <p:cNvPr id="43014" name="Text Box 4"/>
          <p:cNvSpPr txBox="1">
            <a:spLocks noChangeArrowheads="1"/>
          </p:cNvSpPr>
          <p:nvPr/>
        </p:nvSpPr>
        <p:spPr bwMode="auto">
          <a:xfrm>
            <a:off x="519115" y="5518154"/>
            <a:ext cx="7339510"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1800" b="1" dirty="0" smtClean="0"/>
              <a:t>No. </a:t>
            </a:r>
            <a:r>
              <a:rPr lang="en-GB" sz="1800" b="1" dirty="0"/>
              <a:t>2</a:t>
            </a:r>
            <a:endParaRPr lang="et-EE" sz="1800" dirty="0"/>
          </a:p>
          <a:p>
            <a:pPr>
              <a:buNone/>
            </a:pPr>
            <a:r>
              <a:rPr lang="en-GB" sz="1800" dirty="0"/>
              <a:t>The radio frequency is 100 </a:t>
            </a:r>
            <a:r>
              <a:rPr lang="en-GB" sz="1800" dirty="0" err="1"/>
              <a:t>MHz.</a:t>
            </a:r>
            <a:r>
              <a:rPr lang="en-GB" sz="1800" dirty="0"/>
              <a:t> The corresponding wavelength is….</a:t>
            </a:r>
            <a:endParaRPr lang="et-EE" sz="1800" dirty="0"/>
          </a:p>
        </p:txBody>
      </p:sp>
      <p:sp>
        <p:nvSpPr>
          <p:cNvPr id="43015" name="Text Box 4"/>
          <p:cNvSpPr txBox="1">
            <a:spLocks noChangeArrowheads="1"/>
          </p:cNvSpPr>
          <p:nvPr/>
        </p:nvSpPr>
        <p:spPr bwMode="auto">
          <a:xfrm>
            <a:off x="379415" y="12703"/>
            <a:ext cx="584876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400" dirty="0"/>
              <a:t>Definition of calorie: 1 </a:t>
            </a:r>
            <a:r>
              <a:rPr lang="en-GB" sz="2400" dirty="0" err="1"/>
              <a:t>cal</a:t>
            </a:r>
            <a:r>
              <a:rPr lang="en-GB" sz="2400" dirty="0"/>
              <a:t> is an energy that is required to heat 1 g of water to increase its temperature by one degree.</a:t>
            </a:r>
            <a:endParaRPr lang="et-EE"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381027" y="644386"/>
            <a:ext cx="8353425"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sz="2000" b="1" dirty="0" smtClean="0"/>
              <a:t>No. 3</a:t>
            </a:r>
            <a:endParaRPr lang="en-GB" sz="1400" dirty="0" smtClean="0"/>
          </a:p>
          <a:p>
            <a:pPr>
              <a:buNone/>
            </a:pPr>
            <a:endParaRPr lang="en-GB" sz="2000" dirty="0" smtClean="0"/>
          </a:p>
          <a:p>
            <a:pPr>
              <a:buNone/>
            </a:pPr>
            <a:r>
              <a:rPr lang="en-GB" sz="2000" dirty="0" smtClean="0"/>
              <a:t>How </a:t>
            </a:r>
            <a:r>
              <a:rPr lang="en-GB" sz="2000" dirty="0"/>
              <a:t>much time will pass before 1 L of water will start to boil if initial temperature was 10 </a:t>
            </a:r>
            <a:r>
              <a:rPr lang="en-GB" sz="2000" baseline="30000" dirty="0" err="1"/>
              <a:t>o</a:t>
            </a:r>
            <a:r>
              <a:rPr lang="en-GB" sz="2000" dirty="0" err="1"/>
              <a:t>C</a:t>
            </a:r>
            <a:r>
              <a:rPr lang="en-GB" sz="2000" dirty="0"/>
              <a:t> and we used heating spiral with the power of 1000W</a:t>
            </a:r>
            <a:r>
              <a:rPr lang="en-GB" sz="2000" dirty="0" smtClean="0"/>
              <a:t>.</a:t>
            </a:r>
          </a:p>
          <a:p>
            <a:pPr>
              <a:buNone/>
            </a:pPr>
            <a:endParaRPr lang="et-EE" sz="2000" dirty="0"/>
          </a:p>
          <a:p>
            <a:pPr>
              <a:buNone/>
            </a:pPr>
            <a:r>
              <a:rPr lang="en-GB" sz="2000" dirty="0"/>
              <a:t>Water heat capacity is 1 </a:t>
            </a:r>
            <a:r>
              <a:rPr lang="en-GB" sz="2000" dirty="0" err="1"/>
              <a:t>cal</a:t>
            </a:r>
            <a:r>
              <a:rPr lang="en-GB" sz="2000" dirty="0"/>
              <a:t> g</a:t>
            </a:r>
            <a:r>
              <a:rPr lang="en-GB" sz="2000" baseline="30000" dirty="0"/>
              <a:t>-1</a:t>
            </a:r>
            <a:r>
              <a:rPr lang="en-GB" sz="2000" dirty="0"/>
              <a:t> </a:t>
            </a:r>
            <a:r>
              <a:rPr lang="en-GB" sz="2000" baseline="30000" dirty="0"/>
              <a:t>o</a:t>
            </a:r>
            <a:r>
              <a:rPr lang="en-GB" sz="2000" dirty="0"/>
              <a:t>C</a:t>
            </a:r>
            <a:r>
              <a:rPr lang="en-GB" sz="2000" baseline="30000" dirty="0"/>
              <a:t>-1</a:t>
            </a:r>
            <a:r>
              <a:rPr lang="en-GB" sz="2000" dirty="0"/>
              <a:t> = 4.18 J g</a:t>
            </a:r>
            <a:r>
              <a:rPr lang="en-GB" sz="2000" baseline="30000" dirty="0"/>
              <a:t>-1</a:t>
            </a:r>
            <a:r>
              <a:rPr lang="en-GB" sz="2000" dirty="0"/>
              <a:t> </a:t>
            </a:r>
            <a:r>
              <a:rPr lang="en-GB" sz="2000" baseline="30000" dirty="0" smtClean="0"/>
              <a:t>o</a:t>
            </a:r>
            <a:r>
              <a:rPr lang="en-GB" sz="2000" dirty="0" smtClean="0"/>
              <a:t>C</a:t>
            </a:r>
            <a:r>
              <a:rPr lang="en-GB" sz="2000" baseline="30000" dirty="0" smtClean="0"/>
              <a:t>-1</a:t>
            </a:r>
          </a:p>
          <a:p>
            <a:pPr>
              <a:buNone/>
            </a:pPr>
            <a:endParaRPr lang="et-EE" sz="2000" dirty="0"/>
          </a:p>
          <a:p>
            <a:pPr>
              <a:buNone/>
            </a:pPr>
            <a:r>
              <a:rPr lang="en-GB" sz="2000" dirty="0"/>
              <a:t>The temperature difference between two states is 100-10 = 90 </a:t>
            </a:r>
            <a:r>
              <a:rPr lang="en-GB" sz="2000" baseline="30000" dirty="0" err="1"/>
              <a:t>o</a:t>
            </a:r>
            <a:r>
              <a:rPr lang="en-GB" sz="2000" dirty="0" err="1"/>
              <a:t>C</a:t>
            </a:r>
            <a:r>
              <a:rPr lang="en-GB" sz="2000" dirty="0" err="1" smtClean="0"/>
              <a:t>.</a:t>
            </a:r>
            <a:endParaRPr lang="en-GB" sz="2000" dirty="0" smtClean="0"/>
          </a:p>
          <a:p>
            <a:pPr>
              <a:buNone/>
            </a:pPr>
            <a:endParaRPr lang="et-EE" sz="2000" dirty="0"/>
          </a:p>
          <a:p>
            <a:pPr>
              <a:buNone/>
            </a:pPr>
            <a:r>
              <a:rPr lang="en-GB" sz="2000" dirty="0"/>
              <a:t>1L of water is 1000 g. Therefore, we require 1000*90*4.18 = 376200 J of heat energy.</a:t>
            </a:r>
            <a:endParaRPr lang="et-EE" sz="2000" dirty="0"/>
          </a:p>
          <a:p>
            <a:pPr>
              <a:buNone/>
            </a:pPr>
            <a:r>
              <a:rPr lang="en-GB" sz="2000" dirty="0"/>
              <a:t>The spiral emits 1000 J in 1 s. Therefore, to reach the boiling state we require </a:t>
            </a:r>
            <a:r>
              <a:rPr lang="et-EE" sz="2000" dirty="0" smtClean="0"/>
              <a:t>376200 </a:t>
            </a:r>
            <a:r>
              <a:rPr lang="et-EE" sz="2000" dirty="0"/>
              <a:t>/ 1000 = 376.2 s = 6 min 16 s.</a:t>
            </a:r>
          </a:p>
        </p:txBody>
      </p:sp>
      <p:pic>
        <p:nvPicPr>
          <p:cNvPr id="44035" name="Picture 3" descr="electricit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125" y="4860925"/>
            <a:ext cx="1944688"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4"/>
          <p:cNvSpPr txBox="1">
            <a:spLocks noChangeArrowheads="1"/>
          </p:cNvSpPr>
          <p:nvPr/>
        </p:nvSpPr>
        <p:spPr bwMode="auto">
          <a:xfrm>
            <a:off x="381027" y="5784255"/>
            <a:ext cx="446474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t-EE" sz="2000" b="1" dirty="0" smtClean="0">
                <a:solidFill>
                  <a:srgbClr val="0000FF"/>
                </a:solidFill>
                <a:latin typeface="Times New Roman" panose="02020603050405020304" pitchFamily="18" charset="0"/>
              </a:rPr>
              <a:t>Definition of calories</a:t>
            </a:r>
            <a:r>
              <a:rPr lang="et-EE" altLang="et-EE" sz="2000" b="1" dirty="0" smtClean="0">
                <a:solidFill>
                  <a:srgbClr val="0000FF"/>
                </a:solidFill>
                <a:latin typeface="Times New Roman" panose="02020603050405020304" pitchFamily="18" charset="0"/>
              </a:rPr>
              <a:t>: </a:t>
            </a:r>
            <a:r>
              <a:rPr lang="et-EE" altLang="et-EE" sz="2000" b="1" dirty="0">
                <a:solidFill>
                  <a:srgbClr val="0000FF"/>
                </a:solidFill>
                <a:latin typeface="Times New Roman" panose="02020603050405020304" pitchFamily="18" charset="0"/>
              </a:rPr>
              <a:t>1 </a:t>
            </a:r>
            <a:r>
              <a:rPr lang="en-GB" altLang="et-EE" sz="2000" b="1" dirty="0" smtClean="0">
                <a:solidFill>
                  <a:srgbClr val="0000FF"/>
                </a:solidFill>
                <a:latin typeface="Times New Roman" panose="02020603050405020304" pitchFamily="18" charset="0"/>
              </a:rPr>
              <a:t>is energy that is required to heat 1 g of </a:t>
            </a:r>
            <a:r>
              <a:rPr lang="et-EE" altLang="et-EE" sz="2000" b="1" dirty="0" smtClean="0">
                <a:solidFill>
                  <a:srgbClr val="0000FF"/>
                </a:solidFill>
                <a:latin typeface="Times New Roman" panose="02020603050405020304" pitchFamily="18" charset="0"/>
              </a:rPr>
              <a:t>H</a:t>
            </a:r>
            <a:r>
              <a:rPr lang="et-EE" altLang="et-EE" sz="2000" b="1" baseline="-25000" dirty="0" smtClean="0">
                <a:solidFill>
                  <a:srgbClr val="0000FF"/>
                </a:solidFill>
                <a:latin typeface="Times New Roman" panose="02020603050405020304" pitchFamily="18" charset="0"/>
              </a:rPr>
              <a:t>2</a:t>
            </a:r>
            <a:r>
              <a:rPr lang="et-EE" altLang="et-EE" sz="2000" b="1" dirty="0" smtClean="0">
                <a:solidFill>
                  <a:srgbClr val="0000FF"/>
                </a:solidFill>
                <a:latin typeface="Times New Roman" panose="02020603050405020304" pitchFamily="18" charset="0"/>
              </a:rPr>
              <a:t>O</a:t>
            </a:r>
            <a:r>
              <a:rPr lang="en-GB" altLang="et-EE" sz="2000" b="1" dirty="0" smtClean="0">
                <a:solidFill>
                  <a:srgbClr val="0000FF"/>
                </a:solidFill>
                <a:latin typeface="Times New Roman" panose="02020603050405020304" pitchFamily="18" charset="0"/>
              </a:rPr>
              <a:t> by </a:t>
            </a:r>
            <a:r>
              <a:rPr lang="fi-FI" altLang="et-EE" sz="2000" b="1" dirty="0" smtClean="0">
                <a:solidFill>
                  <a:srgbClr val="0000FF"/>
                </a:solidFill>
                <a:latin typeface="Times New Roman" panose="02020603050405020304" pitchFamily="18" charset="0"/>
              </a:rPr>
              <a:t>1 </a:t>
            </a:r>
            <a:r>
              <a:rPr lang="fi-FI" altLang="et-EE" sz="2000" b="1" dirty="0">
                <a:solidFill>
                  <a:srgbClr val="0000FF"/>
                </a:solidFill>
                <a:latin typeface="Times New Roman" panose="02020603050405020304" pitchFamily="18" charset="0"/>
              </a:rPr>
              <a:t>°</a:t>
            </a:r>
            <a:r>
              <a:rPr lang="fi-FI" altLang="et-EE" sz="2000" b="1" dirty="0" smtClean="0">
                <a:solidFill>
                  <a:srgbClr val="0000FF"/>
                </a:solidFill>
                <a:latin typeface="Times New Roman" panose="02020603050405020304" pitchFamily="18" charset="0"/>
              </a:rPr>
              <a:t>C. </a:t>
            </a:r>
            <a:endParaRPr lang="et-EE" altLang="et-EE" sz="2000" b="1" dirty="0">
              <a:solidFill>
                <a:srgbClr val="0000FF"/>
              </a:solidFill>
              <a:latin typeface="Times New Roman" panose="02020603050405020304" pitchFamily="18" charset="0"/>
            </a:endParaRPr>
          </a:p>
        </p:txBody>
      </p:sp>
      <p:sp>
        <p:nvSpPr>
          <p:cNvPr id="44037" name="Rectangle 5"/>
          <p:cNvSpPr>
            <a:spLocks noChangeArrowheads="1"/>
          </p:cNvSpPr>
          <p:nvPr/>
        </p:nvSpPr>
        <p:spPr bwMode="auto">
          <a:xfrm>
            <a:off x="419136" y="2685338"/>
            <a:ext cx="6048920" cy="431502"/>
          </a:xfrm>
          <a:prstGeom prst="rect">
            <a:avLst/>
          </a:prstGeom>
          <a:solidFill>
            <a:schemeClr val="accent1">
              <a:alpha val="23137"/>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t-EE" altLang="et-EE" sz="18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4806" y="764704"/>
            <a:ext cx="7704856" cy="2031325"/>
          </a:xfrm>
          <a:prstGeom prst="rect">
            <a:avLst/>
          </a:prstGeom>
          <a:noFill/>
        </p:spPr>
        <p:txBody>
          <a:bodyPr wrap="square" rtlCol="0">
            <a:spAutoFit/>
          </a:bodyPr>
          <a:lstStyle/>
          <a:p>
            <a:r>
              <a:rPr lang="en-GB" b="1" dirty="0"/>
              <a:t>No. 4</a:t>
            </a:r>
            <a:endParaRPr lang="et-EE" dirty="0"/>
          </a:p>
          <a:p>
            <a:r>
              <a:rPr lang="en-GB" dirty="0"/>
              <a:t>The thickness of </a:t>
            </a:r>
            <a:r>
              <a:rPr lang="en-GB" dirty="0" err="1"/>
              <a:t>biomembrane</a:t>
            </a:r>
            <a:r>
              <a:rPr lang="en-GB" dirty="0"/>
              <a:t> lipid layer is 50A. The difference of the potentials is 0.2V. Calculate the electrical field force in V/cm. Can this layer be broken through if breakthrough electrical field force is 300 kV/cm. </a:t>
            </a:r>
            <a:endParaRPr lang="et-EE" dirty="0"/>
          </a:p>
          <a:p>
            <a:endParaRPr lang="en-GB" dirty="0" smtClean="0"/>
          </a:p>
          <a:p>
            <a:r>
              <a:rPr lang="en-GB" dirty="0" smtClean="0"/>
              <a:t>The </a:t>
            </a:r>
            <a:r>
              <a:rPr lang="en-GB" dirty="0"/>
              <a:t>difference of the potentials is 0.2 V for 50A = 0.2/(50 10</a:t>
            </a:r>
            <a:r>
              <a:rPr lang="en-GB" baseline="30000" dirty="0"/>
              <a:t>-8</a:t>
            </a:r>
            <a:r>
              <a:rPr lang="en-GB" dirty="0"/>
              <a:t>) = 400000 V/cm. = 400 kV/cm. That means the layer can be broken through.</a:t>
            </a:r>
            <a:endParaRPr lang="et-EE" dirty="0"/>
          </a:p>
        </p:txBody>
      </p:sp>
      <p:sp>
        <p:nvSpPr>
          <p:cNvPr id="3" name="TextBox 2"/>
          <p:cNvSpPr txBox="1"/>
          <p:nvPr/>
        </p:nvSpPr>
        <p:spPr>
          <a:xfrm>
            <a:off x="664806" y="3068960"/>
            <a:ext cx="7704856" cy="2862322"/>
          </a:xfrm>
          <a:prstGeom prst="rect">
            <a:avLst/>
          </a:prstGeom>
          <a:noFill/>
        </p:spPr>
        <p:txBody>
          <a:bodyPr wrap="square" rtlCol="0">
            <a:spAutoFit/>
          </a:bodyPr>
          <a:lstStyle/>
          <a:p>
            <a:r>
              <a:rPr lang="en-GB" b="1" dirty="0"/>
              <a:t>No. 5</a:t>
            </a:r>
            <a:endParaRPr lang="et-EE" dirty="0"/>
          </a:p>
          <a:p>
            <a:r>
              <a:rPr lang="en-GB" dirty="0"/>
              <a:t>The difference of the potentials in the mitochondria is 0.1 V.</a:t>
            </a:r>
            <a:br>
              <a:rPr lang="en-GB" dirty="0"/>
            </a:br>
            <a:r>
              <a:rPr lang="en-GB" dirty="0"/>
              <a:t>What is the minimum amount of protons that should move through ATP for the synthesis of the molecule if ATP synthesis energy is 35 </a:t>
            </a:r>
            <a:r>
              <a:rPr lang="en-GB" dirty="0" smtClean="0"/>
              <a:t>kJ/</a:t>
            </a:r>
            <a:r>
              <a:rPr lang="en-GB" dirty="0" err="1" smtClean="0"/>
              <a:t>mol</a:t>
            </a:r>
            <a:endParaRPr lang="en-GB" dirty="0" smtClean="0"/>
          </a:p>
          <a:p>
            <a:endParaRPr lang="et-EE" dirty="0"/>
          </a:p>
          <a:p>
            <a:r>
              <a:rPr lang="en-GB" dirty="0"/>
              <a:t>During the propagation through the mitochondria membrane the protons release the energy of 0.1*96.5 = 9.65 kJ</a:t>
            </a:r>
            <a:r>
              <a:rPr lang="en-GB" dirty="0" smtClean="0"/>
              <a:t>.</a:t>
            </a:r>
          </a:p>
          <a:p>
            <a:endParaRPr lang="et-EE" dirty="0"/>
          </a:p>
          <a:p>
            <a:r>
              <a:rPr lang="en-GB" dirty="0"/>
              <a:t>35/9.65 = 3.63 or we require at least 4 proton energy for 1 ATP molecular synthesis.</a:t>
            </a:r>
            <a:endParaRPr lang="et-EE"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260648"/>
            <a:ext cx="7632649" cy="3139321"/>
          </a:xfrm>
          <a:prstGeom prst="rect">
            <a:avLst/>
          </a:prstGeom>
          <a:noFill/>
        </p:spPr>
        <p:txBody>
          <a:bodyPr wrap="square" rtlCol="0">
            <a:spAutoFit/>
          </a:bodyPr>
          <a:lstStyle/>
          <a:p>
            <a:r>
              <a:rPr lang="en-GB" b="1" dirty="0"/>
              <a:t>No. </a:t>
            </a:r>
            <a:r>
              <a:rPr lang="en-GB" b="1" dirty="0" smtClean="0"/>
              <a:t>6</a:t>
            </a:r>
          </a:p>
          <a:p>
            <a:endParaRPr lang="et-EE" dirty="0"/>
          </a:p>
          <a:p>
            <a:r>
              <a:rPr lang="en-GB" dirty="0"/>
              <a:t>Firefly glows in blue (energy of quantum is 3 eV</a:t>
            </a:r>
            <a:r>
              <a:rPr lang="en-GB" dirty="0" smtClean="0"/>
              <a:t>)</a:t>
            </a:r>
          </a:p>
          <a:p>
            <a:endParaRPr lang="et-EE" dirty="0"/>
          </a:p>
          <a:p>
            <a:r>
              <a:rPr lang="en-GB" dirty="0"/>
              <a:t>How many ATP molecules should decompose so that there would be enough energy for emitting one quantum. During ATP ??? the 35 kJ/</a:t>
            </a:r>
            <a:r>
              <a:rPr lang="en-GB" dirty="0" err="1"/>
              <a:t>mol</a:t>
            </a:r>
            <a:r>
              <a:rPr lang="en-GB" dirty="0"/>
              <a:t> energy is released</a:t>
            </a:r>
            <a:r>
              <a:rPr lang="en-GB" dirty="0" smtClean="0"/>
              <a:t>.</a:t>
            </a:r>
          </a:p>
          <a:p>
            <a:endParaRPr lang="et-EE" dirty="0"/>
          </a:p>
          <a:p>
            <a:r>
              <a:rPr lang="en-GB" dirty="0"/>
              <a:t>The energy of one </a:t>
            </a:r>
            <a:r>
              <a:rPr lang="en-GB" dirty="0" err="1"/>
              <a:t>mol</a:t>
            </a:r>
            <a:r>
              <a:rPr lang="en-GB" dirty="0"/>
              <a:t> of blue quanta is 3*96.5 = 290 </a:t>
            </a:r>
            <a:r>
              <a:rPr lang="en-GB" dirty="0" smtClean="0"/>
              <a:t>kJ/</a:t>
            </a:r>
            <a:r>
              <a:rPr lang="en-GB" dirty="0" err="1" smtClean="0"/>
              <a:t>mol</a:t>
            </a:r>
            <a:endParaRPr lang="et-EE" dirty="0"/>
          </a:p>
          <a:p>
            <a:r>
              <a:rPr lang="en-GB" dirty="0"/>
              <a:t>That means that we require 290/35 = 8.3 ATP molecules for one quanta.</a:t>
            </a:r>
            <a:endParaRPr lang="et-EE" dirty="0"/>
          </a:p>
          <a:p>
            <a:endParaRPr lang="et-EE" dirty="0"/>
          </a:p>
        </p:txBody>
      </p:sp>
      <p:sp>
        <p:nvSpPr>
          <p:cNvPr id="3" name="TextBox 2"/>
          <p:cNvSpPr txBox="1"/>
          <p:nvPr/>
        </p:nvSpPr>
        <p:spPr>
          <a:xfrm>
            <a:off x="467544" y="3933056"/>
            <a:ext cx="7992888" cy="2862322"/>
          </a:xfrm>
          <a:prstGeom prst="rect">
            <a:avLst/>
          </a:prstGeom>
          <a:noFill/>
        </p:spPr>
        <p:txBody>
          <a:bodyPr wrap="square" rtlCol="0">
            <a:spAutoFit/>
          </a:bodyPr>
          <a:lstStyle/>
          <a:p>
            <a:r>
              <a:rPr lang="en-GB" b="1" dirty="0"/>
              <a:t>No. </a:t>
            </a:r>
            <a:r>
              <a:rPr lang="en-GB" b="1" dirty="0" smtClean="0"/>
              <a:t>7</a:t>
            </a:r>
          </a:p>
          <a:p>
            <a:endParaRPr lang="et-EE" dirty="0"/>
          </a:p>
          <a:p>
            <a:r>
              <a:rPr lang="en-GB" dirty="0"/>
              <a:t>The mean energy of sunlight quantum is 2.2 eV and there is 2000 </a:t>
            </a:r>
            <a:r>
              <a:rPr lang="en-GB" b="1" dirty="0" err="1"/>
              <a:t>u</a:t>
            </a:r>
            <a:r>
              <a:rPr lang="en-GB" dirty="0" err="1"/>
              <a:t>mol</a:t>
            </a:r>
            <a:r>
              <a:rPr lang="en-GB" dirty="0"/>
              <a:t> quanta for 1 m</a:t>
            </a:r>
            <a:r>
              <a:rPr lang="en-GB" baseline="30000" dirty="0"/>
              <a:t>2</a:t>
            </a:r>
            <a:r>
              <a:rPr lang="en-GB" dirty="0"/>
              <a:t> in 1 </a:t>
            </a:r>
            <a:r>
              <a:rPr lang="en-GB" dirty="0" smtClean="0"/>
              <a:t>second. What </a:t>
            </a:r>
            <a:r>
              <a:rPr lang="en-GB" dirty="0"/>
              <a:t>is the sun power in W/m</a:t>
            </a:r>
            <a:r>
              <a:rPr lang="en-GB" baseline="30000" dirty="0"/>
              <a:t>2</a:t>
            </a:r>
            <a:r>
              <a:rPr lang="en-GB" dirty="0" smtClean="0"/>
              <a:t>?</a:t>
            </a:r>
          </a:p>
          <a:p>
            <a:endParaRPr lang="et-EE" dirty="0"/>
          </a:p>
          <a:p>
            <a:r>
              <a:rPr lang="en-GB" dirty="0"/>
              <a:t>1 </a:t>
            </a:r>
            <a:r>
              <a:rPr lang="en-GB" dirty="0" err="1"/>
              <a:t>mol</a:t>
            </a:r>
            <a:r>
              <a:rPr lang="en-GB" dirty="0"/>
              <a:t> of electrons propagating through potential difference of 1 </a:t>
            </a:r>
            <a:r>
              <a:rPr lang="en-GB" dirty="0" smtClean="0"/>
              <a:t>V consumes/releases </a:t>
            </a:r>
            <a:r>
              <a:rPr lang="en-GB" dirty="0"/>
              <a:t>the energy of 96.5 kJ</a:t>
            </a:r>
            <a:r>
              <a:rPr lang="en-GB" dirty="0" smtClean="0"/>
              <a:t>.</a:t>
            </a:r>
          </a:p>
          <a:p>
            <a:endParaRPr lang="et-EE" dirty="0"/>
          </a:p>
          <a:p>
            <a:r>
              <a:rPr lang="en-GB" dirty="0"/>
              <a:t>2.2*95600*2000*10</a:t>
            </a:r>
            <a:r>
              <a:rPr lang="en-GB" baseline="30000" dirty="0"/>
              <a:t>-6</a:t>
            </a:r>
            <a:r>
              <a:rPr lang="en-GB" dirty="0"/>
              <a:t> = 425 W/m</a:t>
            </a:r>
            <a:r>
              <a:rPr lang="en-GB" baseline="30000" dirty="0"/>
              <a:t>2</a:t>
            </a:r>
            <a:endParaRPr lang="et-EE" dirty="0"/>
          </a:p>
          <a:p>
            <a:endParaRPr lang="et-E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istake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90" y="188916"/>
            <a:ext cx="3887787" cy="360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3" descr="1173718477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2" y="1916115"/>
            <a:ext cx="5364163" cy="501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Rectangle 4"/>
          <p:cNvSpPr>
            <a:spLocks noChangeArrowheads="1"/>
          </p:cNvSpPr>
          <p:nvPr/>
        </p:nvSpPr>
        <p:spPr bwMode="auto">
          <a:xfrm>
            <a:off x="8172451" y="6524628"/>
            <a:ext cx="971551" cy="33337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t-EE" altLang="et-EE" sz="1800"/>
          </a:p>
        </p:txBody>
      </p:sp>
      <p:sp>
        <p:nvSpPr>
          <p:cNvPr id="47109" name="Text Box 5"/>
          <p:cNvSpPr txBox="1">
            <a:spLocks noChangeArrowheads="1"/>
          </p:cNvSpPr>
          <p:nvPr/>
        </p:nvSpPr>
        <p:spPr bwMode="auto">
          <a:xfrm>
            <a:off x="1258889" y="4652964"/>
            <a:ext cx="9514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t-EE" sz="2000" b="1" dirty="0" smtClean="0">
                <a:latin typeface="Times New Roman" panose="02020603050405020304" pitchFamily="18" charset="0"/>
              </a:rPr>
              <a:t>Test</a:t>
            </a:r>
            <a:r>
              <a:rPr lang="et-EE" altLang="et-EE" sz="2000" b="1" dirty="0" smtClean="0">
                <a:latin typeface="Times New Roman" panose="02020603050405020304" pitchFamily="18" charset="0"/>
              </a:rPr>
              <a:t> </a:t>
            </a:r>
            <a:r>
              <a:rPr lang="et-EE" altLang="et-EE" sz="2000" b="1" dirty="0">
                <a:latin typeface="Times New Roman" panose="02020603050405020304" pitchFamily="18" charset="0"/>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2896</TotalTime>
  <Words>2234</Words>
  <Application>Microsoft Office PowerPoint</Application>
  <PresentationFormat>On-screen Show (4:3)</PresentationFormat>
  <Paragraphs>196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ira</dc:creator>
  <cp:lastModifiedBy>kalev</cp:lastModifiedBy>
  <cp:revision>86</cp:revision>
  <dcterms:created xsi:type="dcterms:W3CDTF">2016-02-11T09:09:33Z</dcterms:created>
  <dcterms:modified xsi:type="dcterms:W3CDTF">2016-10-12T07:45:27Z</dcterms:modified>
</cp:coreProperties>
</file>